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charts/chart1.xml" ContentType="application/vnd.openxmlformats-officedocument.drawingml.char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6" r:id="rId2"/>
  </p:sldMasterIdLst>
  <p:notesMasterIdLst>
    <p:notesMasterId r:id="rId107"/>
  </p:notesMasterIdLst>
  <p:handoutMasterIdLst>
    <p:handoutMasterId r:id="rId108"/>
  </p:handoutMasterIdLst>
  <p:sldIdLst>
    <p:sldId id="256" r:id="rId3"/>
    <p:sldId id="276" r:id="rId4"/>
    <p:sldId id="259" r:id="rId5"/>
    <p:sldId id="279" r:id="rId6"/>
    <p:sldId id="471" r:id="rId7"/>
    <p:sldId id="281" r:id="rId8"/>
    <p:sldId id="557" r:id="rId9"/>
    <p:sldId id="474" r:id="rId10"/>
    <p:sldId id="573" r:id="rId11"/>
    <p:sldId id="574" r:id="rId12"/>
    <p:sldId id="578" r:id="rId13"/>
    <p:sldId id="728" r:id="rId14"/>
    <p:sldId id="715" r:id="rId15"/>
    <p:sldId id="720" r:id="rId16"/>
    <p:sldId id="714" r:id="rId17"/>
    <p:sldId id="726" r:id="rId18"/>
    <p:sldId id="732" r:id="rId19"/>
    <p:sldId id="733" r:id="rId20"/>
    <p:sldId id="716" r:id="rId21"/>
    <p:sldId id="619" r:id="rId22"/>
    <p:sldId id="620" r:id="rId23"/>
    <p:sldId id="621" r:id="rId24"/>
    <p:sldId id="624" r:id="rId25"/>
    <p:sldId id="626" r:id="rId26"/>
    <p:sldId id="627" r:id="rId27"/>
    <p:sldId id="622" r:id="rId28"/>
    <p:sldId id="632" r:id="rId29"/>
    <p:sldId id="696" r:id="rId30"/>
    <p:sldId id="697" r:id="rId31"/>
    <p:sldId id="698" r:id="rId32"/>
    <p:sldId id="576" r:id="rId33"/>
    <p:sldId id="579" r:id="rId34"/>
    <p:sldId id="583" r:id="rId35"/>
    <p:sldId id="580" r:id="rId36"/>
    <p:sldId id="581" r:id="rId37"/>
    <p:sldId id="718" r:id="rId38"/>
    <p:sldId id="593" r:id="rId39"/>
    <p:sldId id="600" r:id="rId40"/>
    <p:sldId id="602" r:id="rId41"/>
    <p:sldId id="683" r:id="rId42"/>
    <p:sldId id="685" r:id="rId43"/>
    <p:sldId id="682" r:id="rId44"/>
    <p:sldId id="684" r:id="rId45"/>
    <p:sldId id="603" r:id="rId46"/>
    <p:sldId id="686" r:id="rId47"/>
    <p:sldId id="687" r:id="rId48"/>
    <p:sldId id="604" r:id="rId49"/>
    <p:sldId id="689" r:id="rId50"/>
    <p:sldId id="690" r:id="rId51"/>
    <p:sldId id="691" r:id="rId52"/>
    <p:sldId id="605" r:id="rId53"/>
    <p:sldId id="694" r:id="rId54"/>
    <p:sldId id="695" r:id="rId55"/>
    <p:sldId id="692" r:id="rId56"/>
    <p:sldId id="699" r:id="rId57"/>
    <p:sldId id="700" r:id="rId58"/>
    <p:sldId id="701" r:id="rId59"/>
    <p:sldId id="702" r:id="rId60"/>
    <p:sldId id="594" r:id="rId61"/>
    <p:sldId id="601" r:id="rId62"/>
    <p:sldId id="658" r:id="rId63"/>
    <p:sldId id="612" r:id="rId64"/>
    <p:sldId id="640" r:id="rId65"/>
    <p:sldId id="613" r:id="rId66"/>
    <p:sldId id="688" r:id="rId67"/>
    <p:sldId id="590" r:id="rId68"/>
    <p:sldId id="642" r:id="rId69"/>
    <p:sldId id="614" r:id="rId70"/>
    <p:sldId id="643" r:id="rId71"/>
    <p:sldId id="638" r:id="rId72"/>
    <p:sldId id="639" r:id="rId73"/>
    <p:sldId id="644" r:id="rId74"/>
    <p:sldId id="646" r:id="rId75"/>
    <p:sldId id="645" r:id="rId76"/>
    <p:sldId id="648" r:id="rId77"/>
    <p:sldId id="608" r:id="rId78"/>
    <p:sldId id="649" r:id="rId79"/>
    <p:sldId id="651" r:id="rId80"/>
    <p:sldId id="609" r:id="rId81"/>
    <p:sldId id="652" r:id="rId82"/>
    <p:sldId id="662" r:id="rId83"/>
    <p:sldId id="653" r:id="rId84"/>
    <p:sldId id="660" r:id="rId85"/>
    <p:sldId id="661" r:id="rId86"/>
    <p:sldId id="664" r:id="rId87"/>
    <p:sldId id="666" r:id="rId88"/>
    <p:sldId id="665" r:id="rId89"/>
    <p:sldId id="667" r:id="rId90"/>
    <p:sldId id="668" r:id="rId91"/>
    <p:sldId id="669" r:id="rId92"/>
    <p:sldId id="676" r:id="rId93"/>
    <p:sldId id="673" r:id="rId94"/>
    <p:sldId id="675" r:id="rId95"/>
    <p:sldId id="670" r:id="rId96"/>
    <p:sldId id="671" r:id="rId97"/>
    <p:sldId id="672" r:id="rId98"/>
    <p:sldId id="677" r:id="rId99"/>
    <p:sldId id="678" r:id="rId100"/>
    <p:sldId id="679" r:id="rId101"/>
    <p:sldId id="680" r:id="rId102"/>
    <p:sldId id="721" r:id="rId103"/>
    <p:sldId id="723" r:id="rId104"/>
    <p:sldId id="709" r:id="rId105"/>
    <p:sldId id="734" r:id="rId106"/>
  </p:sldIdLst>
  <p:sldSz cx="9144000" cy="6858000" type="screen4x3"/>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orient="horz" pos="1434">
          <p15:clr>
            <a:srgbClr val="A4A3A4"/>
          </p15:clr>
        </p15:guide>
        <p15:guide id="3" orient="horz" pos="3929">
          <p15:clr>
            <a:srgbClr val="A4A3A4"/>
          </p15:clr>
        </p15:guide>
        <p15:guide id="4" pos="2880">
          <p15:clr>
            <a:srgbClr val="A4A3A4"/>
          </p15:clr>
        </p15:guide>
        <p15:guide id="5" pos="5420">
          <p15:clr>
            <a:srgbClr val="A4A3A4"/>
          </p15:clr>
        </p15:guide>
        <p15:guide id="6" pos="1066">
          <p15:clr>
            <a:srgbClr val="A4A3A4"/>
          </p15:clr>
        </p15:guide>
        <p15:guide id="7" pos="3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EFAU Muriel" initials="PM" lastIdx="7"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73739"/>
    <a:srgbClr val="004192"/>
    <a:srgbClr val="E7E8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00A15C55-8517-42AA-B614-E9B94910E393}">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14" autoAdjust="0"/>
    <p:restoredTop sz="77143" autoAdjust="0"/>
  </p:normalViewPr>
  <p:slideViewPr>
    <p:cSldViewPr showGuides="1">
      <p:cViewPr varScale="1">
        <p:scale>
          <a:sx n="89" d="100"/>
          <a:sy n="89" d="100"/>
        </p:scale>
        <p:origin x="-2310" y="-108"/>
      </p:cViewPr>
      <p:guideLst>
        <p:guide orient="horz" pos="2160"/>
        <p:guide orient="horz" pos="1434"/>
        <p:guide orient="horz" pos="3929"/>
        <p:guide pos="2880"/>
        <p:guide pos="5420"/>
        <p:guide pos="1066"/>
        <p:guide pos="3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07" Type="http://schemas.openxmlformats.org/officeDocument/2006/relationships/notesMaster" Target="notesMasters/notesMaster1.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102" Type="http://schemas.openxmlformats.org/officeDocument/2006/relationships/slide" Target="slides/slide100.xml"/><Relationship Id="rId110" Type="http://schemas.openxmlformats.org/officeDocument/2006/relationships/presProps" Target="presProps.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13"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slide" Target="slides/slide101.xml"/><Relationship Id="rId108" Type="http://schemas.openxmlformats.org/officeDocument/2006/relationships/handoutMaster" Target="handoutMasters/handoutMaster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1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slide" Target="slides/slide104.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commentAuthors" Target="commentAuthors.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tx>
            <c:strRef>
              <c:f>Feuil1!$B$1</c:f>
              <c:strCache>
                <c:ptCount val="1"/>
                <c:pt idx="0">
                  <c:v>Ventes</c:v>
                </c:pt>
              </c:strCache>
            </c:strRef>
          </c:tx>
          <c:cat>
            <c:strRef>
              <c:f>Feuil1!$A$2:$A$5</c:f>
              <c:strCache>
                <c:ptCount val="4"/>
                <c:pt idx="0">
                  <c:v>1er trim.</c:v>
                </c:pt>
                <c:pt idx="1">
                  <c:v>2e trim.</c:v>
                </c:pt>
                <c:pt idx="2">
                  <c:v>3e trim.</c:v>
                </c:pt>
                <c:pt idx="3">
                  <c:v>4e trim.</c:v>
                </c:pt>
              </c:strCache>
            </c:strRef>
          </c:cat>
          <c:val>
            <c:numRef>
              <c:f>Feuil1!$B$2:$B$5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0-83AE-4D7C-A45C-01611832B34C}"/>
            </c:ext>
          </c:extLst>
        </c:ser>
        <c:dLbls>
          <c:showLegendKey val="0"/>
          <c:showVal val="0"/>
          <c:showCatName val="0"/>
          <c:showSerName val="0"/>
          <c:showPercent val="0"/>
          <c:showBubbleSize val="0"/>
          <c:showLeaderLines val="1"/>
        </c:dLbls>
      </c:pie3DChart>
    </c:plotArea>
    <c:legend>
      <c:legendPos val="r"/>
      <c:overlay val="0"/>
    </c:legend>
    <c:plotVisOnly val="1"/>
    <c:dispBlanksAs val="gap"/>
    <c:showDLblsOverMax val="0"/>
  </c:chart>
  <c:txPr>
    <a:bodyPr/>
    <a:lstStyle/>
    <a:p>
      <a:pPr>
        <a:defRPr sz="1800"/>
      </a:pPr>
      <a:endParaRPr lang="fr-FR"/>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712" cy="498316"/>
          </a:xfrm>
          <a:prstGeom prst="rect">
            <a:avLst/>
          </a:prstGeom>
        </p:spPr>
        <p:txBody>
          <a:bodyPr vert="horz" lIns="91413" tIns="45706" rIns="91413" bIns="45706" rtlCol="0"/>
          <a:lstStyle>
            <a:lvl1pPr algn="l">
              <a:defRPr sz="1200"/>
            </a:lvl1pPr>
          </a:lstStyle>
          <a:p>
            <a:endParaRPr lang="fr-FR"/>
          </a:p>
        </p:txBody>
      </p:sp>
      <p:sp>
        <p:nvSpPr>
          <p:cNvPr id="3" name="Espace réservé de la date 2"/>
          <p:cNvSpPr>
            <a:spLocks noGrp="1"/>
          </p:cNvSpPr>
          <p:nvPr>
            <p:ph type="dt" sz="quarter" idx="1"/>
          </p:nvPr>
        </p:nvSpPr>
        <p:spPr>
          <a:xfrm>
            <a:off x="3850375" y="0"/>
            <a:ext cx="2945712" cy="498316"/>
          </a:xfrm>
          <a:prstGeom prst="rect">
            <a:avLst/>
          </a:prstGeom>
        </p:spPr>
        <p:txBody>
          <a:bodyPr vert="horz" lIns="91413" tIns="45706" rIns="91413" bIns="45706" rtlCol="0"/>
          <a:lstStyle>
            <a:lvl1pPr algn="r">
              <a:defRPr sz="1200"/>
            </a:lvl1pPr>
          </a:lstStyle>
          <a:p>
            <a:fld id="{6AF57851-89A4-489B-BF8E-817C3E29196A}" type="datetimeFigureOut">
              <a:rPr lang="fr-FR" smtClean="0"/>
              <a:t>18/04/2024</a:t>
            </a:fld>
            <a:endParaRPr lang="fr-FR"/>
          </a:p>
        </p:txBody>
      </p:sp>
      <p:sp>
        <p:nvSpPr>
          <p:cNvPr id="4" name="Espace réservé du pied de page 3"/>
          <p:cNvSpPr>
            <a:spLocks noGrp="1"/>
          </p:cNvSpPr>
          <p:nvPr>
            <p:ph type="ftr" sz="quarter" idx="2"/>
          </p:nvPr>
        </p:nvSpPr>
        <p:spPr>
          <a:xfrm>
            <a:off x="0" y="9428323"/>
            <a:ext cx="2945712" cy="498316"/>
          </a:xfrm>
          <a:prstGeom prst="rect">
            <a:avLst/>
          </a:prstGeom>
        </p:spPr>
        <p:txBody>
          <a:bodyPr vert="horz" lIns="91413" tIns="45706" rIns="91413" bIns="45706"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375" y="9428323"/>
            <a:ext cx="2945712" cy="498316"/>
          </a:xfrm>
          <a:prstGeom prst="rect">
            <a:avLst/>
          </a:prstGeom>
        </p:spPr>
        <p:txBody>
          <a:bodyPr vert="horz" lIns="91413" tIns="45706" rIns="91413" bIns="45706" rtlCol="0" anchor="b"/>
          <a:lstStyle>
            <a:lvl1pPr algn="r">
              <a:defRPr sz="1200"/>
            </a:lvl1pPr>
          </a:lstStyle>
          <a:p>
            <a:fld id="{331036F1-72F7-4657-9EAE-56F9F44EF119}" type="slidenum">
              <a:rPr lang="fr-FR" smtClean="0"/>
              <a:t>‹N°›</a:t>
            </a:fld>
            <a:endParaRPr lang="fr-FR"/>
          </a:p>
        </p:txBody>
      </p:sp>
    </p:spTree>
    <p:extLst>
      <p:ext uri="{BB962C8B-B14F-4D97-AF65-F5344CB8AC3E}">
        <p14:creationId xmlns:p14="http://schemas.microsoft.com/office/powerpoint/2010/main" val="34886424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1"/>
            <a:ext cx="2945659" cy="496332"/>
          </a:xfrm>
          <a:prstGeom prst="rect">
            <a:avLst/>
          </a:prstGeom>
        </p:spPr>
        <p:txBody>
          <a:bodyPr vert="horz" lIns="91413" tIns="45706" rIns="91413" bIns="45706" rtlCol="0"/>
          <a:lstStyle>
            <a:lvl1pPr algn="l">
              <a:defRPr sz="1200"/>
            </a:lvl1pPr>
          </a:lstStyle>
          <a:p>
            <a:endParaRPr lang="fr-FR"/>
          </a:p>
        </p:txBody>
      </p:sp>
      <p:sp>
        <p:nvSpPr>
          <p:cNvPr id="3" name="Espace réservé de la date 2"/>
          <p:cNvSpPr>
            <a:spLocks noGrp="1"/>
          </p:cNvSpPr>
          <p:nvPr>
            <p:ph type="dt" idx="1"/>
          </p:nvPr>
        </p:nvSpPr>
        <p:spPr>
          <a:xfrm>
            <a:off x="3850443" y="1"/>
            <a:ext cx="2945659" cy="496332"/>
          </a:xfrm>
          <a:prstGeom prst="rect">
            <a:avLst/>
          </a:prstGeom>
        </p:spPr>
        <p:txBody>
          <a:bodyPr vert="horz" lIns="91413" tIns="45706" rIns="91413" bIns="45706" rtlCol="0"/>
          <a:lstStyle>
            <a:lvl1pPr algn="r">
              <a:defRPr sz="1200"/>
            </a:lvl1pPr>
          </a:lstStyle>
          <a:p>
            <a:fld id="{AE4F876F-2394-434A-9B07-432DE19C105F}" type="datetimeFigureOut">
              <a:rPr lang="fr-FR" smtClean="0"/>
              <a:t>18/04/2024</a:t>
            </a:fld>
            <a:endParaRPr lang="fr-FR"/>
          </a:p>
        </p:txBody>
      </p:sp>
      <p:sp>
        <p:nvSpPr>
          <p:cNvPr id="4" name="Espace réservé de l'image des diapositives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13" tIns="45706" rIns="91413" bIns="45706" rtlCol="0" anchor="ctr"/>
          <a:lstStyle/>
          <a:p>
            <a:endParaRPr lang="fr-FR"/>
          </a:p>
        </p:txBody>
      </p:sp>
      <p:sp>
        <p:nvSpPr>
          <p:cNvPr id="5" name="Espace réservé des commentaires 4"/>
          <p:cNvSpPr>
            <a:spLocks noGrp="1"/>
          </p:cNvSpPr>
          <p:nvPr>
            <p:ph type="body" sz="quarter" idx="3"/>
          </p:nvPr>
        </p:nvSpPr>
        <p:spPr>
          <a:xfrm>
            <a:off x="679768" y="4715153"/>
            <a:ext cx="5438140" cy="4466987"/>
          </a:xfrm>
          <a:prstGeom prst="rect">
            <a:avLst/>
          </a:prstGeom>
        </p:spPr>
        <p:txBody>
          <a:bodyPr vert="horz" lIns="91413" tIns="45706" rIns="91413" bIns="45706"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28584"/>
            <a:ext cx="2945659" cy="496332"/>
          </a:xfrm>
          <a:prstGeom prst="rect">
            <a:avLst/>
          </a:prstGeom>
        </p:spPr>
        <p:txBody>
          <a:bodyPr vert="horz" lIns="91413" tIns="45706" rIns="91413" bIns="45706"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28584"/>
            <a:ext cx="2945659" cy="496332"/>
          </a:xfrm>
          <a:prstGeom prst="rect">
            <a:avLst/>
          </a:prstGeom>
        </p:spPr>
        <p:txBody>
          <a:bodyPr vert="horz" lIns="91413" tIns="45706" rIns="91413" bIns="45706" rtlCol="0" anchor="b"/>
          <a:lstStyle>
            <a:lvl1pPr algn="r">
              <a:defRPr sz="1200"/>
            </a:lvl1pPr>
          </a:lstStyle>
          <a:p>
            <a:fld id="{1E5AC9FA-9DB2-48FB-B76A-EB55F6C2D38A}" type="slidenum">
              <a:rPr lang="fr-FR" smtClean="0"/>
              <a:t>‹N°›</a:t>
            </a:fld>
            <a:endParaRPr lang="fr-FR"/>
          </a:p>
        </p:txBody>
      </p:sp>
    </p:spTree>
    <p:extLst>
      <p:ext uri="{BB962C8B-B14F-4D97-AF65-F5344CB8AC3E}">
        <p14:creationId xmlns:p14="http://schemas.microsoft.com/office/powerpoint/2010/main" val="14574758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latinLnBrk="0"/>
            <a:r>
              <a:rPr lang="fr-FR" sz="1200" b="0" i="0" kern="1200" dirty="0">
                <a:solidFill>
                  <a:schemeClr val="tx1"/>
                </a:solidFill>
                <a:effectLst/>
                <a:latin typeface="+mn-lt"/>
                <a:ea typeface="+mn-ea"/>
                <a:cs typeface="+mn-cs"/>
              </a:rPr>
              <a:t/>
            </a:r>
            <a:br>
              <a:rPr lang="fr-FR" sz="1200" b="0" i="0" kern="1200" dirty="0">
                <a:solidFill>
                  <a:schemeClr val="tx1"/>
                </a:solidFill>
                <a:effectLst/>
                <a:latin typeface="+mn-lt"/>
                <a:ea typeface="+mn-ea"/>
                <a:cs typeface="+mn-cs"/>
              </a:rPr>
            </a:br>
            <a:r>
              <a:rPr lang="fr-FR" sz="1200" b="0" i="0" kern="1200" dirty="0">
                <a:solidFill>
                  <a:schemeClr val="tx1"/>
                </a:solidFill>
                <a:effectLst/>
                <a:latin typeface="+mn-lt"/>
                <a:ea typeface="+mn-ea"/>
                <a:cs typeface="+mn-cs"/>
              </a:rPr>
              <a:t>la 3e enquête nationale de prévalence en EMS en France.</a:t>
            </a:r>
          </a:p>
          <a:p>
            <a:pPr latinLnBrk="0"/>
            <a:r>
              <a:rPr lang="fr-FR" sz="1200" b="0" i="0" kern="1200" dirty="0">
                <a:solidFill>
                  <a:schemeClr val="tx1"/>
                </a:solidFill>
                <a:effectLst/>
                <a:latin typeface="+mn-lt"/>
                <a:ea typeface="+mn-ea"/>
                <a:cs typeface="+mn-cs"/>
              </a:rPr>
              <a:t>Ii en a eu 2 autres en 2010, 2016,, certains d'entre vous ont participé à l’ENP qu'on appelait </a:t>
            </a:r>
            <a:r>
              <a:rPr lang="fr-FR" sz="1200" b="0" i="0" kern="1200" dirty="0" err="1">
                <a:solidFill>
                  <a:schemeClr val="tx1"/>
                </a:solidFill>
                <a:effectLst/>
                <a:latin typeface="+mn-lt"/>
                <a:ea typeface="+mn-ea"/>
                <a:cs typeface="+mn-cs"/>
              </a:rPr>
              <a:t>prév-epad</a:t>
            </a:r>
            <a:r>
              <a:rPr lang="fr-FR" sz="1200" b="0" i="0" kern="1200" dirty="0">
                <a:solidFill>
                  <a:schemeClr val="tx1"/>
                </a:solidFill>
                <a:effectLst/>
                <a:latin typeface="+mn-lt"/>
                <a:ea typeface="+mn-ea"/>
                <a:cs typeface="+mn-cs"/>
              </a:rPr>
              <a:t> en2016.</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b="0" i="0" kern="1200" dirty="0">
                <a:solidFill>
                  <a:schemeClr val="tx1"/>
                </a:solidFill>
                <a:effectLst/>
                <a:latin typeface="+mn-lt"/>
                <a:ea typeface="+mn-ea"/>
                <a:cs typeface="+mn-cs"/>
              </a:rPr>
              <a:t>Vous voyez que le taux de de prévalence des résidents il était d'environ 3 pour 100 de résidents </a:t>
            </a:r>
            <a:br>
              <a:rPr lang="fr-FR" sz="1200" b="0" i="0" kern="1200" dirty="0">
                <a:solidFill>
                  <a:schemeClr val="tx1"/>
                </a:solidFill>
                <a:effectLst/>
                <a:latin typeface="+mn-lt"/>
                <a:ea typeface="+mn-ea"/>
                <a:cs typeface="+mn-cs"/>
              </a:rPr>
            </a:br>
            <a:r>
              <a:rPr lang="fr-FR" sz="1200" b="0" i="0" kern="1200" dirty="0">
                <a:solidFill>
                  <a:schemeClr val="tx1"/>
                </a:solidFill>
                <a:effectLst/>
                <a:latin typeface="+mn-lt"/>
                <a:ea typeface="+mn-ea"/>
                <a:cs typeface="+mn-cs"/>
              </a:rPr>
              <a:t>le</a:t>
            </a:r>
            <a:r>
              <a:rPr lang="fr-FR" sz="1200" b="0" i="0" kern="1200" baseline="0" dirty="0">
                <a:solidFill>
                  <a:schemeClr val="tx1"/>
                </a:solidFill>
                <a:effectLst/>
                <a:latin typeface="+mn-lt"/>
                <a:ea typeface="+mn-ea"/>
                <a:cs typeface="+mn-cs"/>
              </a:rPr>
              <a:t> </a:t>
            </a:r>
            <a:r>
              <a:rPr lang="fr-FR" sz="1200" b="0" i="0" kern="1200" dirty="0">
                <a:solidFill>
                  <a:schemeClr val="tx1"/>
                </a:solidFill>
                <a:effectLst/>
                <a:latin typeface="+mn-lt"/>
                <a:ea typeface="+mn-ea"/>
                <a:cs typeface="+mn-cs"/>
              </a:rPr>
              <a:t>jour de l enquête avait une infection associée aux soins.</a:t>
            </a:r>
          </a:p>
          <a:p>
            <a:pPr latinLnBrk="0"/>
            <a:r>
              <a:rPr lang="fr-FR" sz="1200" b="0" i="0" kern="1200" dirty="0">
                <a:solidFill>
                  <a:schemeClr val="tx1"/>
                </a:solidFill>
                <a:effectLst/>
                <a:latin typeface="+mn-lt"/>
                <a:ea typeface="+mn-ea"/>
                <a:cs typeface="+mn-cs"/>
              </a:rPr>
              <a:t>Alors</a:t>
            </a:r>
            <a:r>
              <a:rPr lang="fr-FR" sz="1200" b="0" i="0" kern="1200" baseline="0" dirty="0">
                <a:solidFill>
                  <a:schemeClr val="tx1"/>
                </a:solidFill>
                <a:effectLst/>
                <a:latin typeface="+mn-lt"/>
                <a:ea typeface="+mn-ea"/>
                <a:cs typeface="+mn-cs"/>
              </a:rPr>
              <a:t> </a:t>
            </a:r>
            <a:r>
              <a:rPr lang="fr-FR" sz="1200" b="0" i="0" kern="1200" dirty="0">
                <a:solidFill>
                  <a:schemeClr val="tx1"/>
                </a:solidFill>
                <a:effectLst/>
                <a:latin typeface="+mn-lt"/>
                <a:ea typeface="+mn-ea"/>
                <a:cs typeface="+mn-cs"/>
              </a:rPr>
              <a:t>parfois, ils en avaient 2, c'est pour ça que la prévalence des infections est un petit peu supérieure à la prévalence des résidents infectés.</a:t>
            </a:r>
          </a:p>
          <a:p>
            <a:pPr latinLnBrk="0"/>
            <a:r>
              <a:rPr lang="fr-FR" sz="1200" b="0" i="0" kern="1200" dirty="0">
                <a:solidFill>
                  <a:schemeClr val="tx1"/>
                </a:solidFill>
                <a:effectLst/>
                <a:latin typeface="+mn-lt"/>
                <a:ea typeface="+mn-ea"/>
                <a:cs typeface="+mn-cs"/>
              </a:rPr>
              <a:t>et là prévalence des résidents traités par antibiotiques était d'environ 3 pour 100 aussi/</a:t>
            </a:r>
          </a:p>
          <a:p>
            <a:pPr latinLnBrk="0"/>
            <a:endParaRPr lang="fr-FR" sz="1200" b="0" i="0" kern="1200" dirty="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1E5AC9FA-9DB2-48FB-B76A-EB55F6C2D38A}" type="slidenum">
              <a:rPr lang="fr-FR" smtClean="0"/>
              <a:t>4</a:t>
            </a:fld>
            <a:endParaRPr lang="fr-FR"/>
          </a:p>
        </p:txBody>
      </p:sp>
    </p:spTree>
    <p:extLst>
      <p:ext uri="{BB962C8B-B14F-4D97-AF65-F5344CB8AC3E}">
        <p14:creationId xmlns:p14="http://schemas.microsoft.com/office/powerpoint/2010/main" val="5107172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b="0" i="0" kern="1200" dirty="0">
                <a:solidFill>
                  <a:schemeClr val="tx1"/>
                </a:solidFill>
                <a:effectLst/>
                <a:latin typeface="+mn-lt"/>
                <a:ea typeface="+mn-ea"/>
                <a:cs typeface="+mn-cs"/>
              </a:rPr>
              <a:t>Ensuite, vous allez identifier les résidents éligibles avec les critères qu'on a rappelé tout à l'heure, hébergement complet présent à 8h non sorti, vous allez les informer</a:t>
            </a:r>
            <a:endParaRPr lang="fr-FR" dirty="0"/>
          </a:p>
        </p:txBody>
      </p:sp>
      <p:sp>
        <p:nvSpPr>
          <p:cNvPr id="4" name="Espace réservé du numéro de diapositive 3"/>
          <p:cNvSpPr>
            <a:spLocks noGrp="1"/>
          </p:cNvSpPr>
          <p:nvPr>
            <p:ph type="sldNum" sz="quarter" idx="10"/>
          </p:nvPr>
        </p:nvSpPr>
        <p:spPr/>
        <p:txBody>
          <a:bodyPr/>
          <a:lstStyle/>
          <a:p>
            <a:fld id="{1E5AC9FA-9DB2-48FB-B76A-EB55F6C2D38A}" type="slidenum">
              <a:rPr lang="fr-FR" smtClean="0"/>
              <a:t>15</a:t>
            </a:fld>
            <a:endParaRPr lang="fr-FR"/>
          </a:p>
        </p:txBody>
      </p:sp>
    </p:spTree>
    <p:extLst>
      <p:ext uri="{BB962C8B-B14F-4D97-AF65-F5344CB8AC3E}">
        <p14:creationId xmlns:p14="http://schemas.microsoft.com/office/powerpoint/2010/main" val="14687446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b="0" i="0" kern="1200" dirty="0">
                <a:solidFill>
                  <a:schemeClr val="tx1"/>
                </a:solidFill>
                <a:effectLst/>
                <a:latin typeface="+mn-lt"/>
                <a:ea typeface="+mn-ea"/>
                <a:cs typeface="+mn-cs"/>
              </a:rPr>
              <a:t>On est dans le cadre d'une enquête qui a été déclaré à la CNIL et donc là CNIL demande une information des résidents, qui peut se faire </a:t>
            </a:r>
          </a:p>
          <a:p>
            <a:r>
              <a:rPr lang="fr-FR" sz="1200" b="0" i="0" kern="1200" dirty="0">
                <a:solidFill>
                  <a:schemeClr val="tx1"/>
                </a:solidFill>
                <a:effectLst/>
                <a:latin typeface="+mn-lt"/>
                <a:ea typeface="+mn-ea"/>
                <a:cs typeface="+mn-cs"/>
              </a:rPr>
              <a:t>- soit individuellement en leur remettant une fiche qui fait partie des documents qu'on va vous envoyer qui sont déjà disponibles en ligne.</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b="0" i="0" kern="1200" dirty="0">
                <a:solidFill>
                  <a:schemeClr val="tx1"/>
                </a:solidFill>
                <a:effectLst/>
                <a:latin typeface="+mn-lt"/>
                <a:ea typeface="+mn-ea"/>
                <a:cs typeface="+mn-cs"/>
              </a:rPr>
              <a:t/>
            </a:r>
            <a:br>
              <a:rPr lang="fr-FR" sz="1200" b="0" i="0" kern="1200" dirty="0">
                <a:solidFill>
                  <a:schemeClr val="tx1"/>
                </a:solidFill>
                <a:effectLst/>
                <a:latin typeface="+mn-lt"/>
                <a:ea typeface="+mn-ea"/>
                <a:cs typeface="+mn-cs"/>
              </a:rPr>
            </a:br>
            <a:r>
              <a:rPr lang="fr-FR" sz="1200" b="0" i="0" kern="1200" dirty="0">
                <a:solidFill>
                  <a:schemeClr val="tx1"/>
                </a:solidFill>
                <a:effectLst/>
                <a:latin typeface="+mn-lt"/>
                <a:ea typeface="+mn-ea"/>
                <a:cs typeface="+mn-cs"/>
              </a:rPr>
              <a:t>-</a:t>
            </a:r>
            <a:r>
              <a:rPr lang="fr-FR" sz="1200" b="0" i="0" kern="1200" baseline="0" dirty="0">
                <a:solidFill>
                  <a:schemeClr val="tx1"/>
                </a:solidFill>
                <a:effectLst/>
                <a:latin typeface="+mn-lt"/>
                <a:ea typeface="+mn-ea"/>
                <a:cs typeface="+mn-cs"/>
              </a:rPr>
              <a:t> soit </a:t>
            </a:r>
            <a:r>
              <a:rPr lang="fr-FR" sz="1200" b="0" i="0" kern="1200" dirty="0">
                <a:solidFill>
                  <a:schemeClr val="tx1"/>
                </a:solidFill>
                <a:effectLst/>
                <a:latin typeface="+mn-lt"/>
                <a:ea typeface="+mn-ea"/>
                <a:cs typeface="+mn-cs"/>
              </a:rPr>
              <a:t>collective, c'est à dire En affichant la même lettre dans le hall ou ailleurs pour que les résidents puissent l'avoir lu.</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b="0" i="0" kern="1200" dirty="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1E5AC9FA-9DB2-48FB-B76A-EB55F6C2D38A}" type="slidenum">
              <a:rPr lang="fr-FR" smtClean="0"/>
              <a:t>16</a:t>
            </a:fld>
            <a:endParaRPr lang="fr-FR"/>
          </a:p>
        </p:txBody>
      </p:sp>
    </p:spTree>
    <p:extLst>
      <p:ext uri="{BB962C8B-B14F-4D97-AF65-F5344CB8AC3E}">
        <p14:creationId xmlns:p14="http://schemas.microsoft.com/office/powerpoint/2010/main" val="32320433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latinLnBrk="0"/>
            <a:r>
              <a:rPr lang="fr-FR" sz="1200" b="0" i="0" kern="1200" dirty="0">
                <a:solidFill>
                  <a:schemeClr val="tx1"/>
                </a:solidFill>
                <a:effectLst/>
                <a:latin typeface="+mn-lt"/>
                <a:ea typeface="+mn-ea"/>
                <a:cs typeface="+mn-cs"/>
              </a:rPr>
              <a:t>Donc dans cette lettre là, il y a un droit d'opposition là qui est dans l'encadre.</a:t>
            </a:r>
          </a:p>
          <a:p>
            <a:pPr latinLnBrk="0"/>
            <a:r>
              <a:rPr lang="fr-FR" sz="1200" b="0" i="0" kern="1200" dirty="0">
                <a:solidFill>
                  <a:schemeClr val="tx1"/>
                </a:solidFill>
                <a:effectLst/>
                <a:latin typeface="+mn-lt"/>
                <a:ea typeface="+mn-ea"/>
                <a:cs typeface="+mn-cs"/>
              </a:rPr>
              <a:t>La participation n'est pas obligatoire, donc ce qui est important, c'est qu'on ne demande pas de consentement éclairé, on ne demande pas à chaque résident de signer un accord de participation, mais ils doivent avoir été informés soit individuellement, soit de manière collective, par affichage qu’ils peuvent</a:t>
            </a:r>
            <a:r>
              <a:rPr lang="fr-FR" sz="1200" b="0" i="0" kern="1200" baseline="0" dirty="0">
                <a:solidFill>
                  <a:schemeClr val="tx1"/>
                </a:solidFill>
                <a:effectLst/>
                <a:latin typeface="+mn-lt"/>
                <a:ea typeface="+mn-ea"/>
                <a:cs typeface="+mn-cs"/>
              </a:rPr>
              <a:t> s’opposer</a:t>
            </a:r>
            <a:r>
              <a:rPr lang="fr-FR" sz="1200" b="0" i="0" kern="1200" dirty="0">
                <a:solidFill>
                  <a:schemeClr val="tx1"/>
                </a:solidFill>
                <a:effectLst/>
                <a:latin typeface="+mn-lt"/>
                <a:ea typeface="+mn-ea"/>
                <a:cs typeface="+mn-cs"/>
              </a:rPr>
              <a:t>.</a:t>
            </a:r>
          </a:p>
          <a:p>
            <a:endParaRPr lang="fr-FR" dirty="0"/>
          </a:p>
        </p:txBody>
      </p:sp>
      <p:sp>
        <p:nvSpPr>
          <p:cNvPr id="4" name="Espace réservé du numéro de diapositive 3"/>
          <p:cNvSpPr>
            <a:spLocks noGrp="1"/>
          </p:cNvSpPr>
          <p:nvPr>
            <p:ph type="sldNum" sz="quarter" idx="10"/>
          </p:nvPr>
        </p:nvSpPr>
        <p:spPr/>
        <p:txBody>
          <a:bodyPr/>
          <a:lstStyle/>
          <a:p>
            <a:fld id="{1E5AC9FA-9DB2-48FB-B76A-EB55F6C2D38A}" type="slidenum">
              <a:rPr lang="fr-FR" smtClean="0"/>
              <a:t>18</a:t>
            </a:fld>
            <a:endParaRPr lang="fr-FR"/>
          </a:p>
        </p:txBody>
      </p:sp>
    </p:spTree>
    <p:extLst>
      <p:ext uri="{BB962C8B-B14F-4D97-AF65-F5344CB8AC3E}">
        <p14:creationId xmlns:p14="http://schemas.microsoft.com/office/powerpoint/2010/main" val="13125937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latinLnBrk="0"/>
            <a:r>
              <a:rPr lang="fr-FR" sz="1200" b="0" i="0" kern="1200" dirty="0">
                <a:solidFill>
                  <a:schemeClr val="tx1"/>
                </a:solidFill>
                <a:effectLst/>
                <a:latin typeface="+mn-lt"/>
                <a:ea typeface="+mn-ea"/>
                <a:cs typeface="+mn-cs"/>
              </a:rPr>
              <a:t>Ensuite, on se rapproche du jour de l’enquête. vous allez recueillir les infos relatives à l'établissement sur la fiche établissement qu'on va détailler tout à l'heure.</a:t>
            </a:r>
          </a:p>
        </p:txBody>
      </p:sp>
      <p:sp>
        <p:nvSpPr>
          <p:cNvPr id="4" name="Espace réservé du numéro de diapositive 3"/>
          <p:cNvSpPr>
            <a:spLocks noGrp="1"/>
          </p:cNvSpPr>
          <p:nvPr>
            <p:ph type="sldNum" sz="quarter" idx="10"/>
          </p:nvPr>
        </p:nvSpPr>
        <p:spPr/>
        <p:txBody>
          <a:bodyPr/>
          <a:lstStyle/>
          <a:p>
            <a:fld id="{1E5AC9FA-9DB2-48FB-B76A-EB55F6C2D38A}" type="slidenum">
              <a:rPr lang="fr-FR" smtClean="0"/>
              <a:t>19</a:t>
            </a:fld>
            <a:endParaRPr lang="fr-FR"/>
          </a:p>
        </p:txBody>
      </p:sp>
    </p:spTree>
    <p:extLst>
      <p:ext uri="{BB962C8B-B14F-4D97-AF65-F5344CB8AC3E}">
        <p14:creationId xmlns:p14="http://schemas.microsoft.com/office/powerpoint/2010/main" val="36825786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Et maintenant</a:t>
            </a:r>
            <a:r>
              <a:rPr lang="fr-FR" baseline="0" dirty="0"/>
              <a:t> on est le jour de l’enquête. </a:t>
            </a:r>
          </a:p>
          <a:p>
            <a:r>
              <a:rPr lang="fr-FR" sz="1200" b="0" i="0" kern="1200" dirty="0">
                <a:solidFill>
                  <a:schemeClr val="tx1"/>
                </a:solidFill>
                <a:effectLst/>
                <a:latin typeface="+mn-lt"/>
                <a:ea typeface="+mn-ea"/>
                <a:cs typeface="+mn-cs"/>
              </a:rPr>
              <a:t>Vous allez vérifier les critères d'inclusion des résidents,</a:t>
            </a:r>
          </a:p>
          <a:p>
            <a:pPr latinLnBrk="0"/>
            <a:r>
              <a:rPr lang="fr-FR" sz="1200" b="0" i="0" kern="1200" dirty="0">
                <a:solidFill>
                  <a:schemeClr val="tx1"/>
                </a:solidFill>
                <a:effectLst/>
                <a:latin typeface="+mn-lt"/>
                <a:ea typeface="+mn-ea"/>
                <a:cs typeface="+mn-cs"/>
              </a:rPr>
              <a:t>Pour</a:t>
            </a:r>
            <a:r>
              <a:rPr lang="fr-FR" sz="1200" b="0" i="0" kern="1200" baseline="0" dirty="0">
                <a:solidFill>
                  <a:schemeClr val="tx1"/>
                </a:solidFill>
                <a:effectLst/>
                <a:latin typeface="+mn-lt"/>
                <a:ea typeface="+mn-ea"/>
                <a:cs typeface="+mn-cs"/>
              </a:rPr>
              <a:t> les résidents éligibles, vous allez imprimer un questionnaire résident et </a:t>
            </a:r>
            <a:r>
              <a:rPr lang="fr-FR" sz="1200" b="0" i="0" kern="1200" dirty="0">
                <a:solidFill>
                  <a:schemeClr val="tx1"/>
                </a:solidFill>
                <a:effectLst/>
                <a:latin typeface="+mn-lt"/>
                <a:ea typeface="+mn-ea"/>
                <a:cs typeface="+mn-cs"/>
              </a:rPr>
              <a:t/>
            </a:r>
            <a:br>
              <a:rPr lang="fr-FR" sz="1200" b="0" i="0" kern="1200" dirty="0">
                <a:solidFill>
                  <a:schemeClr val="tx1"/>
                </a:solidFill>
                <a:effectLst/>
                <a:latin typeface="+mn-lt"/>
                <a:ea typeface="+mn-ea"/>
                <a:cs typeface="+mn-cs"/>
              </a:rPr>
            </a:br>
            <a:r>
              <a:rPr lang="fr-FR" sz="1200" b="0" i="0" kern="1200" dirty="0">
                <a:solidFill>
                  <a:schemeClr val="tx1"/>
                </a:solidFill>
                <a:effectLst/>
                <a:latin typeface="+mn-lt"/>
                <a:ea typeface="+mn-ea"/>
                <a:cs typeface="+mn-cs"/>
              </a:rPr>
              <a:t>Vous allez rassembler l'ensemble des éléments des dossiers des résidents à partir des dossiers médicaux de ces soignants, de façon à faciliter le remplissage des fiches.</a:t>
            </a:r>
          </a:p>
          <a:p>
            <a:pPr latinLnBrk="0"/>
            <a:r>
              <a:rPr lang="fr-FR" sz="1200" b="0" i="0" kern="1200" dirty="0">
                <a:solidFill>
                  <a:schemeClr val="tx1"/>
                </a:solidFill>
                <a:effectLst/>
                <a:latin typeface="+mn-lt"/>
                <a:ea typeface="+mn-ea"/>
                <a:cs typeface="+mn-cs"/>
              </a:rPr>
              <a:t>Et vous allez remplir le questionnaire papier</a:t>
            </a:r>
          </a:p>
          <a:p>
            <a:r>
              <a:rPr lang="fr-FR" sz="1200" b="0" i="0" kern="1200" dirty="0">
                <a:solidFill>
                  <a:schemeClr val="tx1"/>
                </a:solidFill>
                <a:effectLst/>
                <a:latin typeface="+mn-lt"/>
                <a:ea typeface="+mn-ea"/>
                <a:cs typeface="+mn-cs"/>
              </a:rPr>
              <a:t>On va bien le détailler tout à l'heure.</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b="0" i="0" kern="1200" dirty="0">
                <a:solidFill>
                  <a:schemeClr val="tx1"/>
                </a:solidFill>
                <a:effectLst/>
                <a:latin typeface="+mn-lt"/>
                <a:ea typeface="+mn-ea"/>
                <a:cs typeface="+mn-cs"/>
              </a:rPr>
              <a:t>Vous allez voir que la plupart du temps, ça va être extrêmement rapide.</a:t>
            </a:r>
          </a:p>
          <a:p>
            <a:endParaRPr lang="fr-FR" sz="1200" b="0" i="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1E5AC9FA-9DB2-48FB-B76A-EB55F6C2D38A}" type="slidenum">
              <a:rPr lang="fr-FR" smtClean="0"/>
              <a:t>20</a:t>
            </a:fld>
            <a:endParaRPr lang="fr-FR"/>
          </a:p>
        </p:txBody>
      </p:sp>
    </p:spTree>
    <p:extLst>
      <p:ext uri="{BB962C8B-B14F-4D97-AF65-F5344CB8AC3E}">
        <p14:creationId xmlns:p14="http://schemas.microsoft.com/office/powerpoint/2010/main" val="1700372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Pour tout</a:t>
            </a:r>
            <a:r>
              <a:rPr lang="fr-FR" baseline="0" dirty="0"/>
              <a:t> les résidents, il y aura une partie concernant les caractéristiques du résident à renseigner</a:t>
            </a:r>
            <a:endParaRPr lang="fr-FR" dirty="0"/>
          </a:p>
        </p:txBody>
      </p:sp>
      <p:sp>
        <p:nvSpPr>
          <p:cNvPr id="4" name="Espace réservé du numéro de diapositive 3"/>
          <p:cNvSpPr>
            <a:spLocks noGrp="1"/>
          </p:cNvSpPr>
          <p:nvPr>
            <p:ph type="sldNum" sz="quarter" idx="10"/>
          </p:nvPr>
        </p:nvSpPr>
        <p:spPr/>
        <p:txBody>
          <a:bodyPr/>
          <a:lstStyle/>
          <a:p>
            <a:fld id="{1E5AC9FA-9DB2-48FB-B76A-EB55F6C2D38A}" type="slidenum">
              <a:rPr lang="fr-FR" smtClean="0"/>
              <a:t>21</a:t>
            </a:fld>
            <a:endParaRPr lang="fr-FR"/>
          </a:p>
        </p:txBody>
      </p:sp>
    </p:spTree>
    <p:extLst>
      <p:ext uri="{BB962C8B-B14F-4D97-AF65-F5344CB8AC3E}">
        <p14:creationId xmlns:p14="http://schemas.microsoft.com/office/powerpoint/2010/main" val="28108425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b="0" i="0" kern="1200" dirty="0">
                <a:solidFill>
                  <a:schemeClr val="tx1"/>
                </a:solidFill>
                <a:effectLst/>
                <a:latin typeface="+mn-lt"/>
                <a:ea typeface="+mn-ea"/>
                <a:cs typeface="+mn-cs"/>
              </a:rPr>
              <a:t>Et ensuite, il y a 3 parties qui font l'objet de l'enquête, </a:t>
            </a:r>
          </a:p>
          <a:p>
            <a:r>
              <a:rPr lang="fr-FR" sz="1200" b="0" i="0" kern="1200" dirty="0">
                <a:solidFill>
                  <a:schemeClr val="tx1"/>
                </a:solidFill>
                <a:effectLst/>
                <a:latin typeface="+mn-lt"/>
                <a:ea typeface="+mn-ea"/>
                <a:cs typeface="+mn-cs"/>
              </a:rPr>
              <a:t>- est-ce que le résident à un ou plusieurs dispositifs invasifs ?</a:t>
            </a:r>
          </a:p>
          <a:p>
            <a:pPr latinLnBrk="0"/>
            <a:r>
              <a:rPr lang="fr-FR" sz="1200" b="0" i="0" kern="1200" dirty="0">
                <a:solidFill>
                  <a:schemeClr val="tx1"/>
                </a:solidFill>
                <a:effectLst/>
                <a:latin typeface="+mn-lt"/>
                <a:ea typeface="+mn-ea"/>
                <a:cs typeface="+mn-cs"/>
              </a:rPr>
              <a:t>- Est-ce qu'il a un ou plusieurs traitements anti-infectieux </a:t>
            </a:r>
          </a:p>
          <a:p>
            <a:pPr latinLnBrk="0"/>
            <a:r>
              <a:rPr lang="fr-FR" sz="1200" b="0" i="0" kern="1200" dirty="0">
                <a:solidFill>
                  <a:schemeClr val="tx1"/>
                </a:solidFill>
                <a:effectLst/>
                <a:latin typeface="+mn-lt"/>
                <a:ea typeface="+mn-ea"/>
                <a:cs typeface="+mn-cs"/>
              </a:rPr>
              <a:t>- Est-ce qu'il y a une infection ou plusieurs infection associée aux soins ?</a:t>
            </a:r>
          </a:p>
          <a:p>
            <a:pPr latinLnBrk="0"/>
            <a:r>
              <a:rPr lang="fr-FR" sz="1200" b="0" i="0" kern="1200" dirty="0">
                <a:solidFill>
                  <a:schemeClr val="tx1"/>
                </a:solidFill>
                <a:effectLst/>
                <a:latin typeface="+mn-lt"/>
                <a:ea typeface="+mn-ea"/>
                <a:cs typeface="+mn-cs"/>
              </a:rPr>
              <a:t>si c'est non à ces 3 questions, il y a que le premier encadré qui est rempli et là ça va très vite.</a:t>
            </a:r>
          </a:p>
          <a:p>
            <a:pPr latinLnBrk="0"/>
            <a:r>
              <a:rPr lang="fr-FR" sz="1200" b="0" i="0" kern="1200" dirty="0">
                <a:solidFill>
                  <a:schemeClr val="tx1"/>
                </a:solidFill>
                <a:effectLst/>
                <a:latin typeface="+mn-lt"/>
                <a:ea typeface="+mn-ea"/>
                <a:cs typeface="+mn-cs"/>
              </a:rPr>
              <a:t>Et si oui, on va documenter les dispositifs invasifs et les traitements qui infectieux et les associés et les infections associées aux soins dans ces encadrés.</a:t>
            </a:r>
          </a:p>
          <a:p>
            <a:endParaRPr lang="fr-FR" dirty="0"/>
          </a:p>
        </p:txBody>
      </p:sp>
      <p:sp>
        <p:nvSpPr>
          <p:cNvPr id="4" name="Espace réservé du numéro de diapositive 3"/>
          <p:cNvSpPr>
            <a:spLocks noGrp="1"/>
          </p:cNvSpPr>
          <p:nvPr>
            <p:ph type="sldNum" sz="quarter" idx="10"/>
          </p:nvPr>
        </p:nvSpPr>
        <p:spPr/>
        <p:txBody>
          <a:bodyPr/>
          <a:lstStyle/>
          <a:p>
            <a:fld id="{1E5AC9FA-9DB2-48FB-B76A-EB55F6C2D38A}" type="slidenum">
              <a:rPr lang="fr-FR" smtClean="0"/>
              <a:t>22</a:t>
            </a:fld>
            <a:endParaRPr lang="fr-FR"/>
          </a:p>
        </p:txBody>
      </p:sp>
    </p:spTree>
    <p:extLst>
      <p:ext uri="{BB962C8B-B14F-4D97-AF65-F5344CB8AC3E}">
        <p14:creationId xmlns:p14="http://schemas.microsoft.com/office/powerpoint/2010/main" val="37386193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Dans certains cas, il</a:t>
            </a:r>
            <a:r>
              <a:rPr lang="fr-FR" baseline="0" dirty="0"/>
              <a:t> manquera le jour de l’enquête des informations pour compléter le pavé infection associées aux soins comme par exemple les résultats microbiologiques de l’</a:t>
            </a:r>
            <a:r>
              <a:rPr lang="fr-FR" baseline="0" dirty="0" err="1"/>
              <a:t>hémocultrue</a:t>
            </a:r>
            <a:r>
              <a:rPr lang="fr-FR" baseline="0" dirty="0"/>
              <a:t> ou de l’</a:t>
            </a:r>
            <a:r>
              <a:rPr lang="fr-FR" baseline="0" dirty="0" err="1"/>
              <a:t>ecbu</a:t>
            </a:r>
            <a:r>
              <a:rPr lang="fr-FR" baseline="0" dirty="0"/>
              <a:t>, l’imagerie. </a:t>
            </a:r>
          </a:p>
          <a:p>
            <a:r>
              <a:rPr lang="fr-FR" baseline="0" dirty="0"/>
              <a:t>Et donc quelques jours après le jour de l’enquête vous compléterez le questionnaire.</a:t>
            </a:r>
            <a:endParaRPr lang="fr-FR" dirty="0"/>
          </a:p>
        </p:txBody>
      </p:sp>
      <p:sp>
        <p:nvSpPr>
          <p:cNvPr id="4" name="Espace réservé du numéro de diapositive 3"/>
          <p:cNvSpPr>
            <a:spLocks noGrp="1"/>
          </p:cNvSpPr>
          <p:nvPr>
            <p:ph type="sldNum" sz="quarter" idx="10"/>
          </p:nvPr>
        </p:nvSpPr>
        <p:spPr/>
        <p:txBody>
          <a:bodyPr/>
          <a:lstStyle/>
          <a:p>
            <a:fld id="{1E5AC9FA-9DB2-48FB-B76A-EB55F6C2D38A}" type="slidenum">
              <a:rPr lang="fr-FR" smtClean="0"/>
              <a:t>27</a:t>
            </a:fld>
            <a:endParaRPr lang="fr-FR"/>
          </a:p>
        </p:txBody>
      </p:sp>
    </p:spTree>
    <p:extLst>
      <p:ext uri="{BB962C8B-B14F-4D97-AF65-F5344CB8AC3E}">
        <p14:creationId xmlns:p14="http://schemas.microsoft.com/office/powerpoint/2010/main" val="10666119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latinLnBrk="0"/>
            <a:r>
              <a:rPr lang="fr-FR" dirty="0"/>
              <a:t>Il faudra également</a:t>
            </a:r>
            <a:r>
              <a:rPr lang="fr-FR" baseline="0" dirty="0"/>
              <a:t> </a:t>
            </a:r>
            <a:r>
              <a:rPr lang="fr-FR" sz="1200" b="0" i="0" kern="1200" dirty="0">
                <a:solidFill>
                  <a:schemeClr val="tx1"/>
                </a:solidFill>
                <a:effectLst/>
                <a:latin typeface="+mn-lt"/>
                <a:ea typeface="+mn-ea"/>
                <a:cs typeface="+mn-cs"/>
              </a:rPr>
              <a:t> valider avec le correspondant</a:t>
            </a:r>
            <a:r>
              <a:rPr lang="fr-FR" sz="1200" b="0" i="0" kern="1200" baseline="0" dirty="0">
                <a:solidFill>
                  <a:schemeClr val="tx1"/>
                </a:solidFill>
                <a:effectLst/>
                <a:latin typeface="+mn-lt"/>
                <a:ea typeface="+mn-ea"/>
                <a:cs typeface="+mn-cs"/>
              </a:rPr>
              <a:t> médical</a:t>
            </a:r>
            <a:r>
              <a:rPr lang="fr-FR" sz="1200" b="0" i="0" kern="1200" dirty="0">
                <a:solidFill>
                  <a:schemeClr val="tx1"/>
                </a:solidFill>
                <a:effectLst/>
                <a:latin typeface="+mn-lt"/>
                <a:ea typeface="+mn-ea"/>
                <a:cs typeface="+mn-cs"/>
              </a:rPr>
              <a:t>  </a:t>
            </a:r>
          </a:p>
          <a:p>
            <a:pPr latinLnBrk="0"/>
            <a:r>
              <a:rPr lang="fr-FR" sz="1200" b="0" i="0" kern="1200" dirty="0">
                <a:solidFill>
                  <a:schemeClr val="tx1"/>
                </a:solidFill>
                <a:effectLst/>
                <a:latin typeface="+mn-lt"/>
                <a:ea typeface="+mn-ea"/>
                <a:cs typeface="+mn-cs"/>
              </a:rPr>
              <a:t>- le diagnostic des sites infectieux, </a:t>
            </a:r>
          </a:p>
          <a:p>
            <a:pPr latinLnBrk="0"/>
            <a:r>
              <a:rPr lang="fr-FR" sz="1200" b="0" i="0" kern="1200" dirty="0">
                <a:solidFill>
                  <a:schemeClr val="tx1"/>
                </a:solidFill>
                <a:effectLst/>
                <a:latin typeface="+mn-lt"/>
                <a:ea typeface="+mn-ea"/>
                <a:cs typeface="+mn-cs"/>
              </a:rPr>
              <a:t>- le contexte de prescription et d'indication des traitements antibiotiques,</a:t>
            </a:r>
          </a:p>
          <a:p>
            <a:pPr latinLnBrk="0"/>
            <a:r>
              <a:rPr lang="fr-FR" sz="1200" b="0" i="0" kern="1200" dirty="0">
                <a:solidFill>
                  <a:schemeClr val="tx1"/>
                </a:solidFill>
                <a:effectLst/>
                <a:latin typeface="+mn-lt"/>
                <a:ea typeface="+mn-ea"/>
                <a:cs typeface="+mn-cs"/>
              </a:rPr>
              <a:t>- Et puis la réévaluation des traitements anti-infectieux</a:t>
            </a:r>
          </a:p>
          <a:p>
            <a:endParaRPr lang="fr-FR" dirty="0"/>
          </a:p>
        </p:txBody>
      </p:sp>
      <p:sp>
        <p:nvSpPr>
          <p:cNvPr id="4" name="Espace réservé du numéro de diapositive 3"/>
          <p:cNvSpPr>
            <a:spLocks noGrp="1"/>
          </p:cNvSpPr>
          <p:nvPr>
            <p:ph type="sldNum" sz="quarter" idx="10"/>
          </p:nvPr>
        </p:nvSpPr>
        <p:spPr/>
        <p:txBody>
          <a:bodyPr/>
          <a:lstStyle/>
          <a:p>
            <a:fld id="{1E5AC9FA-9DB2-48FB-B76A-EB55F6C2D38A}" type="slidenum">
              <a:rPr lang="fr-FR" smtClean="0"/>
              <a:t>28</a:t>
            </a:fld>
            <a:endParaRPr lang="fr-FR"/>
          </a:p>
        </p:txBody>
      </p:sp>
    </p:spTree>
    <p:extLst>
      <p:ext uri="{BB962C8B-B14F-4D97-AF65-F5344CB8AC3E}">
        <p14:creationId xmlns:p14="http://schemas.microsoft.com/office/powerpoint/2010/main" val="11386020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L’ensemble des questionnaires</a:t>
            </a:r>
            <a:r>
              <a:rPr lang="fr-FR" baseline="0" dirty="0"/>
              <a:t> résidents seront à saisir dans l’application PREVIAS.</a:t>
            </a:r>
          </a:p>
          <a:p>
            <a:pPr latinLnBrk="0"/>
            <a:r>
              <a:rPr lang="fr-FR" sz="1200" b="0" i="0" kern="1200" dirty="0">
                <a:solidFill>
                  <a:schemeClr val="tx1"/>
                </a:solidFill>
                <a:effectLst/>
                <a:latin typeface="+mn-lt"/>
                <a:ea typeface="+mn-ea"/>
                <a:cs typeface="+mn-cs"/>
              </a:rPr>
              <a:t>Donc ça on va pas, on va pas s'étendre là-dessus.</a:t>
            </a:r>
          </a:p>
          <a:p>
            <a:pPr latinLnBrk="0"/>
            <a:r>
              <a:rPr lang="fr-FR" sz="1200" b="0" i="0" kern="1200" dirty="0">
                <a:solidFill>
                  <a:schemeClr val="tx1"/>
                </a:solidFill>
                <a:effectLst/>
                <a:latin typeface="+mn-lt"/>
                <a:ea typeface="+mn-ea"/>
                <a:cs typeface="+mn-cs"/>
              </a:rPr>
              <a:t>Déjà, il faut recueillir les données avant de les saisir, bien sûr.</a:t>
            </a:r>
          </a:p>
          <a:p>
            <a:endParaRPr lang="fr-FR" dirty="0"/>
          </a:p>
        </p:txBody>
      </p:sp>
      <p:sp>
        <p:nvSpPr>
          <p:cNvPr id="4" name="Espace réservé du numéro de diapositive 3"/>
          <p:cNvSpPr>
            <a:spLocks noGrp="1"/>
          </p:cNvSpPr>
          <p:nvPr>
            <p:ph type="sldNum" sz="quarter" idx="10"/>
          </p:nvPr>
        </p:nvSpPr>
        <p:spPr/>
        <p:txBody>
          <a:bodyPr/>
          <a:lstStyle/>
          <a:p>
            <a:fld id="{1E5AC9FA-9DB2-48FB-B76A-EB55F6C2D38A}" type="slidenum">
              <a:rPr lang="fr-FR" smtClean="0"/>
              <a:t>29</a:t>
            </a:fld>
            <a:endParaRPr lang="fr-FR"/>
          </a:p>
        </p:txBody>
      </p:sp>
    </p:spTree>
    <p:extLst>
      <p:ext uri="{BB962C8B-B14F-4D97-AF65-F5344CB8AC3E}">
        <p14:creationId xmlns:p14="http://schemas.microsoft.com/office/powerpoint/2010/main" val="6321778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latinLnBrk="0"/>
            <a:r>
              <a:rPr lang="fr-FR" sz="1200" b="0" i="0" kern="1200" dirty="0">
                <a:solidFill>
                  <a:schemeClr val="tx1"/>
                </a:solidFill>
                <a:effectLst/>
                <a:latin typeface="+mn-lt"/>
                <a:ea typeface="+mn-ea"/>
                <a:cs typeface="+mn-cs"/>
              </a:rPr>
              <a:t>c'est une enquête qui se place dans un cadre européen.</a:t>
            </a:r>
          </a:p>
          <a:p>
            <a:pPr latinLnBrk="0"/>
            <a:r>
              <a:rPr lang="fr-FR" sz="1200" b="0" i="0" kern="1200" dirty="0">
                <a:solidFill>
                  <a:schemeClr val="tx1"/>
                </a:solidFill>
                <a:effectLst/>
                <a:latin typeface="+mn-lt"/>
                <a:ea typeface="+mn-ea"/>
                <a:cs typeface="+mn-cs"/>
              </a:rPr>
              <a:t>Il y a un protocole d'enquête européen, </a:t>
            </a:r>
            <a:r>
              <a:rPr lang="fr-FR" sz="1200" b="0" i="0" kern="1200" dirty="0" err="1">
                <a:solidFill>
                  <a:schemeClr val="tx1"/>
                </a:solidFill>
                <a:effectLst/>
                <a:latin typeface="+mn-lt"/>
                <a:ea typeface="+mn-ea"/>
                <a:cs typeface="+mn-cs"/>
              </a:rPr>
              <a:t>European</a:t>
            </a:r>
            <a:r>
              <a:rPr lang="fr-FR" sz="1200" b="0" i="0" kern="1200" dirty="0">
                <a:solidFill>
                  <a:schemeClr val="tx1"/>
                </a:solidFill>
                <a:effectLst/>
                <a:latin typeface="+mn-lt"/>
                <a:ea typeface="+mn-ea"/>
                <a:cs typeface="+mn-cs"/>
              </a:rPr>
              <a:t> Center for </a:t>
            </a:r>
            <a:r>
              <a:rPr lang="fr-FR" sz="1200" b="0" i="0" kern="1200" dirty="0" err="1">
                <a:solidFill>
                  <a:schemeClr val="tx1"/>
                </a:solidFill>
                <a:effectLst/>
                <a:latin typeface="+mn-lt"/>
                <a:ea typeface="+mn-ea"/>
                <a:cs typeface="+mn-cs"/>
              </a:rPr>
              <a:t>Disease</a:t>
            </a:r>
            <a:r>
              <a:rPr lang="fr-FR" sz="1200" b="0" i="0" kern="1200" dirty="0">
                <a:solidFill>
                  <a:schemeClr val="tx1"/>
                </a:solidFill>
                <a:effectLst/>
                <a:latin typeface="+mn-lt"/>
                <a:ea typeface="+mn-ea"/>
                <a:cs typeface="+mn-cs"/>
              </a:rPr>
              <a:t> Prévention and Control.</a:t>
            </a:r>
          </a:p>
          <a:p>
            <a:pPr latinLnBrk="0"/>
            <a:r>
              <a:rPr lang="fr-FR" sz="1200" b="0" i="0" kern="1200" dirty="0">
                <a:solidFill>
                  <a:schemeClr val="tx1"/>
                </a:solidFill>
                <a:effectLst/>
                <a:latin typeface="+mn-lt"/>
                <a:ea typeface="+mn-ea"/>
                <a:cs typeface="+mn-cs"/>
              </a:rPr>
              <a:t>Et en France, c'est piloté par santé publique France et le repas, le </a:t>
            </a:r>
            <a:r>
              <a:rPr lang="fr-FR" sz="1200" b="0" i="0" kern="1200" dirty="0" err="1">
                <a:solidFill>
                  <a:schemeClr val="tx1"/>
                </a:solidFill>
                <a:effectLst/>
                <a:latin typeface="+mn-lt"/>
                <a:ea typeface="+mn-ea"/>
                <a:cs typeface="+mn-cs"/>
              </a:rPr>
              <a:t>repias</a:t>
            </a:r>
            <a:r>
              <a:rPr lang="fr-FR" sz="1200" b="0" i="0" kern="1200" dirty="0">
                <a:solidFill>
                  <a:schemeClr val="tx1"/>
                </a:solidFill>
                <a:effectLst/>
                <a:latin typeface="+mn-lt"/>
                <a:ea typeface="+mn-ea"/>
                <a:cs typeface="+mn-cs"/>
              </a:rPr>
              <a:t>, qui est le réseau, le, le réseau des Sépias on va dire.</a:t>
            </a:r>
          </a:p>
          <a:p>
            <a:pPr latinLnBrk="0"/>
            <a:r>
              <a:rPr lang="fr-FR" sz="1200" b="0" i="0" kern="1200" dirty="0">
                <a:solidFill>
                  <a:schemeClr val="tx1"/>
                </a:solidFill>
                <a:effectLst/>
                <a:latin typeface="+mn-lt"/>
                <a:ea typeface="+mn-ea"/>
                <a:cs typeface="+mn-cs"/>
              </a:rPr>
              <a:t>Ça fait partie de la stratégie 2002 2025 de prévention des infections de </a:t>
            </a:r>
            <a:r>
              <a:rPr lang="fr-FR" sz="1200" b="0" i="0" kern="1200" dirty="0" err="1">
                <a:solidFill>
                  <a:schemeClr val="tx1"/>
                </a:solidFill>
                <a:effectLst/>
                <a:latin typeface="+mn-lt"/>
                <a:ea typeface="+mn-ea"/>
                <a:cs typeface="+mn-cs"/>
              </a:rPr>
              <a:t>antibiorésistance</a:t>
            </a:r>
            <a:r>
              <a:rPr lang="fr-FR" sz="1200" b="0" i="0" kern="1200" dirty="0">
                <a:solidFill>
                  <a:schemeClr val="tx1"/>
                </a:solidFill>
                <a:effectLst/>
                <a:latin typeface="+mn-lt"/>
                <a:ea typeface="+mn-ea"/>
                <a:cs typeface="+mn-cs"/>
              </a:rPr>
              <a:t> du ministère qui est un notre feuille de route.</a:t>
            </a:r>
          </a:p>
          <a:p>
            <a:pPr latinLnBrk="0"/>
            <a:r>
              <a:rPr lang="fr-FR" sz="1200" b="0" i="0" kern="1200" dirty="0">
                <a:solidFill>
                  <a:schemeClr val="tx1"/>
                </a:solidFill>
                <a:effectLst/>
                <a:latin typeface="+mn-lt"/>
                <a:ea typeface="+mn-ea"/>
                <a:cs typeface="+mn-cs"/>
              </a:rPr>
              <a:t>Il</a:t>
            </a:r>
            <a:r>
              <a:rPr lang="fr-FR" sz="1200" b="0" i="0" kern="1200" baseline="0" dirty="0">
                <a:solidFill>
                  <a:schemeClr val="tx1"/>
                </a:solidFill>
                <a:effectLst/>
                <a:latin typeface="+mn-lt"/>
                <a:ea typeface="+mn-ea"/>
                <a:cs typeface="+mn-cs"/>
              </a:rPr>
              <a:t> </a:t>
            </a:r>
            <a:r>
              <a:rPr lang="fr-FR" sz="1200" b="0" i="0" kern="1200" dirty="0">
                <a:solidFill>
                  <a:schemeClr val="tx1"/>
                </a:solidFill>
                <a:effectLst/>
                <a:latin typeface="+mn-lt"/>
                <a:ea typeface="+mn-ea"/>
                <a:cs typeface="+mn-cs"/>
              </a:rPr>
              <a:t>y a eu un groupe de travail qui a adapté le protocole européen au contexte français.</a:t>
            </a:r>
          </a:p>
          <a:p>
            <a:endParaRPr lang="fr-FR" dirty="0"/>
          </a:p>
        </p:txBody>
      </p:sp>
      <p:sp>
        <p:nvSpPr>
          <p:cNvPr id="4" name="Espace réservé du numéro de diapositive 3"/>
          <p:cNvSpPr>
            <a:spLocks noGrp="1"/>
          </p:cNvSpPr>
          <p:nvPr>
            <p:ph type="sldNum" sz="quarter" idx="10"/>
          </p:nvPr>
        </p:nvSpPr>
        <p:spPr/>
        <p:txBody>
          <a:bodyPr/>
          <a:lstStyle/>
          <a:p>
            <a:fld id="{1E5AC9FA-9DB2-48FB-B76A-EB55F6C2D38A}" type="slidenum">
              <a:rPr lang="fr-FR" smtClean="0"/>
              <a:t>5</a:t>
            </a:fld>
            <a:endParaRPr lang="fr-FR"/>
          </a:p>
        </p:txBody>
      </p:sp>
    </p:spTree>
    <p:extLst>
      <p:ext uri="{BB962C8B-B14F-4D97-AF65-F5344CB8AC3E}">
        <p14:creationId xmlns:p14="http://schemas.microsoft.com/office/powerpoint/2010/main" val="17336471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b="0" i="0" kern="1200" dirty="0">
                <a:solidFill>
                  <a:schemeClr val="tx1"/>
                </a:solidFill>
                <a:effectLst/>
                <a:latin typeface="+mn-lt"/>
                <a:ea typeface="+mn-ea"/>
                <a:cs typeface="+mn-cs"/>
              </a:rPr>
              <a:t>Évidemment, il y aura grâce à </a:t>
            </a:r>
            <a:r>
              <a:rPr lang="fr-FR" sz="1200" b="0" i="0" kern="1200" dirty="0" err="1">
                <a:solidFill>
                  <a:schemeClr val="tx1"/>
                </a:solidFill>
                <a:effectLst/>
                <a:latin typeface="+mn-lt"/>
                <a:ea typeface="+mn-ea"/>
                <a:cs typeface="+mn-cs"/>
              </a:rPr>
              <a:t>previas</a:t>
            </a:r>
            <a:r>
              <a:rPr lang="fr-FR" sz="1200" b="0" i="0" kern="1200" dirty="0">
                <a:solidFill>
                  <a:schemeClr val="tx1"/>
                </a:solidFill>
                <a:effectLst/>
                <a:latin typeface="+mn-lt"/>
                <a:ea typeface="+mn-ea"/>
                <a:cs typeface="+mn-cs"/>
              </a:rPr>
              <a:t>  un rapport automatisé</a:t>
            </a:r>
            <a:r>
              <a:rPr lang="fr-FR" sz="1200" b="0" i="0" kern="1200" baseline="0" dirty="0">
                <a:solidFill>
                  <a:schemeClr val="tx1"/>
                </a:solidFill>
                <a:effectLst/>
                <a:latin typeface="+mn-lt"/>
                <a:ea typeface="+mn-ea"/>
                <a:cs typeface="+mn-cs"/>
              </a:rPr>
              <a:t> </a:t>
            </a:r>
            <a:r>
              <a:rPr lang="fr-FR" sz="1200" b="0" i="0" kern="1200" dirty="0">
                <a:solidFill>
                  <a:schemeClr val="tx1"/>
                </a:solidFill>
                <a:effectLst/>
                <a:latin typeface="+mn-lt"/>
                <a:ea typeface="+mn-ea"/>
                <a:cs typeface="+mn-cs"/>
              </a:rPr>
              <a:t>Des résultats de votre établissement et vous pourrez exporter les données facilement.</a:t>
            </a:r>
          </a:p>
          <a:p>
            <a:endParaRPr lang="fr-FR" dirty="0"/>
          </a:p>
        </p:txBody>
      </p:sp>
      <p:sp>
        <p:nvSpPr>
          <p:cNvPr id="4" name="Espace réservé du numéro de diapositive 3"/>
          <p:cNvSpPr>
            <a:spLocks noGrp="1"/>
          </p:cNvSpPr>
          <p:nvPr>
            <p:ph type="sldNum" sz="quarter" idx="10"/>
          </p:nvPr>
        </p:nvSpPr>
        <p:spPr/>
        <p:txBody>
          <a:bodyPr/>
          <a:lstStyle/>
          <a:p>
            <a:fld id="{1E5AC9FA-9DB2-48FB-B76A-EB55F6C2D38A}" type="slidenum">
              <a:rPr lang="fr-FR" smtClean="0"/>
              <a:t>30</a:t>
            </a:fld>
            <a:endParaRPr lang="fr-FR"/>
          </a:p>
        </p:txBody>
      </p:sp>
    </p:spTree>
    <p:extLst>
      <p:ext uri="{BB962C8B-B14F-4D97-AF65-F5344CB8AC3E}">
        <p14:creationId xmlns:p14="http://schemas.microsoft.com/office/powerpoint/2010/main" val="40442349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Alors pour faire tout ça, il faut constituer</a:t>
            </a:r>
            <a:r>
              <a:rPr lang="fr-FR" baseline="0" dirty="0"/>
              <a:t> </a:t>
            </a:r>
            <a:r>
              <a:rPr lang="fr-FR" dirty="0"/>
              <a:t>une équipe. </a:t>
            </a:r>
          </a:p>
          <a:p>
            <a:r>
              <a:rPr lang="fr-FR" sz="1200" b="0" i="0" kern="1200" dirty="0">
                <a:solidFill>
                  <a:schemeClr val="tx1"/>
                </a:solidFill>
                <a:effectLst/>
                <a:latin typeface="+mn-lt"/>
                <a:ea typeface="+mn-ea"/>
                <a:cs typeface="+mn-cs"/>
              </a:rPr>
              <a:t>si vous avez un praticien, une infirmière hygiéniste pour les établissements, les pour les EHPAD rattachés à des établissements de santé, bien ils vont, ils vont faire partie de de de cette équipe.</a:t>
            </a:r>
          </a:p>
          <a:p>
            <a:endParaRPr lang="fr-FR" dirty="0"/>
          </a:p>
        </p:txBody>
      </p:sp>
      <p:sp>
        <p:nvSpPr>
          <p:cNvPr id="4" name="Espace réservé du numéro de diapositive 3"/>
          <p:cNvSpPr>
            <a:spLocks noGrp="1"/>
          </p:cNvSpPr>
          <p:nvPr>
            <p:ph type="sldNum" sz="quarter" idx="10"/>
          </p:nvPr>
        </p:nvSpPr>
        <p:spPr/>
        <p:txBody>
          <a:bodyPr/>
          <a:lstStyle/>
          <a:p>
            <a:fld id="{1E5AC9FA-9DB2-48FB-B76A-EB55F6C2D38A}" type="slidenum">
              <a:rPr lang="fr-FR" smtClean="0"/>
              <a:t>31</a:t>
            </a:fld>
            <a:endParaRPr lang="fr-FR"/>
          </a:p>
        </p:txBody>
      </p:sp>
    </p:spTree>
    <p:extLst>
      <p:ext uri="{BB962C8B-B14F-4D97-AF65-F5344CB8AC3E}">
        <p14:creationId xmlns:p14="http://schemas.microsoft.com/office/powerpoint/2010/main" val="16699829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LE</a:t>
            </a:r>
            <a:r>
              <a:rPr lang="fr-FR" baseline="0" dirty="0"/>
              <a:t> rôle du référent:</a:t>
            </a:r>
          </a:p>
          <a:p>
            <a:pPr latinLnBrk="0"/>
            <a:r>
              <a:rPr lang="fr-FR" sz="1200" b="0" i="0" kern="1200" dirty="0">
                <a:solidFill>
                  <a:schemeClr val="tx1"/>
                </a:solidFill>
                <a:effectLst/>
                <a:latin typeface="+mn-lt"/>
                <a:ea typeface="+mn-ea"/>
                <a:cs typeface="+mn-cs"/>
              </a:rPr>
              <a:t> il est responsable de la réalisation de l'enquête</a:t>
            </a:r>
            <a:r>
              <a:rPr lang="fr-FR" sz="1200" b="0" i="0" kern="1200" baseline="0" dirty="0">
                <a:solidFill>
                  <a:schemeClr val="tx1"/>
                </a:solidFill>
                <a:effectLst/>
                <a:latin typeface="+mn-lt"/>
                <a:ea typeface="+mn-ea"/>
                <a:cs typeface="+mn-cs"/>
              </a:rPr>
              <a:t> d</a:t>
            </a:r>
            <a:r>
              <a:rPr lang="fr-FR" sz="1200" b="0" i="0" kern="1200" dirty="0">
                <a:solidFill>
                  <a:schemeClr val="tx1"/>
                </a:solidFill>
                <a:effectLst/>
                <a:latin typeface="+mn-lt"/>
                <a:ea typeface="+mn-ea"/>
                <a:cs typeface="+mn-cs"/>
              </a:rPr>
              <a:t>e A à Z je dirais, c'est de la préparation, donc vous avez l'information du directeur, l'information des résidents jusqu'à la diffusion des résultats.</a:t>
            </a:r>
          </a:p>
          <a:p>
            <a:pPr latinLnBrk="0"/>
            <a:r>
              <a:rPr lang="fr-FR" sz="1200" b="0" i="0" kern="1200" dirty="0">
                <a:solidFill>
                  <a:schemeClr val="tx1"/>
                </a:solidFill>
                <a:effectLst/>
                <a:latin typeface="+mn-lt"/>
                <a:ea typeface="+mn-ea"/>
                <a:cs typeface="+mn-cs"/>
              </a:rPr>
              <a:t>C’est</a:t>
            </a:r>
            <a:r>
              <a:rPr lang="fr-FR" sz="1200" b="0" i="0" kern="1200" baseline="0" dirty="0">
                <a:solidFill>
                  <a:schemeClr val="tx1"/>
                </a:solidFill>
                <a:effectLst/>
                <a:latin typeface="+mn-lt"/>
                <a:ea typeface="+mn-ea"/>
                <a:cs typeface="+mn-cs"/>
              </a:rPr>
              <a:t> lui qui </a:t>
            </a:r>
            <a:r>
              <a:rPr lang="fr-FR" sz="1200" b="0" i="0" kern="1200" dirty="0">
                <a:solidFill>
                  <a:schemeClr val="tx1"/>
                </a:solidFill>
                <a:effectLst/>
                <a:latin typeface="+mn-lt"/>
                <a:ea typeface="+mn-ea"/>
                <a:cs typeface="+mn-cs"/>
              </a:rPr>
              <a:t>va coordonner l’enquête,</a:t>
            </a:r>
            <a:r>
              <a:rPr lang="fr-FR" sz="1200" b="0" i="0" kern="1200" baseline="0" dirty="0">
                <a:solidFill>
                  <a:schemeClr val="tx1"/>
                </a:solidFill>
                <a:effectLst/>
                <a:latin typeface="+mn-lt"/>
                <a:ea typeface="+mn-ea"/>
                <a:cs typeface="+mn-cs"/>
              </a:rPr>
              <a:t> qui va former les enquêteurs en utilisant le PPT, </a:t>
            </a:r>
            <a:endParaRPr lang="fr-FR" dirty="0"/>
          </a:p>
        </p:txBody>
      </p:sp>
      <p:sp>
        <p:nvSpPr>
          <p:cNvPr id="4" name="Espace réservé du numéro de diapositive 3"/>
          <p:cNvSpPr>
            <a:spLocks noGrp="1"/>
          </p:cNvSpPr>
          <p:nvPr>
            <p:ph type="sldNum" sz="quarter" idx="10"/>
          </p:nvPr>
        </p:nvSpPr>
        <p:spPr/>
        <p:txBody>
          <a:bodyPr/>
          <a:lstStyle/>
          <a:p>
            <a:fld id="{1E5AC9FA-9DB2-48FB-B76A-EB55F6C2D38A}" type="slidenum">
              <a:rPr lang="fr-FR" smtClean="0"/>
              <a:t>32</a:t>
            </a:fld>
            <a:endParaRPr lang="fr-FR"/>
          </a:p>
        </p:txBody>
      </p:sp>
    </p:spTree>
    <p:extLst>
      <p:ext uri="{BB962C8B-B14F-4D97-AF65-F5344CB8AC3E}">
        <p14:creationId xmlns:p14="http://schemas.microsoft.com/office/powerpoint/2010/main" val="1429480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Guide à avoir à disposition</a:t>
            </a:r>
            <a:r>
              <a:rPr lang="fr-FR" baseline="0" dirty="0"/>
              <a:t> le jour de l’enquête.</a:t>
            </a:r>
          </a:p>
          <a:p>
            <a:endParaRPr lang="fr-FR" dirty="0"/>
          </a:p>
        </p:txBody>
      </p:sp>
      <p:sp>
        <p:nvSpPr>
          <p:cNvPr id="4" name="Espace réservé du numéro de diapositive 3"/>
          <p:cNvSpPr>
            <a:spLocks noGrp="1"/>
          </p:cNvSpPr>
          <p:nvPr>
            <p:ph type="sldNum" sz="quarter" idx="10"/>
          </p:nvPr>
        </p:nvSpPr>
        <p:spPr/>
        <p:txBody>
          <a:bodyPr/>
          <a:lstStyle/>
          <a:p>
            <a:fld id="{1E5AC9FA-9DB2-48FB-B76A-EB55F6C2D38A}" type="slidenum">
              <a:rPr lang="fr-FR" smtClean="0"/>
              <a:t>36</a:t>
            </a:fld>
            <a:endParaRPr lang="fr-FR"/>
          </a:p>
        </p:txBody>
      </p:sp>
    </p:spTree>
    <p:extLst>
      <p:ext uri="{BB962C8B-B14F-4D97-AF65-F5344CB8AC3E}">
        <p14:creationId xmlns:p14="http://schemas.microsoft.com/office/powerpoint/2010/main" val="10101322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1 seul questionnaire par structure,</a:t>
            </a:r>
            <a:r>
              <a:rPr lang="fr-FR" baseline="0" dirty="0"/>
              <a:t> qui comprend 4 parties:</a:t>
            </a:r>
          </a:p>
          <a:p>
            <a:r>
              <a:rPr lang="fr-FR" baseline="0" dirty="0"/>
              <a:t>- la partie administrative qui décrit l’établissement</a:t>
            </a:r>
          </a:p>
          <a:p>
            <a:r>
              <a:rPr lang="fr-FR" baseline="0" dirty="0"/>
              <a:t>- le périmètre de l’enquête qui décrit les différents sites</a:t>
            </a:r>
          </a:p>
          <a:p>
            <a:r>
              <a:rPr lang="fr-FR" baseline="0" dirty="0"/>
              <a:t>- </a:t>
            </a:r>
            <a:r>
              <a:rPr lang="fr-FR" sz="1200" b="0" i="0" kern="1200" dirty="0">
                <a:solidFill>
                  <a:schemeClr val="tx1"/>
                </a:solidFill>
                <a:effectLst/>
                <a:latin typeface="+mn-lt"/>
                <a:ea typeface="+mn-ea"/>
                <a:cs typeface="+mn-cs"/>
              </a:rPr>
              <a:t> la capacité et la charge en soin pour pouvoir faire des analyses stratifiées</a:t>
            </a:r>
          </a:p>
          <a:p>
            <a:r>
              <a:rPr lang="fr-FR" sz="1200" b="0" i="0" kern="1200" dirty="0">
                <a:solidFill>
                  <a:schemeClr val="tx1"/>
                </a:solidFill>
                <a:effectLst/>
                <a:latin typeface="+mn-lt"/>
                <a:ea typeface="+mn-ea"/>
                <a:cs typeface="+mn-cs"/>
              </a:rPr>
              <a:t>- et enfin l'organisation des soins,</a:t>
            </a:r>
          </a:p>
          <a:p>
            <a:endParaRPr lang="fr-FR" dirty="0"/>
          </a:p>
        </p:txBody>
      </p:sp>
      <p:sp>
        <p:nvSpPr>
          <p:cNvPr id="4" name="Espace réservé du numéro de diapositive 3"/>
          <p:cNvSpPr>
            <a:spLocks noGrp="1"/>
          </p:cNvSpPr>
          <p:nvPr>
            <p:ph type="sldNum" sz="quarter" idx="10"/>
          </p:nvPr>
        </p:nvSpPr>
        <p:spPr/>
        <p:txBody>
          <a:bodyPr/>
          <a:lstStyle/>
          <a:p>
            <a:fld id="{1E5AC9FA-9DB2-48FB-B76A-EB55F6C2D38A}" type="slidenum">
              <a:rPr lang="fr-FR" smtClean="0"/>
              <a:t>38</a:t>
            </a:fld>
            <a:endParaRPr lang="fr-FR"/>
          </a:p>
        </p:txBody>
      </p:sp>
    </p:spTree>
    <p:extLst>
      <p:ext uri="{BB962C8B-B14F-4D97-AF65-F5344CB8AC3E}">
        <p14:creationId xmlns:p14="http://schemas.microsoft.com/office/powerpoint/2010/main" val="30004905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b="0" i="0" kern="1200" dirty="0">
                <a:solidFill>
                  <a:schemeClr val="tx1"/>
                </a:solidFill>
                <a:effectLst/>
                <a:latin typeface="+mn-lt"/>
                <a:ea typeface="+mn-ea"/>
                <a:cs typeface="+mn-cs"/>
              </a:rPr>
              <a:t>Une fois encore, ces données là seront prêts, remplies, donc ce sera vraiment des vérifications à faire autour de ces items là.</a:t>
            </a:r>
            <a:endParaRPr lang="fr-FR" dirty="0"/>
          </a:p>
        </p:txBody>
      </p:sp>
      <p:sp>
        <p:nvSpPr>
          <p:cNvPr id="4" name="Espace réservé du numéro de diapositive 3"/>
          <p:cNvSpPr>
            <a:spLocks noGrp="1"/>
          </p:cNvSpPr>
          <p:nvPr>
            <p:ph type="sldNum" sz="quarter" idx="10"/>
          </p:nvPr>
        </p:nvSpPr>
        <p:spPr/>
        <p:txBody>
          <a:bodyPr/>
          <a:lstStyle/>
          <a:p>
            <a:fld id="{1E5AC9FA-9DB2-48FB-B76A-EB55F6C2D38A}" type="slidenum">
              <a:rPr lang="fr-FR" smtClean="0"/>
              <a:t>40</a:t>
            </a:fld>
            <a:endParaRPr lang="fr-FR"/>
          </a:p>
        </p:txBody>
      </p:sp>
    </p:spTree>
    <p:extLst>
      <p:ext uri="{BB962C8B-B14F-4D97-AF65-F5344CB8AC3E}">
        <p14:creationId xmlns:p14="http://schemas.microsoft.com/office/powerpoint/2010/main" val="27100621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4" indent="0" algn="l" defTabSz="914400" rtl="0" eaLnBrk="1" fontAlgn="auto" latinLnBrk="0" hangingPunct="1">
              <a:lnSpc>
                <a:spcPct val="100000"/>
              </a:lnSpc>
              <a:spcBef>
                <a:spcPts val="0"/>
              </a:spcBef>
              <a:spcAft>
                <a:spcPts val="0"/>
              </a:spcAft>
              <a:buClrTx/>
              <a:buSzTx/>
              <a:buFontTx/>
              <a:buNone/>
              <a:tabLst/>
              <a:defRPr/>
            </a:pPr>
            <a:r>
              <a:rPr lang="fr-FR" sz="1200" b="0" i="0" kern="1200" dirty="0">
                <a:solidFill>
                  <a:schemeClr val="tx1"/>
                </a:solidFill>
                <a:effectLst/>
                <a:latin typeface="+mn-lt"/>
                <a:ea typeface="+mn-ea"/>
                <a:cs typeface="+mn-cs"/>
              </a:rPr>
              <a:t>Là encore, c'est pareil parce qu'on les données qui sont </a:t>
            </a:r>
            <a:r>
              <a:rPr lang="fr-FR" sz="1200" b="0" i="0" kern="1200" dirty="0" err="1">
                <a:solidFill>
                  <a:schemeClr val="tx1"/>
                </a:solidFill>
                <a:effectLst/>
                <a:latin typeface="+mn-lt"/>
                <a:ea typeface="+mn-ea"/>
                <a:cs typeface="+mn-cs"/>
              </a:rPr>
              <a:t>préremplies</a:t>
            </a:r>
            <a:r>
              <a:rPr lang="fr-FR" sz="1200" b="0" i="0" kern="1200" dirty="0">
                <a:solidFill>
                  <a:schemeClr val="tx1"/>
                </a:solidFill>
                <a:effectLst/>
                <a:latin typeface="+mn-lt"/>
                <a:ea typeface="+mn-ea"/>
                <a:cs typeface="+mn-cs"/>
              </a:rPr>
              <a:t>  </a:t>
            </a:r>
            <a:r>
              <a:rPr lang="fr-FR" dirty="0"/>
              <a:t>à partir des données </a:t>
            </a:r>
            <a:r>
              <a:rPr lang="fr-FR" dirty="0" err="1"/>
              <a:t>Finess</a:t>
            </a:r>
            <a:endParaRPr lang="fr-FR" dirty="0"/>
          </a:p>
          <a:p>
            <a:endParaRPr lang="fr-FR" dirty="0"/>
          </a:p>
        </p:txBody>
      </p:sp>
      <p:sp>
        <p:nvSpPr>
          <p:cNvPr id="4" name="Espace réservé du numéro de diapositive 3"/>
          <p:cNvSpPr>
            <a:spLocks noGrp="1"/>
          </p:cNvSpPr>
          <p:nvPr>
            <p:ph type="sldNum" sz="quarter" idx="10"/>
          </p:nvPr>
        </p:nvSpPr>
        <p:spPr/>
        <p:txBody>
          <a:bodyPr/>
          <a:lstStyle/>
          <a:p>
            <a:fld id="{1E5AC9FA-9DB2-48FB-B76A-EB55F6C2D38A}" type="slidenum">
              <a:rPr lang="fr-FR" smtClean="0"/>
              <a:t>41</a:t>
            </a:fld>
            <a:endParaRPr lang="fr-FR"/>
          </a:p>
        </p:txBody>
      </p:sp>
    </p:spTree>
    <p:extLst>
      <p:ext uri="{BB962C8B-B14F-4D97-AF65-F5344CB8AC3E}">
        <p14:creationId xmlns:p14="http://schemas.microsoft.com/office/powerpoint/2010/main" val="9604345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b="0" i="0" kern="1200" dirty="0">
                <a:solidFill>
                  <a:schemeClr val="tx1"/>
                </a:solidFill>
                <a:effectLst/>
                <a:latin typeface="+mn-lt"/>
                <a:ea typeface="+mn-ea"/>
                <a:cs typeface="+mn-cs"/>
              </a:rPr>
              <a:t>Et le nom de l'administrateur local qui sera </a:t>
            </a:r>
            <a:r>
              <a:rPr lang="fr-FR" sz="1200" b="0" i="0" kern="1200" dirty="0" err="1">
                <a:solidFill>
                  <a:schemeClr val="tx1"/>
                </a:solidFill>
                <a:effectLst/>
                <a:latin typeface="+mn-lt"/>
                <a:ea typeface="+mn-ea"/>
                <a:cs typeface="+mn-cs"/>
              </a:rPr>
              <a:t>préremplie</a:t>
            </a:r>
            <a:r>
              <a:rPr lang="fr-FR" sz="1200" b="0" i="0" kern="1200" dirty="0">
                <a:solidFill>
                  <a:schemeClr val="tx1"/>
                </a:solidFill>
                <a:effectLst/>
                <a:latin typeface="+mn-lt"/>
                <a:ea typeface="+mn-ea"/>
                <a:cs typeface="+mn-cs"/>
              </a:rPr>
              <a:t> à</a:t>
            </a:r>
            <a:r>
              <a:rPr lang="fr-FR" sz="1200" b="0" i="0" kern="1200" baseline="0" dirty="0">
                <a:solidFill>
                  <a:schemeClr val="tx1"/>
                </a:solidFill>
                <a:effectLst/>
                <a:latin typeface="+mn-lt"/>
                <a:ea typeface="+mn-ea"/>
                <a:cs typeface="+mn-cs"/>
              </a:rPr>
              <a:t> </a:t>
            </a:r>
            <a:r>
              <a:rPr lang="fr-FR" sz="1200" b="0" i="0" kern="1200" dirty="0">
                <a:solidFill>
                  <a:schemeClr val="tx1"/>
                </a:solidFill>
                <a:effectLst/>
                <a:latin typeface="+mn-lt"/>
                <a:ea typeface="+mn-ea"/>
                <a:cs typeface="+mn-cs"/>
              </a:rPr>
              <a:t>partir des données de  l'annuaire national.</a:t>
            </a:r>
          </a:p>
          <a:p>
            <a:endParaRPr lang="fr-FR" sz="1200" b="0" i="0" kern="1200" dirty="0">
              <a:solidFill>
                <a:schemeClr val="tx1"/>
              </a:solidFill>
              <a:effectLst/>
              <a:latin typeface="+mn-lt"/>
              <a:ea typeface="+mn-ea"/>
              <a:cs typeface="+mn-cs"/>
            </a:endParaRPr>
          </a:p>
          <a:p>
            <a:pPr latinLnBrk="0"/>
            <a:r>
              <a:rPr lang="fr-FR" sz="1200" b="0" i="0" kern="1200" dirty="0">
                <a:solidFill>
                  <a:schemeClr val="tx1"/>
                </a:solidFill>
                <a:effectLst/>
                <a:latin typeface="+mn-lt"/>
                <a:ea typeface="+mn-ea"/>
                <a:cs typeface="+mn-cs"/>
              </a:rPr>
              <a:t>Vous avez encore le temps de changer de référent, il faut absolument nous signaler maintenant qu'on puisse anticiper et faire remonter ces informations là très rapidement auprès de santé publique France.</a:t>
            </a:r>
          </a:p>
          <a:p>
            <a:pPr latinLnBrk="0"/>
            <a:r>
              <a:rPr lang="fr-FR" sz="1200" b="0" i="0" kern="1200" dirty="0">
                <a:solidFill>
                  <a:schemeClr val="tx1"/>
                </a:solidFill>
                <a:effectLst/>
                <a:latin typeface="+mn-lt"/>
                <a:ea typeface="+mn-ea"/>
                <a:cs typeface="+mn-cs"/>
              </a:rPr>
              <a:t>C’est important car</a:t>
            </a:r>
            <a:r>
              <a:rPr lang="fr-FR" sz="1200" b="0" i="0" kern="1200" baseline="0" dirty="0">
                <a:solidFill>
                  <a:schemeClr val="tx1"/>
                </a:solidFill>
                <a:effectLst/>
                <a:latin typeface="+mn-lt"/>
                <a:ea typeface="+mn-ea"/>
                <a:cs typeface="+mn-cs"/>
              </a:rPr>
              <a:t> </a:t>
            </a:r>
            <a:r>
              <a:rPr lang="fr-FR" sz="1200" b="0" i="0" kern="1200" dirty="0">
                <a:solidFill>
                  <a:schemeClr val="tx1"/>
                </a:solidFill>
                <a:effectLst/>
                <a:latin typeface="+mn-lt"/>
                <a:ea typeface="+mn-ea"/>
                <a:cs typeface="+mn-cs"/>
              </a:rPr>
              <a:t>c'est l'administrateur local qui pourra donner des droits aux enquêteurs, notamment de la saisie dans l'application.</a:t>
            </a:r>
          </a:p>
          <a:p>
            <a:endParaRPr lang="fr-FR" dirty="0"/>
          </a:p>
        </p:txBody>
      </p:sp>
      <p:sp>
        <p:nvSpPr>
          <p:cNvPr id="4" name="Espace réservé du numéro de diapositive 3"/>
          <p:cNvSpPr>
            <a:spLocks noGrp="1"/>
          </p:cNvSpPr>
          <p:nvPr>
            <p:ph type="sldNum" sz="quarter" idx="10"/>
          </p:nvPr>
        </p:nvSpPr>
        <p:spPr/>
        <p:txBody>
          <a:bodyPr/>
          <a:lstStyle/>
          <a:p>
            <a:fld id="{1E5AC9FA-9DB2-48FB-B76A-EB55F6C2D38A}" type="slidenum">
              <a:rPr lang="fr-FR" smtClean="0"/>
              <a:t>42</a:t>
            </a:fld>
            <a:endParaRPr lang="fr-FR"/>
          </a:p>
        </p:txBody>
      </p:sp>
    </p:spTree>
    <p:extLst>
      <p:ext uri="{BB962C8B-B14F-4D97-AF65-F5344CB8AC3E}">
        <p14:creationId xmlns:p14="http://schemas.microsoft.com/office/powerpoint/2010/main" val="136673632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Concernant les données sur le périmètre</a:t>
            </a:r>
            <a:r>
              <a:rPr lang="fr-FR" baseline="0" dirty="0"/>
              <a:t> de l’enquête, il faudra indiquer si vous avez des regroupements d’établissements.</a:t>
            </a:r>
            <a:endParaRPr lang="fr-FR" dirty="0"/>
          </a:p>
        </p:txBody>
      </p:sp>
      <p:sp>
        <p:nvSpPr>
          <p:cNvPr id="4" name="Espace réservé du numéro de diapositive 3"/>
          <p:cNvSpPr>
            <a:spLocks noGrp="1"/>
          </p:cNvSpPr>
          <p:nvPr>
            <p:ph type="sldNum" sz="quarter" idx="10"/>
          </p:nvPr>
        </p:nvSpPr>
        <p:spPr/>
        <p:txBody>
          <a:bodyPr/>
          <a:lstStyle/>
          <a:p>
            <a:fld id="{1E5AC9FA-9DB2-48FB-B76A-EB55F6C2D38A}" type="slidenum">
              <a:rPr lang="fr-FR" smtClean="0"/>
              <a:t>43</a:t>
            </a:fld>
            <a:endParaRPr lang="fr-FR"/>
          </a:p>
        </p:txBody>
      </p:sp>
    </p:spTree>
    <p:extLst>
      <p:ext uri="{BB962C8B-B14F-4D97-AF65-F5344CB8AC3E}">
        <p14:creationId xmlns:p14="http://schemas.microsoft.com/office/powerpoint/2010/main" val="31026332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E5AC9FA-9DB2-48FB-B76A-EB55F6C2D38A}" type="slidenum">
              <a:rPr lang="fr-FR" smtClean="0"/>
              <a:t>83</a:t>
            </a:fld>
            <a:endParaRPr lang="fr-FR"/>
          </a:p>
        </p:txBody>
      </p:sp>
    </p:spTree>
    <p:extLst>
      <p:ext uri="{BB962C8B-B14F-4D97-AF65-F5344CB8AC3E}">
        <p14:creationId xmlns:p14="http://schemas.microsoft.com/office/powerpoint/2010/main" val="13318815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latinLnBrk="0"/>
            <a:r>
              <a:rPr lang="fr-FR" sz="1200" b="0" i="0" kern="1200" dirty="0">
                <a:solidFill>
                  <a:schemeClr val="tx1"/>
                </a:solidFill>
                <a:effectLst/>
                <a:latin typeface="+mn-lt"/>
                <a:ea typeface="+mn-ea"/>
                <a:cs typeface="+mn-cs"/>
              </a:rPr>
              <a:t>Donc les objectifs de cette enquête</a:t>
            </a:r>
            <a:r>
              <a:rPr lang="fr-FR" sz="1200" b="0" i="0" kern="1200" baseline="0" dirty="0">
                <a:solidFill>
                  <a:schemeClr val="tx1"/>
                </a:solidFill>
                <a:effectLst/>
                <a:latin typeface="+mn-lt"/>
                <a:ea typeface="+mn-ea"/>
                <a:cs typeface="+mn-cs"/>
              </a:rPr>
              <a:t> sont de </a:t>
            </a:r>
          </a:p>
          <a:p>
            <a:pPr latinLnBrk="0"/>
            <a:r>
              <a:rPr lang="fr-FR" sz="1200" b="0" i="0" kern="1200" dirty="0">
                <a:solidFill>
                  <a:schemeClr val="tx1"/>
                </a:solidFill>
                <a:effectLst/>
                <a:latin typeface="+mn-lt"/>
                <a:ea typeface="+mn-ea"/>
                <a:cs typeface="+mn-cs"/>
              </a:rPr>
              <a:t> - produire des indicateurs de prévalence, des infections et des traitements antibiotiques, </a:t>
            </a:r>
          </a:p>
          <a:p>
            <a:pPr latinLnBrk="0"/>
            <a:r>
              <a:rPr lang="fr-FR" sz="1200" b="0" i="0" kern="1200" dirty="0">
                <a:solidFill>
                  <a:schemeClr val="tx1"/>
                </a:solidFill>
                <a:effectLst/>
                <a:latin typeface="+mn-lt"/>
                <a:ea typeface="+mn-ea"/>
                <a:cs typeface="+mn-cs"/>
              </a:rPr>
              <a:t>- décrire ces infections et les traitements antibiotiques.</a:t>
            </a:r>
          </a:p>
          <a:p>
            <a:pPr latinLnBrk="0"/>
            <a:r>
              <a:rPr lang="fr-FR" sz="1200" b="0" i="0" kern="1200" dirty="0">
                <a:solidFill>
                  <a:schemeClr val="tx1"/>
                </a:solidFill>
                <a:effectLst/>
                <a:latin typeface="+mn-lt"/>
                <a:ea typeface="+mn-ea"/>
                <a:cs typeface="+mn-cs"/>
              </a:rPr>
              <a:t>- Et puis aussi renforcer la sensibilisation au risque infectieux et au bon usage des antibiotiques.</a:t>
            </a:r>
          </a:p>
          <a:p>
            <a:pPr latinLnBrk="0"/>
            <a:r>
              <a:rPr lang="fr-FR" sz="1200" b="0" i="0" kern="1200" dirty="0">
                <a:solidFill>
                  <a:schemeClr val="tx1"/>
                </a:solidFill>
                <a:effectLst/>
                <a:latin typeface="+mn-lt"/>
                <a:ea typeface="+mn-ea"/>
                <a:cs typeface="+mn-cs"/>
              </a:rPr>
              <a:t>L’Enquête de prévalence.</a:t>
            </a:r>
          </a:p>
          <a:p>
            <a:pPr latinLnBrk="0"/>
            <a:r>
              <a:rPr lang="fr-FR" sz="1200" b="0" i="0" kern="1200" dirty="0">
                <a:solidFill>
                  <a:schemeClr val="tx1"/>
                </a:solidFill>
                <a:effectLst/>
                <a:latin typeface="+mn-lt"/>
                <a:ea typeface="+mn-ea"/>
                <a:cs typeface="+mn-cs"/>
              </a:rPr>
              <a:t>Peut aussi servir De support de formation</a:t>
            </a:r>
            <a:r>
              <a:rPr lang="fr-FR" sz="1200" b="0" i="0" kern="1200" baseline="0" dirty="0">
                <a:solidFill>
                  <a:schemeClr val="tx1"/>
                </a:solidFill>
                <a:effectLst/>
                <a:latin typeface="+mn-lt"/>
                <a:ea typeface="+mn-ea"/>
                <a:cs typeface="+mn-cs"/>
              </a:rPr>
              <a:t> </a:t>
            </a:r>
            <a:r>
              <a:rPr lang="fr-FR" sz="1200" b="0" i="0" kern="1200" dirty="0">
                <a:solidFill>
                  <a:schemeClr val="tx1"/>
                </a:solidFill>
                <a:effectLst/>
                <a:latin typeface="+mn-lt"/>
                <a:ea typeface="+mn-ea"/>
                <a:cs typeface="+mn-cs"/>
              </a:rPr>
              <a:t>et d'information sur le risque infectieux et le bon usage des antibiotiques.</a:t>
            </a:r>
          </a:p>
          <a:p>
            <a:pPr latinLnBrk="0"/>
            <a:r>
              <a:rPr lang="fr-FR" sz="1200" b="0" i="0" kern="1200" dirty="0">
                <a:solidFill>
                  <a:schemeClr val="tx1"/>
                </a:solidFill>
                <a:effectLst/>
                <a:latin typeface="+mn-lt"/>
                <a:ea typeface="+mn-ea"/>
                <a:cs typeface="+mn-cs"/>
              </a:rPr>
              <a:t>Elle va permettre d’avoir des données au niveau national, bien sûr, régional mais aussi locales pour analyser vos résultats.</a:t>
            </a:r>
          </a:p>
          <a:p>
            <a:pPr latinLnBrk="0"/>
            <a:r>
              <a:rPr lang="fr-FR" sz="1200" b="0" i="0" kern="1200" dirty="0">
                <a:solidFill>
                  <a:schemeClr val="tx1"/>
                </a:solidFill>
                <a:effectLst/>
                <a:latin typeface="+mn-lt"/>
                <a:ea typeface="+mn-ea"/>
                <a:cs typeface="+mn-cs"/>
              </a:rPr>
              <a:t>vos résultats vont</a:t>
            </a:r>
            <a:r>
              <a:rPr lang="fr-FR" sz="1200" b="0" i="0" kern="1200" baseline="0" dirty="0">
                <a:solidFill>
                  <a:schemeClr val="tx1"/>
                </a:solidFill>
                <a:effectLst/>
                <a:latin typeface="+mn-lt"/>
                <a:ea typeface="+mn-ea"/>
                <a:cs typeface="+mn-cs"/>
              </a:rPr>
              <a:t> </a:t>
            </a:r>
            <a:r>
              <a:rPr lang="fr-FR" sz="1200" b="0" i="0" kern="1200" dirty="0">
                <a:solidFill>
                  <a:schemeClr val="tx1"/>
                </a:solidFill>
                <a:effectLst/>
                <a:latin typeface="+mn-lt"/>
                <a:ea typeface="+mn-ea"/>
                <a:cs typeface="+mn-cs"/>
              </a:rPr>
              <a:t>contribuer au niveau européen et dégager les priorités d'actions en matière de prévention du risque infectieux PRI et de bon usage des antibiotiques.</a:t>
            </a:r>
          </a:p>
          <a:p>
            <a:endParaRPr lang="fr-FR" dirty="0"/>
          </a:p>
        </p:txBody>
      </p:sp>
      <p:sp>
        <p:nvSpPr>
          <p:cNvPr id="4" name="Espace réservé du numéro de diapositive 3"/>
          <p:cNvSpPr>
            <a:spLocks noGrp="1"/>
          </p:cNvSpPr>
          <p:nvPr>
            <p:ph type="sldNum" sz="quarter" idx="10"/>
          </p:nvPr>
        </p:nvSpPr>
        <p:spPr/>
        <p:txBody>
          <a:bodyPr/>
          <a:lstStyle/>
          <a:p>
            <a:fld id="{1E5AC9FA-9DB2-48FB-B76A-EB55F6C2D38A}" type="slidenum">
              <a:rPr lang="fr-FR" smtClean="0"/>
              <a:t>6</a:t>
            </a:fld>
            <a:endParaRPr lang="fr-FR"/>
          </a:p>
        </p:txBody>
      </p:sp>
    </p:spTree>
    <p:extLst>
      <p:ext uri="{BB962C8B-B14F-4D97-AF65-F5344CB8AC3E}">
        <p14:creationId xmlns:p14="http://schemas.microsoft.com/office/powerpoint/2010/main" val="307185231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E5AC9FA-9DB2-48FB-B76A-EB55F6C2D38A}" type="slidenum">
              <a:rPr lang="fr-FR" smtClean="0"/>
              <a:t>87</a:t>
            </a:fld>
            <a:endParaRPr lang="fr-FR"/>
          </a:p>
        </p:txBody>
      </p:sp>
    </p:spTree>
    <p:extLst>
      <p:ext uri="{BB962C8B-B14F-4D97-AF65-F5344CB8AC3E}">
        <p14:creationId xmlns:p14="http://schemas.microsoft.com/office/powerpoint/2010/main" val="19373877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E5AC9FA-9DB2-48FB-B76A-EB55F6C2D38A}" type="slidenum">
              <a:rPr lang="fr-FR" smtClean="0"/>
              <a:t>89</a:t>
            </a:fld>
            <a:endParaRPr lang="fr-FR"/>
          </a:p>
        </p:txBody>
      </p:sp>
    </p:spTree>
    <p:extLst>
      <p:ext uri="{BB962C8B-B14F-4D97-AF65-F5344CB8AC3E}">
        <p14:creationId xmlns:p14="http://schemas.microsoft.com/office/powerpoint/2010/main" val="14540530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latinLnBrk="0"/>
            <a:r>
              <a:rPr lang="fr-FR" sz="1200" b="0" i="0" kern="1200" dirty="0">
                <a:solidFill>
                  <a:schemeClr val="tx1"/>
                </a:solidFill>
                <a:effectLst/>
                <a:latin typeface="+mn-lt"/>
                <a:ea typeface="+mn-ea"/>
                <a:cs typeface="+mn-cs"/>
              </a:rPr>
              <a:t>la méthode d'enquête donc effectivement c'est une méthode qu'on appelle enquête transversale</a:t>
            </a:r>
            <a:r>
              <a:rPr lang="fr-FR" sz="1200" b="0" i="0" kern="1200" baseline="0" dirty="0">
                <a:solidFill>
                  <a:schemeClr val="tx1"/>
                </a:solidFill>
                <a:effectLst/>
                <a:latin typeface="+mn-lt"/>
                <a:ea typeface="+mn-ea"/>
                <a:cs typeface="+mn-cs"/>
              </a:rPr>
              <a:t> </a:t>
            </a:r>
            <a:r>
              <a:rPr lang="fr-FR" sz="1200" b="0" i="0" kern="1200" dirty="0">
                <a:solidFill>
                  <a:schemeClr val="tx1"/>
                </a:solidFill>
                <a:effectLst/>
                <a:latin typeface="+mn-lt"/>
                <a:ea typeface="+mn-ea"/>
                <a:cs typeface="+mn-cs"/>
              </a:rPr>
              <a:t>qui est vraiment descriptive, ça permet effectivement de connaître l'état d'une situation à un moment donné sur un temps donné.</a:t>
            </a:r>
          </a:p>
          <a:p>
            <a:pPr latinLnBrk="0"/>
            <a:r>
              <a:rPr lang="fr-FR" sz="1200" b="0" i="0" kern="1200" dirty="0">
                <a:solidFill>
                  <a:schemeClr val="tx1"/>
                </a:solidFill>
                <a:effectLst/>
                <a:latin typeface="+mn-lt"/>
                <a:ea typeface="+mn-ea"/>
                <a:cs typeface="+mn-cs"/>
              </a:rPr>
              <a:t>donc ça donne différents types de données:</a:t>
            </a:r>
            <a:r>
              <a:rPr lang="fr-FR" sz="1200" b="0" i="0" kern="1200" baseline="0" dirty="0">
                <a:solidFill>
                  <a:schemeClr val="tx1"/>
                </a:solidFill>
                <a:effectLst/>
                <a:latin typeface="+mn-lt"/>
                <a:ea typeface="+mn-ea"/>
                <a:cs typeface="+mn-cs"/>
              </a:rPr>
              <a:t> </a:t>
            </a:r>
            <a:endParaRPr lang="fr-FR" sz="1200" b="0" i="0" kern="1200" dirty="0">
              <a:solidFill>
                <a:schemeClr val="tx1"/>
              </a:solidFill>
              <a:effectLst/>
              <a:latin typeface="+mn-lt"/>
              <a:ea typeface="+mn-ea"/>
              <a:cs typeface="+mn-cs"/>
            </a:endParaRPr>
          </a:p>
          <a:p>
            <a:pPr latinLnBrk="0"/>
            <a:r>
              <a:rPr lang="fr-FR" sz="1200" b="0" i="0" kern="1200" dirty="0">
                <a:solidFill>
                  <a:schemeClr val="tx1"/>
                </a:solidFill>
                <a:effectLst/>
                <a:latin typeface="+mn-lt"/>
                <a:ea typeface="+mn-ea"/>
                <a:cs typeface="+mn-cs"/>
              </a:rPr>
              <a:t>- La prévalence des </a:t>
            </a:r>
            <a:r>
              <a:rPr lang="fr-FR" sz="1200" b="0" i="0" kern="1200" dirty="0" err="1">
                <a:solidFill>
                  <a:schemeClr val="tx1"/>
                </a:solidFill>
                <a:effectLst/>
                <a:latin typeface="+mn-lt"/>
                <a:ea typeface="+mn-ea"/>
                <a:cs typeface="+mn-cs"/>
              </a:rPr>
              <a:t>des</a:t>
            </a:r>
            <a:r>
              <a:rPr lang="fr-FR" sz="1200" b="0" i="0" kern="1200" dirty="0">
                <a:solidFill>
                  <a:schemeClr val="tx1"/>
                </a:solidFill>
                <a:effectLst/>
                <a:latin typeface="+mn-lt"/>
                <a:ea typeface="+mn-ea"/>
                <a:cs typeface="+mn-cs"/>
              </a:rPr>
              <a:t> résidents infectés, </a:t>
            </a:r>
            <a:r>
              <a:rPr lang="fr-FR" sz="1200" b="0" i="0" kern="1200" dirty="0" err="1">
                <a:solidFill>
                  <a:schemeClr val="tx1"/>
                </a:solidFill>
                <a:effectLst/>
                <a:latin typeface="+mn-lt"/>
                <a:ea typeface="+mn-ea"/>
                <a:cs typeface="+mn-cs"/>
              </a:rPr>
              <a:t>cad</a:t>
            </a:r>
            <a:r>
              <a:rPr lang="fr-FR" sz="1200" b="0" i="0" kern="1200" baseline="0" dirty="0">
                <a:solidFill>
                  <a:schemeClr val="tx1"/>
                </a:solidFill>
                <a:effectLst/>
                <a:latin typeface="+mn-lt"/>
                <a:ea typeface="+mn-ea"/>
                <a:cs typeface="+mn-cs"/>
              </a:rPr>
              <a:t> </a:t>
            </a:r>
            <a:r>
              <a:rPr lang="fr-FR" sz="1200" b="0" i="0" kern="1200" dirty="0">
                <a:solidFill>
                  <a:schemeClr val="tx1"/>
                </a:solidFill>
                <a:effectLst/>
                <a:latin typeface="+mn-lt"/>
                <a:ea typeface="+mn-ea"/>
                <a:cs typeface="+mn-cs"/>
              </a:rPr>
              <a:t>La proportion de résidents qui ont au moins une infection associées aux soins exprimés pour 100 résidents, ca donne un %</a:t>
            </a:r>
          </a:p>
          <a:p>
            <a:pPr latinLnBrk="0"/>
            <a:r>
              <a:rPr lang="fr-FR" sz="1200" b="0" i="0" kern="1200" dirty="0">
                <a:solidFill>
                  <a:schemeClr val="tx1"/>
                </a:solidFill>
                <a:effectLst/>
                <a:latin typeface="+mn-lt"/>
                <a:ea typeface="+mn-ea"/>
                <a:cs typeface="+mn-cs"/>
              </a:rPr>
              <a:t>- La proportion de résidents traitée avec au moins un antibiotique.</a:t>
            </a:r>
          </a:p>
          <a:p>
            <a:pPr latinLnBrk="0"/>
            <a:r>
              <a:rPr lang="fr-FR" sz="1200" b="0" i="0" kern="1200" dirty="0">
                <a:solidFill>
                  <a:schemeClr val="tx1"/>
                </a:solidFill>
                <a:effectLst/>
                <a:latin typeface="+mn-lt"/>
                <a:ea typeface="+mn-ea"/>
                <a:cs typeface="+mn-cs"/>
              </a:rPr>
              <a:t>Ca</a:t>
            </a:r>
            <a:r>
              <a:rPr lang="fr-FR" sz="1200" b="0" i="0" kern="1200" baseline="0" dirty="0">
                <a:solidFill>
                  <a:schemeClr val="tx1"/>
                </a:solidFill>
                <a:effectLst/>
                <a:latin typeface="+mn-lt"/>
                <a:ea typeface="+mn-ea"/>
                <a:cs typeface="+mn-cs"/>
              </a:rPr>
              <a:t> </a:t>
            </a:r>
            <a:r>
              <a:rPr lang="fr-FR" sz="1200" b="0" i="0" kern="1200" dirty="0">
                <a:solidFill>
                  <a:schemeClr val="tx1"/>
                </a:solidFill>
                <a:effectLst/>
                <a:latin typeface="+mn-lt"/>
                <a:ea typeface="+mn-ea"/>
                <a:cs typeface="+mn-cs"/>
              </a:rPr>
              <a:t>permet effectivement d'avoir un peu une proportion , la fréquence à laquelle on a des </a:t>
            </a:r>
            <a:r>
              <a:rPr lang="fr-FR" sz="1200" b="0" i="0" kern="1200" dirty="0" err="1">
                <a:solidFill>
                  <a:schemeClr val="tx1"/>
                </a:solidFill>
                <a:effectLst/>
                <a:latin typeface="+mn-lt"/>
                <a:ea typeface="+mn-ea"/>
                <a:cs typeface="+mn-cs"/>
              </a:rPr>
              <a:t>des</a:t>
            </a:r>
            <a:r>
              <a:rPr lang="fr-FR" sz="1200" b="0" i="0" kern="1200" dirty="0">
                <a:solidFill>
                  <a:schemeClr val="tx1"/>
                </a:solidFill>
                <a:effectLst/>
                <a:latin typeface="+mn-lt"/>
                <a:ea typeface="+mn-ea"/>
                <a:cs typeface="+mn-cs"/>
              </a:rPr>
              <a:t> résidents affectés dans notre structure et éventuellement aussi la l'impact en termes de prescription antibiotique.</a:t>
            </a:r>
          </a:p>
          <a:p>
            <a:pPr latinLnBrk="0"/>
            <a:r>
              <a:rPr lang="fr-FR" sz="1200" b="0" i="0" kern="1200" dirty="0">
                <a:solidFill>
                  <a:schemeClr val="tx1"/>
                </a:solidFill>
                <a:effectLst/>
                <a:latin typeface="+mn-lt"/>
                <a:ea typeface="+mn-ea"/>
                <a:cs typeface="+mn-cs"/>
              </a:rPr>
              <a:t>Et puis c'est là où on peut corréler différents types de données, donc là proportion de d'infection associée aux soins un jour donné pour les 100 résidents et là proportion de d'antibiotiques.</a:t>
            </a:r>
          </a:p>
          <a:p>
            <a:pPr latinLnBrk="0"/>
            <a:r>
              <a:rPr lang="fr-FR" sz="1200" b="0" i="0" kern="1200" dirty="0">
                <a:solidFill>
                  <a:schemeClr val="tx1"/>
                </a:solidFill>
                <a:effectLst/>
                <a:latin typeface="+mn-lt"/>
                <a:ea typeface="+mn-ea"/>
                <a:cs typeface="+mn-cs"/>
              </a:rPr>
              <a:t>ça donne un bon reflet d'une situation.</a:t>
            </a:r>
          </a:p>
          <a:p>
            <a:pPr latinLnBrk="0"/>
            <a:r>
              <a:rPr lang="fr-FR" sz="1200" b="0" i="0" kern="1200" dirty="0">
                <a:solidFill>
                  <a:schemeClr val="tx1"/>
                </a:solidFill>
                <a:effectLst/>
                <a:latin typeface="+mn-lt"/>
                <a:ea typeface="+mn-ea"/>
                <a:cs typeface="+mn-cs"/>
              </a:rPr>
              <a:t>Ce qui est important, c'est d'avoir la notion de</a:t>
            </a:r>
            <a:r>
              <a:rPr lang="fr-FR" sz="1200" b="0" i="0" kern="1200" baseline="0" dirty="0">
                <a:solidFill>
                  <a:schemeClr val="tx1"/>
                </a:solidFill>
                <a:effectLst/>
                <a:latin typeface="+mn-lt"/>
                <a:ea typeface="+mn-ea"/>
                <a:cs typeface="+mn-cs"/>
              </a:rPr>
              <a:t> qu’est ce </a:t>
            </a:r>
            <a:r>
              <a:rPr lang="fr-FR" sz="1200" b="0" i="0" kern="1200" dirty="0">
                <a:solidFill>
                  <a:schemeClr val="tx1"/>
                </a:solidFill>
                <a:effectLst/>
                <a:latin typeface="+mn-lt"/>
                <a:ea typeface="+mn-ea"/>
                <a:cs typeface="+mn-cs"/>
              </a:rPr>
              <a:t>qu'un cas de prévalent ?</a:t>
            </a:r>
          </a:p>
          <a:p>
            <a:pPr latinLnBrk="0"/>
            <a:r>
              <a:rPr lang="fr-FR" sz="1200" b="0" i="0" kern="1200" dirty="0">
                <a:solidFill>
                  <a:schemeClr val="tx1"/>
                </a:solidFill>
                <a:effectLst/>
                <a:latin typeface="+mn-lt"/>
                <a:ea typeface="+mn-ea"/>
                <a:cs typeface="+mn-cs"/>
              </a:rPr>
              <a:t>Donc c'est vraiment le jour de l'enquête, on va vraiment se situer le jour de l'enquête.</a:t>
            </a:r>
          </a:p>
          <a:p>
            <a:pPr latinLnBrk="0"/>
            <a:r>
              <a:rPr lang="fr-FR" sz="1200" b="0" i="0" kern="1200" dirty="0" err="1">
                <a:solidFill>
                  <a:schemeClr val="tx1"/>
                </a:solidFill>
                <a:effectLst/>
                <a:latin typeface="+mn-lt"/>
                <a:ea typeface="+mn-ea"/>
                <a:cs typeface="+mn-cs"/>
              </a:rPr>
              <a:t>Aujourd</a:t>
            </a:r>
            <a:r>
              <a:rPr lang="fr-FR" sz="1200" b="0" i="0" kern="1200" dirty="0">
                <a:solidFill>
                  <a:schemeClr val="tx1"/>
                </a:solidFill>
                <a:effectLst/>
                <a:latin typeface="+mn-lt"/>
                <a:ea typeface="+mn-ea"/>
                <a:cs typeface="+mn-cs"/>
              </a:rPr>
              <a:t> hui, est-ce qu'on a affaire à un nouveau cas ?</a:t>
            </a:r>
          </a:p>
          <a:p>
            <a:pPr latinLnBrk="0"/>
            <a:r>
              <a:rPr lang="fr-FR" sz="1200" b="0" i="0" kern="1200" dirty="0">
                <a:solidFill>
                  <a:schemeClr val="tx1"/>
                </a:solidFill>
                <a:effectLst/>
                <a:latin typeface="+mn-lt"/>
                <a:ea typeface="+mn-ea"/>
                <a:cs typeface="+mn-cs"/>
              </a:rPr>
              <a:t>Donc est ce </a:t>
            </a:r>
            <a:r>
              <a:rPr lang="fr-FR" sz="1200" b="0" i="0" kern="1200" dirty="0" err="1">
                <a:solidFill>
                  <a:schemeClr val="tx1"/>
                </a:solidFill>
                <a:effectLst/>
                <a:latin typeface="+mn-lt"/>
                <a:ea typeface="+mn-ea"/>
                <a:cs typeface="+mn-cs"/>
              </a:rPr>
              <a:t>ce</a:t>
            </a:r>
            <a:r>
              <a:rPr lang="fr-FR" sz="1200" b="0" i="0" kern="1200" dirty="0">
                <a:solidFill>
                  <a:schemeClr val="tx1"/>
                </a:solidFill>
                <a:effectLst/>
                <a:latin typeface="+mn-lt"/>
                <a:ea typeface="+mn-ea"/>
                <a:cs typeface="+mn-cs"/>
              </a:rPr>
              <a:t> qu'on a aujourd'hui un résident, qui a déclaré une infection associée</a:t>
            </a:r>
            <a:r>
              <a:rPr lang="fr-FR" sz="1200" b="0" i="0" kern="1200" baseline="0" dirty="0">
                <a:solidFill>
                  <a:schemeClr val="tx1"/>
                </a:solidFill>
                <a:effectLst/>
                <a:latin typeface="+mn-lt"/>
                <a:ea typeface="+mn-ea"/>
                <a:cs typeface="+mn-cs"/>
              </a:rPr>
              <a:t> aux s</a:t>
            </a:r>
            <a:r>
              <a:rPr lang="fr-FR" sz="1200" b="0" i="0" kern="1200" dirty="0">
                <a:solidFill>
                  <a:schemeClr val="tx1"/>
                </a:solidFill>
                <a:effectLst/>
                <a:latin typeface="+mn-lt"/>
                <a:ea typeface="+mn-ea"/>
                <a:cs typeface="+mn-cs"/>
              </a:rPr>
              <a:t>oin ou alors pour lequel on va mettre en route un traitement anti-infectieux.</a:t>
            </a:r>
          </a:p>
          <a:p>
            <a:pPr latinLnBrk="0"/>
            <a:r>
              <a:rPr lang="fr-FR" sz="1200" b="0" i="0" kern="1200" dirty="0">
                <a:solidFill>
                  <a:schemeClr val="tx1"/>
                </a:solidFill>
                <a:effectLst/>
                <a:latin typeface="+mn-lt"/>
                <a:ea typeface="+mn-ea"/>
                <a:cs typeface="+mn-cs"/>
              </a:rPr>
              <a:t>ce jour-là, donc, c'est vraiment le </a:t>
            </a:r>
            <a:r>
              <a:rPr lang="fr-FR" sz="1200" b="0" i="0" kern="1200" dirty="0" err="1">
                <a:solidFill>
                  <a:schemeClr val="tx1"/>
                </a:solidFill>
                <a:effectLst/>
                <a:latin typeface="+mn-lt"/>
                <a:ea typeface="+mn-ea"/>
                <a:cs typeface="+mn-cs"/>
              </a:rPr>
              <a:t>lnouveau</a:t>
            </a:r>
            <a:r>
              <a:rPr lang="fr-FR" sz="1200" b="0" i="0" kern="1200" dirty="0">
                <a:solidFill>
                  <a:schemeClr val="tx1"/>
                </a:solidFill>
                <a:effectLst/>
                <a:latin typeface="+mn-lt"/>
                <a:ea typeface="+mn-ea"/>
                <a:cs typeface="+mn-cs"/>
              </a:rPr>
              <a:t>.</a:t>
            </a:r>
          </a:p>
          <a:p>
            <a:pPr latinLnBrk="0"/>
            <a:r>
              <a:rPr lang="fr-FR" sz="1200" b="0" i="0" kern="1200" dirty="0">
                <a:solidFill>
                  <a:schemeClr val="tx1"/>
                </a:solidFill>
                <a:effectLst/>
                <a:latin typeface="+mn-lt"/>
                <a:ea typeface="+mn-ea"/>
                <a:cs typeface="+mn-cs"/>
              </a:rPr>
              <a:t>on va prendre en compte également le cas ancien, c'est à dire qu'ils sont déjà en cours, pour lequel on a un patient qui est encore infecté, donc le diagnostic a été fait auparavant, mais au jour de l'enquête, l'infection est toujours présente.</a:t>
            </a:r>
          </a:p>
          <a:p>
            <a:pPr latinLnBrk="0"/>
            <a:r>
              <a:rPr lang="fr-FR" sz="1200" b="0" i="0" kern="1200" dirty="0">
                <a:solidFill>
                  <a:schemeClr val="tx1"/>
                </a:solidFill>
                <a:effectLst/>
                <a:latin typeface="+mn-lt"/>
                <a:ea typeface="+mn-ea"/>
                <a:cs typeface="+mn-cs"/>
              </a:rPr>
              <a:t>Si par contre le patient est guérit depuis 2 jours ou la veille à la limite la plus de signes de il y a plus de symptômes,</a:t>
            </a:r>
            <a:r>
              <a:rPr lang="fr-FR" sz="1200" b="0" i="0" kern="1200" baseline="0" dirty="0">
                <a:solidFill>
                  <a:schemeClr val="tx1"/>
                </a:solidFill>
                <a:effectLst/>
                <a:latin typeface="+mn-lt"/>
                <a:ea typeface="+mn-ea"/>
                <a:cs typeface="+mn-cs"/>
              </a:rPr>
              <a:t> </a:t>
            </a:r>
            <a:r>
              <a:rPr lang="fr-FR" sz="1200" b="0" i="0" kern="1200" dirty="0">
                <a:solidFill>
                  <a:schemeClr val="tx1"/>
                </a:solidFill>
                <a:effectLst/>
                <a:latin typeface="+mn-lt"/>
                <a:ea typeface="+mn-ea"/>
                <a:cs typeface="+mn-cs"/>
              </a:rPr>
              <a:t>il n'a plus de de signes d'infection à ce moment-là, on ne prendra pas en compte cette infection </a:t>
            </a:r>
          </a:p>
          <a:p>
            <a:pPr latinLnBrk="0"/>
            <a:r>
              <a:rPr lang="fr-FR" sz="1200" b="0" i="0" kern="1200" dirty="0">
                <a:solidFill>
                  <a:schemeClr val="tx1"/>
                </a:solidFill>
                <a:effectLst/>
                <a:latin typeface="+mn-lt"/>
                <a:ea typeface="+mn-ea"/>
                <a:cs typeface="+mn-cs"/>
              </a:rPr>
              <a:t>et pareil pour les traitements anti-infectieux, ce sont les traitements qui ont été prescrit antérieurement au jour de l'enquête.</a:t>
            </a:r>
            <a:r>
              <a:rPr lang="fr-FR" sz="1200" b="0" i="0" kern="1200" baseline="0" dirty="0">
                <a:solidFill>
                  <a:schemeClr val="tx1"/>
                </a:solidFill>
                <a:effectLst/>
                <a:latin typeface="+mn-lt"/>
                <a:ea typeface="+mn-ea"/>
                <a:cs typeface="+mn-cs"/>
              </a:rPr>
              <a:t> </a:t>
            </a:r>
            <a:r>
              <a:rPr lang="fr-FR" sz="1200" b="0" i="0" kern="1200" dirty="0">
                <a:solidFill>
                  <a:schemeClr val="tx1"/>
                </a:solidFill>
                <a:effectLst/>
                <a:latin typeface="+mn-lt"/>
                <a:ea typeface="+mn-ea"/>
                <a:cs typeface="+mn-cs"/>
              </a:rPr>
              <a:t>Mais qui sont toujours administrés Le jour dans l'enquête. </a:t>
            </a:r>
            <a:endParaRPr lang="fr-FR" dirty="0"/>
          </a:p>
        </p:txBody>
      </p:sp>
      <p:sp>
        <p:nvSpPr>
          <p:cNvPr id="4" name="Espace réservé du numéro de diapositive 3"/>
          <p:cNvSpPr>
            <a:spLocks noGrp="1"/>
          </p:cNvSpPr>
          <p:nvPr>
            <p:ph type="sldNum" sz="quarter" idx="10"/>
          </p:nvPr>
        </p:nvSpPr>
        <p:spPr/>
        <p:txBody>
          <a:bodyPr/>
          <a:lstStyle/>
          <a:p>
            <a:fld id="{1E5AC9FA-9DB2-48FB-B76A-EB55F6C2D38A}" type="slidenum">
              <a:rPr lang="fr-FR" smtClean="0"/>
              <a:t>8</a:t>
            </a:fld>
            <a:endParaRPr lang="fr-FR"/>
          </a:p>
        </p:txBody>
      </p:sp>
    </p:spTree>
    <p:extLst>
      <p:ext uri="{BB962C8B-B14F-4D97-AF65-F5344CB8AC3E}">
        <p14:creationId xmlns:p14="http://schemas.microsoft.com/office/powerpoint/2010/main" val="21791333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b="0" i="0" kern="1200" dirty="0">
                <a:solidFill>
                  <a:schemeClr val="tx1"/>
                </a:solidFill>
                <a:effectLst/>
                <a:latin typeface="+mn-lt"/>
                <a:ea typeface="+mn-ea"/>
                <a:cs typeface="+mn-cs"/>
              </a:rPr>
              <a:t>Donc, vous l'aurez compris, ce sont majoritairement les </a:t>
            </a:r>
            <a:r>
              <a:rPr lang="fr-FR" sz="1200" b="0" i="0" kern="1200" dirty="0" err="1">
                <a:solidFill>
                  <a:schemeClr val="tx1"/>
                </a:solidFill>
                <a:effectLst/>
                <a:latin typeface="+mn-lt"/>
                <a:ea typeface="+mn-ea"/>
                <a:cs typeface="+mn-cs"/>
              </a:rPr>
              <a:t>les</a:t>
            </a:r>
            <a:r>
              <a:rPr lang="fr-FR" sz="1200" b="0" i="0" kern="1200" dirty="0">
                <a:solidFill>
                  <a:schemeClr val="tx1"/>
                </a:solidFill>
                <a:effectLst/>
                <a:latin typeface="+mn-lt"/>
                <a:ea typeface="+mn-ea"/>
                <a:cs typeface="+mn-cs"/>
              </a:rPr>
              <a:t> EHPAD en en premier lieu donc qui correspondent au code catégorie 500 par rapport aux la base </a:t>
            </a:r>
            <a:r>
              <a:rPr lang="fr-FR" sz="1200" b="0" i="0" kern="1200" dirty="0" err="1">
                <a:solidFill>
                  <a:schemeClr val="tx1"/>
                </a:solidFill>
                <a:effectLst/>
                <a:latin typeface="+mn-lt"/>
                <a:ea typeface="+mn-ea"/>
                <a:cs typeface="+mn-cs"/>
              </a:rPr>
              <a:t>finess</a:t>
            </a:r>
            <a:endParaRPr lang="fr-FR" sz="1200" b="0" i="0" kern="1200" dirty="0">
              <a:solidFill>
                <a:schemeClr val="tx1"/>
              </a:solidFill>
              <a:effectLst/>
              <a:latin typeface="+mn-lt"/>
              <a:ea typeface="+mn-ea"/>
              <a:cs typeface="+mn-cs"/>
            </a:endParaRPr>
          </a:p>
          <a:p>
            <a:r>
              <a:rPr lang="fr-FR" sz="1200" b="0" i="0" kern="1200" dirty="0">
                <a:solidFill>
                  <a:schemeClr val="tx1"/>
                </a:solidFill>
                <a:effectLst/>
                <a:latin typeface="+mn-lt"/>
                <a:ea typeface="+mn-ea"/>
                <a:cs typeface="+mn-cs"/>
              </a:rPr>
              <a:t>Comprenant un hébergement médicalisé, de personnes âgées dépendantes avec un accueil complet en internat et donc en France métropolitaine et outre-mer.</a:t>
            </a:r>
          </a:p>
          <a:p>
            <a:endParaRPr lang="fr-FR" sz="1200" b="0" i="0" kern="1200" dirty="0">
              <a:solidFill>
                <a:schemeClr val="tx1"/>
              </a:solidFill>
              <a:effectLst/>
              <a:latin typeface="+mn-lt"/>
              <a:ea typeface="+mn-ea"/>
              <a:cs typeface="+mn-cs"/>
            </a:endParaRPr>
          </a:p>
          <a:p>
            <a:r>
              <a:rPr lang="fr-FR" sz="1200" b="0" i="0" kern="1200" dirty="0">
                <a:solidFill>
                  <a:schemeClr val="tx1"/>
                </a:solidFill>
                <a:effectLst/>
                <a:latin typeface="+mn-lt"/>
                <a:ea typeface="+mn-ea"/>
                <a:cs typeface="+mn-cs"/>
              </a:rPr>
              <a:t>tout ce qui est hébergement temporaire, par contre, n'est pas pris en cours.</a:t>
            </a:r>
            <a:endParaRPr lang="fr-FR" dirty="0"/>
          </a:p>
        </p:txBody>
      </p:sp>
      <p:sp>
        <p:nvSpPr>
          <p:cNvPr id="4" name="Espace réservé du numéro de diapositive 3"/>
          <p:cNvSpPr>
            <a:spLocks noGrp="1"/>
          </p:cNvSpPr>
          <p:nvPr>
            <p:ph type="sldNum" sz="quarter" idx="10"/>
          </p:nvPr>
        </p:nvSpPr>
        <p:spPr/>
        <p:txBody>
          <a:bodyPr/>
          <a:lstStyle/>
          <a:p>
            <a:fld id="{1E5AC9FA-9DB2-48FB-B76A-EB55F6C2D38A}" type="slidenum">
              <a:rPr lang="fr-FR" smtClean="0"/>
              <a:t>9</a:t>
            </a:fld>
            <a:endParaRPr lang="fr-FR"/>
          </a:p>
        </p:txBody>
      </p:sp>
    </p:spTree>
    <p:extLst>
      <p:ext uri="{BB962C8B-B14F-4D97-AF65-F5344CB8AC3E}">
        <p14:creationId xmlns:p14="http://schemas.microsoft.com/office/powerpoint/2010/main" val="2477708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b="0" i="0" kern="1200" dirty="0">
                <a:solidFill>
                  <a:schemeClr val="tx1"/>
                </a:solidFill>
                <a:effectLst/>
                <a:latin typeface="+mn-lt"/>
                <a:ea typeface="+mn-ea"/>
                <a:cs typeface="+mn-cs"/>
              </a:rPr>
              <a:t>Ouais, voilà, on va voir l'organisation de l'enquête en pratique.</a:t>
            </a:r>
            <a:endParaRPr lang="fr-FR" dirty="0"/>
          </a:p>
        </p:txBody>
      </p:sp>
      <p:sp>
        <p:nvSpPr>
          <p:cNvPr id="4" name="Espace réservé du numéro de diapositive 3"/>
          <p:cNvSpPr>
            <a:spLocks noGrp="1"/>
          </p:cNvSpPr>
          <p:nvPr>
            <p:ph type="sldNum" sz="quarter" idx="10"/>
          </p:nvPr>
        </p:nvSpPr>
        <p:spPr/>
        <p:txBody>
          <a:bodyPr/>
          <a:lstStyle/>
          <a:p>
            <a:fld id="{1E5AC9FA-9DB2-48FB-B76A-EB55F6C2D38A}" type="slidenum">
              <a:rPr lang="fr-FR" smtClean="0"/>
              <a:t>11</a:t>
            </a:fld>
            <a:endParaRPr lang="fr-FR"/>
          </a:p>
        </p:txBody>
      </p:sp>
    </p:spTree>
    <p:extLst>
      <p:ext uri="{BB962C8B-B14F-4D97-AF65-F5344CB8AC3E}">
        <p14:creationId xmlns:p14="http://schemas.microsoft.com/office/powerpoint/2010/main" val="33582695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b="0" i="0" kern="1200" dirty="0">
                <a:solidFill>
                  <a:schemeClr val="tx1"/>
                </a:solidFill>
                <a:effectLst/>
                <a:latin typeface="+mn-lt"/>
                <a:ea typeface="+mn-ea"/>
                <a:cs typeface="+mn-cs"/>
              </a:rPr>
              <a:t/>
            </a:r>
            <a:br>
              <a:rPr lang="fr-FR" sz="1200" b="0" i="0" kern="1200" dirty="0">
                <a:solidFill>
                  <a:schemeClr val="tx1"/>
                </a:solidFill>
                <a:effectLst/>
                <a:latin typeface="+mn-lt"/>
                <a:ea typeface="+mn-ea"/>
                <a:cs typeface="+mn-cs"/>
              </a:rPr>
            </a:br>
            <a:r>
              <a:rPr lang="fr-FR" sz="1200" b="0" i="0" kern="1200" dirty="0">
                <a:solidFill>
                  <a:schemeClr val="tx1"/>
                </a:solidFill>
                <a:effectLst/>
                <a:latin typeface="+mn-lt"/>
                <a:ea typeface="+mn-ea"/>
                <a:cs typeface="+mn-cs"/>
              </a:rPr>
              <a:t>Donc</a:t>
            </a:r>
            <a:r>
              <a:rPr lang="fr-FR" sz="1200" b="0" i="0" kern="1200" baseline="0" dirty="0">
                <a:solidFill>
                  <a:schemeClr val="tx1"/>
                </a:solidFill>
                <a:effectLst/>
                <a:latin typeface="+mn-lt"/>
                <a:ea typeface="+mn-ea"/>
                <a:cs typeface="+mn-cs"/>
              </a:rPr>
              <a:t> </a:t>
            </a:r>
            <a:r>
              <a:rPr lang="fr-FR" sz="1200" b="0" i="0" kern="1200" dirty="0">
                <a:solidFill>
                  <a:schemeClr val="tx1"/>
                </a:solidFill>
                <a:effectLst/>
                <a:latin typeface="+mn-lt"/>
                <a:ea typeface="+mn-ea"/>
                <a:cs typeface="+mn-cs"/>
              </a:rPr>
              <a:t>le recueil, c'est un jour donné, vous allez choisir une journée entre le 15 mai et le 28 juin inclus. </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b="0" i="0" kern="1200" dirty="0">
                <a:solidFill>
                  <a:schemeClr val="tx1"/>
                </a:solidFill>
                <a:effectLst/>
                <a:latin typeface="+mn-lt"/>
                <a:ea typeface="+mn-ea"/>
                <a:cs typeface="+mn-cs"/>
              </a:rPr>
              <a:t>on peut le faire sur plusieurs jours Si vous avez un </a:t>
            </a:r>
            <a:r>
              <a:rPr lang="fr-FR" sz="1200" b="0" i="0" kern="1200" dirty="0" err="1">
                <a:solidFill>
                  <a:schemeClr val="tx1"/>
                </a:solidFill>
                <a:effectLst/>
                <a:latin typeface="+mn-lt"/>
                <a:ea typeface="+mn-ea"/>
                <a:cs typeface="+mn-cs"/>
              </a:rPr>
              <a:t>un</a:t>
            </a:r>
            <a:r>
              <a:rPr lang="fr-FR" sz="1200" b="0" i="0" kern="1200" dirty="0">
                <a:solidFill>
                  <a:schemeClr val="tx1"/>
                </a:solidFill>
                <a:effectLst/>
                <a:latin typeface="+mn-lt"/>
                <a:ea typeface="+mn-ea"/>
                <a:cs typeface="+mn-cs"/>
              </a:rPr>
              <a:t> établissement de de grande taille mais pas sur plus d'une semaine.</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b="0" i="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200" b="0" i="0" kern="1200" dirty="0">
                <a:solidFill>
                  <a:schemeClr val="tx1"/>
                </a:solidFill>
                <a:effectLst/>
                <a:latin typeface="+mn-lt"/>
                <a:ea typeface="+mn-ea"/>
                <a:cs typeface="+mn-cs"/>
              </a:rPr>
              <a:t>Pour chaque secteur ou une unité de vie, vous allez le faire sur une seule journée.</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b="0" i="0" kern="1200" dirty="0">
                <a:solidFill>
                  <a:schemeClr val="tx1"/>
                </a:solidFill>
                <a:effectLst/>
                <a:latin typeface="+mn-lt"/>
                <a:ea typeface="+mn-ea"/>
                <a:cs typeface="+mn-cs"/>
              </a:rPr>
              <a:t/>
            </a:r>
            <a:br>
              <a:rPr lang="fr-FR" sz="1200" b="0" i="0" kern="1200" dirty="0">
                <a:solidFill>
                  <a:schemeClr val="tx1"/>
                </a:solidFill>
                <a:effectLst/>
                <a:latin typeface="+mn-lt"/>
                <a:ea typeface="+mn-ea"/>
                <a:cs typeface="+mn-cs"/>
              </a:rPr>
            </a:br>
            <a:r>
              <a:rPr lang="fr-FR" sz="1200" b="0" i="0" kern="1200" dirty="0">
                <a:solidFill>
                  <a:schemeClr val="tx1"/>
                </a:solidFill>
                <a:effectLst/>
                <a:latin typeface="+mn-lt"/>
                <a:ea typeface="+mn-ea"/>
                <a:cs typeface="+mn-cs"/>
              </a:rPr>
              <a:t>Les</a:t>
            </a:r>
            <a:r>
              <a:rPr lang="fr-FR" sz="1200" b="0" i="0" kern="1200" baseline="0" dirty="0">
                <a:solidFill>
                  <a:schemeClr val="tx1"/>
                </a:solidFill>
                <a:effectLst/>
                <a:latin typeface="+mn-lt"/>
                <a:ea typeface="+mn-ea"/>
                <a:cs typeface="+mn-cs"/>
              </a:rPr>
              <a:t> </a:t>
            </a:r>
            <a:r>
              <a:rPr lang="fr-FR" sz="1200" b="0" i="0" kern="1200" dirty="0">
                <a:solidFill>
                  <a:schemeClr val="tx1"/>
                </a:solidFill>
                <a:effectLst/>
                <a:latin typeface="+mn-lt"/>
                <a:ea typeface="+mn-ea"/>
                <a:cs typeface="+mn-cs"/>
              </a:rPr>
              <a:t>données sont remplies, évidemment, sur des questionnaires standardisés qu'on va développer après:</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b="0" i="0" kern="1200" dirty="0">
                <a:solidFill>
                  <a:schemeClr val="tx1"/>
                </a:solidFill>
                <a:effectLst/>
                <a:latin typeface="+mn-lt"/>
                <a:ea typeface="+mn-ea"/>
                <a:cs typeface="+mn-cs"/>
              </a:rPr>
              <a:t>-</a:t>
            </a:r>
            <a:r>
              <a:rPr lang="fr-FR" sz="1200" b="0" i="0" kern="1200" baseline="0" dirty="0">
                <a:solidFill>
                  <a:schemeClr val="tx1"/>
                </a:solidFill>
                <a:effectLst/>
                <a:latin typeface="+mn-lt"/>
                <a:ea typeface="+mn-ea"/>
                <a:cs typeface="+mn-cs"/>
              </a:rPr>
              <a:t> le questionnaire établissement</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b="0" i="0" kern="1200" baseline="0" dirty="0">
                <a:solidFill>
                  <a:schemeClr val="tx1"/>
                </a:solidFill>
                <a:effectLst/>
                <a:latin typeface="+mn-lt"/>
                <a:ea typeface="+mn-ea"/>
                <a:cs typeface="+mn-cs"/>
              </a:rPr>
              <a:t>- le questionnaires résident qui sera à remplir pour tous les résidents éligible.</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b="0" i="0" kern="1200" baseline="0" dirty="0">
              <a:solidFill>
                <a:schemeClr val="tx1"/>
              </a:solidFill>
              <a:effectLst/>
              <a:latin typeface="+mn-lt"/>
              <a:ea typeface="+mn-ea"/>
              <a:cs typeface="+mn-cs"/>
            </a:endParaRPr>
          </a:p>
          <a:p>
            <a:pPr latinLnBrk="0"/>
            <a:r>
              <a:rPr lang="fr-FR" sz="1200" b="0" i="0" kern="1200" dirty="0">
                <a:solidFill>
                  <a:schemeClr val="tx1"/>
                </a:solidFill>
                <a:effectLst/>
                <a:latin typeface="+mn-lt"/>
                <a:ea typeface="+mn-ea"/>
                <a:cs typeface="+mn-cs"/>
              </a:rPr>
              <a:t>Ensuite leur sur le plan logistique, il faudra saisir les données sur une application qui s'appelle </a:t>
            </a:r>
            <a:r>
              <a:rPr lang="fr-FR" sz="1200" b="0" i="0" kern="1200" dirty="0" err="1">
                <a:solidFill>
                  <a:schemeClr val="tx1"/>
                </a:solidFill>
                <a:effectLst/>
                <a:latin typeface="+mn-lt"/>
                <a:ea typeface="+mn-ea"/>
                <a:cs typeface="+mn-cs"/>
              </a:rPr>
              <a:t>previas</a:t>
            </a:r>
            <a:r>
              <a:rPr lang="fr-FR" sz="1200" b="0" i="0" kern="1200" dirty="0">
                <a:solidFill>
                  <a:schemeClr val="tx1"/>
                </a:solidFill>
                <a:effectLst/>
                <a:latin typeface="+mn-lt"/>
                <a:ea typeface="+mn-ea"/>
                <a:cs typeface="+mn-cs"/>
              </a:rPr>
              <a:t>, et cela on aura jusqu'au 30/9/2024.</a:t>
            </a:r>
          </a:p>
          <a:p>
            <a:pPr latinLnBrk="0"/>
            <a:r>
              <a:rPr lang="fr-FR" sz="1200" b="0" i="0" kern="1200" dirty="0">
                <a:solidFill>
                  <a:schemeClr val="tx1"/>
                </a:solidFill>
                <a:effectLst/>
                <a:latin typeface="+mn-lt"/>
                <a:ea typeface="+mn-ea"/>
                <a:cs typeface="+mn-cs"/>
              </a:rPr>
              <a:t>Après cette date là, on pourra plus saisir de de nouveaux cas.</a:t>
            </a:r>
          </a:p>
          <a:p>
            <a:pPr latinLnBrk="0"/>
            <a:r>
              <a:rPr lang="fr-FR" sz="1200" b="0" i="0" kern="1200" dirty="0">
                <a:solidFill>
                  <a:schemeClr val="tx1"/>
                </a:solidFill>
                <a:effectLst/>
                <a:latin typeface="+mn-lt"/>
                <a:ea typeface="+mn-ea"/>
                <a:cs typeface="+mn-cs"/>
              </a:rPr>
              <a:t>Et il faudra valider le questionnaire établissement pour le 30 septembre.</a:t>
            </a:r>
          </a:p>
          <a:p>
            <a:pPr latinLnBrk="0"/>
            <a:r>
              <a:rPr lang="fr-FR" sz="1200" b="0" i="0" kern="1200" dirty="0">
                <a:solidFill>
                  <a:schemeClr val="tx1"/>
                </a:solidFill>
                <a:effectLst/>
                <a:latin typeface="+mn-lt"/>
                <a:ea typeface="+mn-ea"/>
                <a:cs typeface="+mn-cs"/>
              </a:rPr>
              <a:t>Mais entre septembre et fin décembre, il y aura un aller-retour par exemple, si les gens de sentiers publics France identifient des incohérences.</a:t>
            </a:r>
          </a:p>
          <a:p>
            <a:pPr latinLnBrk="0"/>
            <a:r>
              <a:rPr lang="fr-FR" sz="1200" b="0" i="0" kern="1200" dirty="0">
                <a:solidFill>
                  <a:schemeClr val="tx1"/>
                </a:solidFill>
                <a:effectLst/>
                <a:latin typeface="+mn-lt"/>
                <a:ea typeface="+mn-ea"/>
                <a:cs typeface="+mn-cs"/>
              </a:rPr>
              <a:t>Bon, on en est pas là, hein ?</a:t>
            </a:r>
          </a:p>
          <a:p>
            <a:r>
              <a:rPr lang="fr-FR" sz="1200" b="0" i="0" kern="1200" dirty="0">
                <a:solidFill>
                  <a:schemeClr val="tx1"/>
                </a:solidFill>
                <a:effectLst/>
                <a:latin typeface="+mn-lt"/>
                <a:ea typeface="+mn-ea"/>
                <a:cs typeface="+mn-cs"/>
              </a:rPr>
              <a:t/>
            </a:r>
            <a:br>
              <a:rPr lang="fr-FR" sz="1200" b="0" i="0" kern="1200" dirty="0">
                <a:solidFill>
                  <a:schemeClr val="tx1"/>
                </a:solidFill>
                <a:effectLst/>
                <a:latin typeface="+mn-lt"/>
                <a:ea typeface="+mn-ea"/>
                <a:cs typeface="+mn-cs"/>
              </a:rPr>
            </a:br>
            <a:r>
              <a:rPr lang="fr-FR" sz="1200" b="0" i="0" kern="1200" dirty="0">
                <a:solidFill>
                  <a:schemeClr val="tx1"/>
                </a:solidFill>
                <a:effectLst/>
                <a:latin typeface="+mn-lt"/>
                <a:ea typeface="+mn-ea"/>
                <a:cs typeface="+mn-cs"/>
              </a:rPr>
              <a:t>Pour l'instant, on en est à l’organisation de l’enquête et au recueil de données, donc voyons ces</a:t>
            </a:r>
            <a:r>
              <a:rPr lang="fr-FR" sz="1200" b="0" i="0" kern="1200" baseline="0" dirty="0">
                <a:solidFill>
                  <a:schemeClr val="tx1"/>
                </a:solidFill>
                <a:effectLst/>
                <a:latin typeface="+mn-lt"/>
                <a:ea typeface="+mn-ea"/>
                <a:cs typeface="+mn-cs"/>
              </a:rPr>
              <a:t> différentes </a:t>
            </a:r>
            <a:r>
              <a:rPr lang="fr-FR" sz="1200" b="0" i="0" kern="1200" dirty="0">
                <a:solidFill>
                  <a:schemeClr val="tx1"/>
                </a:solidFill>
                <a:effectLst/>
                <a:latin typeface="+mn-lt"/>
                <a:ea typeface="+mn-ea"/>
                <a:cs typeface="+mn-cs"/>
              </a:rPr>
              <a:t>étapes.</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b="0" i="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a:p>
        </p:txBody>
      </p:sp>
      <p:sp>
        <p:nvSpPr>
          <p:cNvPr id="4" name="Espace réservé du numéro de diapositive 3"/>
          <p:cNvSpPr>
            <a:spLocks noGrp="1"/>
          </p:cNvSpPr>
          <p:nvPr>
            <p:ph type="sldNum" sz="quarter" idx="10"/>
          </p:nvPr>
        </p:nvSpPr>
        <p:spPr/>
        <p:txBody>
          <a:bodyPr/>
          <a:lstStyle/>
          <a:p>
            <a:fld id="{1E5AC9FA-9DB2-48FB-B76A-EB55F6C2D38A}" type="slidenum">
              <a:rPr lang="fr-FR" smtClean="0"/>
              <a:t>12</a:t>
            </a:fld>
            <a:endParaRPr lang="fr-FR"/>
          </a:p>
        </p:txBody>
      </p:sp>
    </p:spTree>
    <p:extLst>
      <p:ext uri="{BB962C8B-B14F-4D97-AF65-F5344CB8AC3E}">
        <p14:creationId xmlns:p14="http://schemas.microsoft.com/office/powerpoint/2010/main" val="37727253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b="0" i="0" kern="1200" dirty="0">
                <a:solidFill>
                  <a:schemeClr val="tx1"/>
                </a:solidFill>
                <a:effectLst/>
                <a:latin typeface="+mn-lt"/>
                <a:ea typeface="+mn-ea"/>
                <a:cs typeface="+mn-cs"/>
              </a:rPr>
              <a:t>Donc la première étape, c'est d'informer la direction de l'établissement, de la programmation de l'enquête</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b="0" i="0" kern="1200" dirty="0">
                <a:solidFill>
                  <a:schemeClr val="tx1"/>
                </a:solidFill>
                <a:effectLst/>
                <a:latin typeface="+mn-lt"/>
                <a:ea typeface="+mn-ea"/>
                <a:cs typeface="+mn-cs"/>
              </a:rPr>
              <a:t>Et si vous avez un délégué à la protection des données pour votre établissement ou votre groupe, et bien il faudra l'informer également.</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b="0" i="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200" b="0" i="0" kern="1200" dirty="0">
                <a:solidFill>
                  <a:schemeClr val="tx1"/>
                </a:solidFill>
                <a:effectLst/>
                <a:latin typeface="+mn-lt"/>
                <a:ea typeface="+mn-ea"/>
                <a:cs typeface="+mn-cs"/>
              </a:rPr>
              <a:t>Ensuite, contacter les responsables des secteurs unités de vie pour s'accorder sur le jour de l'enquête dans chaque secteur, donc, l'enquête à nouveau, on répète, mais c'est important ça.</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b="0" i="0" kern="1200" dirty="0">
                <a:solidFill>
                  <a:schemeClr val="tx1"/>
                </a:solidFill>
                <a:effectLst/>
                <a:latin typeface="+mn-lt"/>
                <a:ea typeface="+mn-ea"/>
                <a:cs typeface="+mn-cs"/>
              </a:rPr>
              <a:t>Elle se déroule une seule journée dans chaque unité et pas plus d'une semaine sur l'ensemble de l'</a:t>
            </a:r>
            <a:r>
              <a:rPr lang="fr-FR" sz="1200" b="0" i="0" kern="1200" dirty="0" err="1">
                <a:solidFill>
                  <a:schemeClr val="tx1"/>
                </a:solidFill>
                <a:effectLst/>
                <a:latin typeface="+mn-lt"/>
                <a:ea typeface="+mn-ea"/>
                <a:cs typeface="+mn-cs"/>
              </a:rPr>
              <a:t>ehpad</a:t>
            </a:r>
            <a:r>
              <a:rPr lang="fr-FR" sz="1200" b="0" i="0" kern="1200" dirty="0">
                <a:solidFill>
                  <a:schemeClr val="tx1"/>
                </a:solidFill>
                <a:effectLst/>
                <a:latin typeface="+mn-lt"/>
                <a:ea typeface="+mn-ea"/>
                <a:cs typeface="+mn-cs"/>
              </a:rPr>
              <a:t>. </a:t>
            </a:r>
          </a:p>
        </p:txBody>
      </p:sp>
      <p:sp>
        <p:nvSpPr>
          <p:cNvPr id="4" name="Espace réservé du numéro de diapositive 3"/>
          <p:cNvSpPr>
            <a:spLocks noGrp="1"/>
          </p:cNvSpPr>
          <p:nvPr>
            <p:ph type="sldNum" sz="quarter" idx="10"/>
          </p:nvPr>
        </p:nvSpPr>
        <p:spPr/>
        <p:txBody>
          <a:bodyPr/>
          <a:lstStyle/>
          <a:p>
            <a:fld id="{1E5AC9FA-9DB2-48FB-B76A-EB55F6C2D38A}" type="slidenum">
              <a:rPr lang="fr-FR" smtClean="0"/>
              <a:t>13</a:t>
            </a:fld>
            <a:endParaRPr lang="fr-FR"/>
          </a:p>
        </p:txBody>
      </p:sp>
    </p:spTree>
    <p:extLst>
      <p:ext uri="{BB962C8B-B14F-4D97-AF65-F5344CB8AC3E}">
        <p14:creationId xmlns:p14="http://schemas.microsoft.com/office/powerpoint/2010/main" val="6263735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latinLnBrk="0"/>
            <a:r>
              <a:rPr lang="fr-FR" sz="1200" b="0" i="0" kern="1200" dirty="0">
                <a:solidFill>
                  <a:schemeClr val="tx1"/>
                </a:solidFill>
                <a:effectLst/>
                <a:latin typeface="+mn-lt"/>
                <a:ea typeface="+mn-ea"/>
                <a:cs typeface="+mn-cs"/>
              </a:rPr>
              <a:t>Vous allez réunir dans votre établissement les enquêteurs</a:t>
            </a:r>
          </a:p>
          <a:p>
            <a:pPr latinLnBrk="0"/>
            <a:r>
              <a:rPr lang="fr-FR" sz="1200" b="0" i="0" kern="1200" dirty="0">
                <a:solidFill>
                  <a:schemeClr val="tx1"/>
                </a:solidFill>
                <a:effectLst/>
                <a:latin typeface="+mn-lt"/>
                <a:ea typeface="+mn-ea"/>
                <a:cs typeface="+mn-cs"/>
              </a:rPr>
              <a:t>Et</a:t>
            </a:r>
            <a:r>
              <a:rPr lang="fr-FR" sz="1200" b="0" i="0" kern="1200" baseline="0" dirty="0">
                <a:solidFill>
                  <a:schemeClr val="tx1"/>
                </a:solidFill>
                <a:effectLst/>
                <a:latin typeface="+mn-lt"/>
                <a:ea typeface="+mn-ea"/>
                <a:cs typeface="+mn-cs"/>
              </a:rPr>
              <a:t> </a:t>
            </a:r>
            <a:r>
              <a:rPr lang="fr-FR" sz="1200" b="0" i="0" kern="1200" dirty="0">
                <a:solidFill>
                  <a:schemeClr val="tx1"/>
                </a:solidFill>
                <a:effectLst/>
                <a:latin typeface="+mn-lt"/>
                <a:ea typeface="+mn-ea"/>
                <a:cs typeface="+mn-cs"/>
              </a:rPr>
              <a:t>mettre à disposition les outils nécessaires à l'enquête, c'est à dire surtout le guide de l'enquêteur.</a:t>
            </a:r>
          </a:p>
          <a:p>
            <a:pPr latinLnBrk="0"/>
            <a:r>
              <a:rPr lang="fr-FR" sz="1200" b="0" i="0" kern="1200" dirty="0">
                <a:solidFill>
                  <a:schemeClr val="tx1"/>
                </a:solidFill>
                <a:effectLst/>
                <a:latin typeface="+mn-lt"/>
                <a:ea typeface="+mn-ea"/>
                <a:cs typeface="+mn-cs"/>
              </a:rPr>
              <a:t>On va y revenir.</a:t>
            </a:r>
          </a:p>
          <a:p>
            <a:pPr latinLnBrk="0"/>
            <a:r>
              <a:rPr lang="fr-FR" sz="1200" b="0" i="0" kern="1200" dirty="0">
                <a:solidFill>
                  <a:schemeClr val="tx1"/>
                </a:solidFill>
                <a:effectLst/>
                <a:latin typeface="+mn-lt"/>
                <a:ea typeface="+mn-ea"/>
                <a:cs typeface="+mn-cs"/>
              </a:rPr>
              <a:t>Il y a un guide qui est très bien fait et notamment des annexes qui contiennent tous les codes de l'enquête.</a:t>
            </a:r>
          </a:p>
          <a:p>
            <a:pPr latinLnBrk="0"/>
            <a:r>
              <a:rPr lang="fr-FR" sz="1200" b="0" i="0" kern="1200" dirty="0">
                <a:solidFill>
                  <a:schemeClr val="tx1"/>
                </a:solidFill>
                <a:effectLst/>
                <a:latin typeface="+mn-lt"/>
                <a:ea typeface="+mn-ea"/>
                <a:cs typeface="+mn-cs"/>
              </a:rPr>
              <a:t>Faut vraiment avoir ça sous la main pour remplir les questionnaires.</a:t>
            </a:r>
          </a:p>
          <a:p>
            <a:endParaRPr lang="fr-FR" dirty="0"/>
          </a:p>
        </p:txBody>
      </p:sp>
      <p:sp>
        <p:nvSpPr>
          <p:cNvPr id="4" name="Espace réservé du numéro de diapositive 3"/>
          <p:cNvSpPr>
            <a:spLocks noGrp="1"/>
          </p:cNvSpPr>
          <p:nvPr>
            <p:ph type="sldNum" sz="quarter" idx="10"/>
          </p:nvPr>
        </p:nvSpPr>
        <p:spPr/>
        <p:txBody>
          <a:bodyPr/>
          <a:lstStyle/>
          <a:p>
            <a:fld id="{1E5AC9FA-9DB2-48FB-B76A-EB55F6C2D38A}" type="slidenum">
              <a:rPr lang="fr-FR" smtClean="0"/>
              <a:t>14</a:t>
            </a:fld>
            <a:endParaRPr lang="fr-FR"/>
          </a:p>
        </p:txBody>
      </p:sp>
    </p:spTree>
    <p:extLst>
      <p:ext uri="{BB962C8B-B14F-4D97-AF65-F5344CB8AC3E}">
        <p14:creationId xmlns:p14="http://schemas.microsoft.com/office/powerpoint/2010/main" val="38799293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Ouverture">
    <p:spTree>
      <p:nvGrpSpPr>
        <p:cNvPr id="1" name=""/>
        <p:cNvGrpSpPr/>
        <p:nvPr/>
      </p:nvGrpSpPr>
      <p:grpSpPr>
        <a:xfrm>
          <a:off x="0" y="0"/>
          <a:ext cx="0" cy="0"/>
          <a:chOff x="0" y="0"/>
          <a:chExt cx="0" cy="0"/>
        </a:xfrm>
      </p:grpSpPr>
      <p:sp>
        <p:nvSpPr>
          <p:cNvPr id="2" name="Titre 1"/>
          <p:cNvSpPr>
            <a:spLocks noGrp="1"/>
          </p:cNvSpPr>
          <p:nvPr>
            <p:ph type="ctrTitle"/>
          </p:nvPr>
        </p:nvSpPr>
        <p:spPr>
          <a:xfrm>
            <a:off x="1331640" y="2195741"/>
            <a:ext cx="7272609" cy="1881331"/>
          </a:xfrm>
        </p:spPr>
        <p:txBody>
          <a:bodyPr anchor="b"/>
          <a:lstStyle>
            <a:lvl1pPr algn="r">
              <a:defRPr sz="3000" u="sng" baseline="0">
                <a:solidFill>
                  <a:schemeClr val="accent4"/>
                </a:solidFill>
              </a:defRPr>
            </a:lvl1pPr>
          </a:lstStyle>
          <a:p>
            <a:r>
              <a:rPr lang="fr-FR" dirty="0"/>
              <a:t>Modifiez le style du titre</a:t>
            </a:r>
          </a:p>
        </p:txBody>
      </p:sp>
      <p:sp>
        <p:nvSpPr>
          <p:cNvPr id="3" name="Sous-titre 2"/>
          <p:cNvSpPr>
            <a:spLocks noGrp="1"/>
          </p:cNvSpPr>
          <p:nvPr>
            <p:ph type="subTitle" idx="1"/>
          </p:nvPr>
        </p:nvSpPr>
        <p:spPr>
          <a:xfrm>
            <a:off x="1331141" y="4897624"/>
            <a:ext cx="7247336" cy="936104"/>
          </a:xfrm>
        </p:spPr>
        <p:txBody>
          <a:bodyPr/>
          <a:lstStyle>
            <a:lvl1pPr marL="0" indent="0" algn="r">
              <a:buNone/>
              <a:defRPr sz="1800" b="0" cap="none">
                <a:solidFill>
                  <a:schemeClr val="accent4"/>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a:t>Modifiez le style des sous-titres du masque</a:t>
            </a:r>
          </a:p>
        </p:txBody>
      </p:sp>
      <p:pic>
        <p:nvPicPr>
          <p:cNvPr id="9" name="Imag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7643" y="512845"/>
            <a:ext cx="1722220" cy="971939"/>
          </a:xfrm>
          <a:prstGeom prst="rect">
            <a:avLst/>
          </a:prstGeom>
        </p:spPr>
      </p:pic>
    </p:spTree>
    <p:extLst>
      <p:ext uri="{BB962C8B-B14F-4D97-AF65-F5344CB8AC3E}">
        <p14:creationId xmlns:p14="http://schemas.microsoft.com/office/powerpoint/2010/main" val="4437386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Partie">
    <p:spTree>
      <p:nvGrpSpPr>
        <p:cNvPr id="1" name=""/>
        <p:cNvGrpSpPr/>
        <p:nvPr/>
      </p:nvGrpSpPr>
      <p:grpSpPr>
        <a:xfrm>
          <a:off x="0" y="0"/>
          <a:ext cx="0" cy="0"/>
          <a:chOff x="0" y="0"/>
          <a:chExt cx="0" cy="0"/>
        </a:xfrm>
      </p:grpSpPr>
      <p:sp>
        <p:nvSpPr>
          <p:cNvPr id="2" name="Titre 1"/>
          <p:cNvSpPr>
            <a:spLocks noGrp="1"/>
          </p:cNvSpPr>
          <p:nvPr>
            <p:ph type="title"/>
          </p:nvPr>
        </p:nvSpPr>
        <p:spPr>
          <a:xfrm>
            <a:off x="1331640" y="3428998"/>
            <a:ext cx="7272609" cy="1296145"/>
          </a:xfrm>
        </p:spPr>
        <p:txBody>
          <a:bodyPr anchor="b"/>
          <a:lstStyle>
            <a:lvl1pPr algn="r">
              <a:lnSpc>
                <a:spcPct val="100000"/>
              </a:lnSpc>
              <a:spcBef>
                <a:spcPts val="0"/>
              </a:spcBef>
              <a:defRPr sz="2600" b="1" cap="all">
                <a:solidFill>
                  <a:schemeClr val="tx2"/>
                </a:solidFill>
              </a:defRPr>
            </a:lvl1pPr>
          </a:lstStyle>
          <a:p>
            <a:r>
              <a:rPr lang="fr-FR" dirty="0"/>
              <a:t>Modifiez le style du titre</a:t>
            </a:r>
          </a:p>
        </p:txBody>
      </p:sp>
      <p:sp>
        <p:nvSpPr>
          <p:cNvPr id="3" name="Espace réservé du texte 2"/>
          <p:cNvSpPr>
            <a:spLocks noGrp="1"/>
          </p:cNvSpPr>
          <p:nvPr>
            <p:ph type="body" idx="1"/>
          </p:nvPr>
        </p:nvSpPr>
        <p:spPr>
          <a:xfrm>
            <a:off x="1331640" y="4869160"/>
            <a:ext cx="7272609" cy="1368128"/>
          </a:xfrm>
        </p:spPr>
        <p:txBody>
          <a:bodyPr anchor="t"/>
          <a:lstStyle>
            <a:lvl1pPr marL="0" indent="0" algn="r">
              <a:lnSpc>
                <a:spcPct val="110000"/>
              </a:lnSpc>
              <a:spcBef>
                <a:spcPts val="0"/>
              </a:spcBef>
              <a:buNone/>
              <a:defRPr sz="1600" b="0" cap="none">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dirty="0"/>
              <a:t>Modifiez les styles du texte du masque</a:t>
            </a:r>
          </a:p>
        </p:txBody>
      </p:sp>
      <p:sp>
        <p:nvSpPr>
          <p:cNvPr id="5" name="Espace réservé du texte 4"/>
          <p:cNvSpPr>
            <a:spLocks noGrp="1"/>
          </p:cNvSpPr>
          <p:nvPr>
            <p:ph type="body" sz="quarter" idx="10" hasCustomPrompt="1"/>
          </p:nvPr>
        </p:nvSpPr>
        <p:spPr>
          <a:xfrm>
            <a:off x="1331014" y="2798506"/>
            <a:ext cx="7273237" cy="486478"/>
          </a:xfrm>
        </p:spPr>
        <p:txBody>
          <a:bodyPr anchor="b"/>
          <a:lstStyle>
            <a:lvl1pPr marL="0" algn="r">
              <a:lnSpc>
                <a:spcPct val="100000"/>
              </a:lnSpc>
              <a:spcBef>
                <a:spcPts val="0"/>
              </a:spcBef>
              <a:buFontTx/>
              <a:buNone/>
              <a:defRPr sz="3000" u="sng">
                <a:solidFill>
                  <a:schemeClr val="accent4"/>
                </a:solidFill>
              </a:defRPr>
            </a:lvl1pPr>
            <a:lvl2pPr marL="0">
              <a:lnSpc>
                <a:spcPct val="100000"/>
              </a:lnSpc>
              <a:spcBef>
                <a:spcPts val="0"/>
              </a:spcBef>
              <a:buFontTx/>
              <a:buNone/>
              <a:defRPr>
                <a:solidFill>
                  <a:schemeClr val="accent2"/>
                </a:solidFill>
              </a:defRPr>
            </a:lvl2pPr>
            <a:lvl3pPr marL="0" indent="0">
              <a:lnSpc>
                <a:spcPct val="100000"/>
              </a:lnSpc>
              <a:spcBef>
                <a:spcPts val="0"/>
              </a:spcBef>
              <a:buFontTx/>
              <a:buNone/>
              <a:defRPr>
                <a:solidFill>
                  <a:schemeClr val="accent2"/>
                </a:solidFill>
              </a:defRPr>
            </a:lvl3pPr>
            <a:lvl4pPr marL="0" indent="0">
              <a:lnSpc>
                <a:spcPct val="100000"/>
              </a:lnSpc>
              <a:spcBef>
                <a:spcPts val="0"/>
              </a:spcBef>
              <a:buFontTx/>
              <a:buNone/>
              <a:defRPr>
                <a:solidFill>
                  <a:schemeClr val="accent2"/>
                </a:solidFill>
              </a:defRPr>
            </a:lvl4pPr>
            <a:lvl5pPr marL="0" indent="0">
              <a:lnSpc>
                <a:spcPct val="100000"/>
              </a:lnSpc>
              <a:spcBef>
                <a:spcPts val="0"/>
              </a:spcBef>
              <a:buFontTx/>
              <a:buNone/>
              <a:defRPr>
                <a:solidFill>
                  <a:schemeClr val="accent2"/>
                </a:solidFill>
              </a:defRPr>
            </a:lvl5pPr>
          </a:lstStyle>
          <a:p>
            <a:pPr lvl="0"/>
            <a:r>
              <a:rPr lang="fr-FR" dirty="0"/>
              <a:t>Partie #</a:t>
            </a:r>
          </a:p>
        </p:txBody>
      </p:sp>
      <p:pic>
        <p:nvPicPr>
          <p:cNvPr id="6" name="Imag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68344" y="404664"/>
            <a:ext cx="1080118" cy="609567"/>
          </a:xfrm>
          <a:prstGeom prst="rect">
            <a:avLst/>
          </a:prstGeom>
        </p:spPr>
      </p:pic>
    </p:spTree>
    <p:extLst>
      <p:ext uri="{BB962C8B-B14F-4D97-AF65-F5344CB8AC3E}">
        <p14:creationId xmlns:p14="http://schemas.microsoft.com/office/powerpoint/2010/main" val="423420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marL="0" indent="0">
              <a:defRPr/>
            </a:lvl1pPr>
          </a:lstStyle>
          <a:p>
            <a:r>
              <a:rPr lang="fr-FR" dirty="0"/>
              <a:t>Modifiez le style du titre</a:t>
            </a:r>
          </a:p>
        </p:txBody>
      </p:sp>
      <p:sp>
        <p:nvSpPr>
          <p:cNvPr id="8" name="Espace réservé du texte 7"/>
          <p:cNvSpPr>
            <a:spLocks noGrp="1"/>
          </p:cNvSpPr>
          <p:nvPr>
            <p:ph type="body" sz="quarter" idx="12"/>
          </p:nvPr>
        </p:nvSpPr>
        <p:spPr>
          <a:xfrm>
            <a:off x="539552" y="1412776"/>
            <a:ext cx="7560840" cy="4824535"/>
          </a:xfrm>
        </p:spPr>
        <p:txBody>
          <a:bodyPr/>
          <a:lstStyle>
            <a:lvl2pPr>
              <a:defRPr>
                <a:solidFill>
                  <a:srgbClr val="373739"/>
                </a:solidFill>
              </a:defRPr>
            </a:lvl2pPr>
            <a:lvl3pPr>
              <a:defRPr>
                <a:solidFill>
                  <a:srgbClr val="373739"/>
                </a:solidFill>
              </a:defRPr>
            </a:lvl3pPr>
            <a:lvl5pPr>
              <a:defRPr>
                <a:solidFill>
                  <a:srgbClr val="373739"/>
                </a:solidFill>
              </a:defRPr>
            </a:lvl5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7076398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e illustré">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marL="0" indent="0">
              <a:defRPr/>
            </a:lvl1pPr>
          </a:lstStyle>
          <a:p>
            <a:r>
              <a:rPr lang="fr-FR" dirty="0"/>
              <a:t>Modifiez le style du titre</a:t>
            </a:r>
          </a:p>
        </p:txBody>
      </p:sp>
      <p:sp>
        <p:nvSpPr>
          <p:cNvPr id="8" name="Espace réservé du texte 7"/>
          <p:cNvSpPr>
            <a:spLocks noGrp="1"/>
          </p:cNvSpPr>
          <p:nvPr>
            <p:ph type="body" sz="quarter" idx="12"/>
          </p:nvPr>
        </p:nvSpPr>
        <p:spPr>
          <a:xfrm>
            <a:off x="539552" y="1340768"/>
            <a:ext cx="6912768" cy="4824512"/>
          </a:xfrm>
        </p:spPr>
        <p:txBody>
          <a:bodyPr/>
          <a:lstStyle>
            <a:lvl1pPr>
              <a:defRPr b="1" u="none"/>
            </a:lvl1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11659912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pic>
        <p:nvPicPr>
          <p:cNvPr id="3" name="Picture 2"/>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27578" y="2276872"/>
            <a:ext cx="7550150" cy="3813175"/>
          </a:xfrm>
          <a:prstGeom prst="rect">
            <a:avLst/>
          </a:prstGeom>
          <a:noFill/>
          <a:ln>
            <a:noFill/>
          </a:ln>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816229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Ouverture">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2337584" y="404664"/>
            <a:ext cx="3973807" cy="5956121"/>
          </a:xfrm>
          <a:prstGeom prst="rect">
            <a:avLst/>
          </a:prstGeom>
          <a:noFill/>
          <a:ln>
            <a:noFill/>
          </a:ln>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Imag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68344" y="404664"/>
            <a:ext cx="1080118" cy="609567"/>
          </a:xfrm>
          <a:prstGeom prst="rect">
            <a:avLst/>
          </a:prstGeom>
        </p:spPr>
      </p:pic>
      <p:sp>
        <p:nvSpPr>
          <p:cNvPr id="15" name="Rectangle 14"/>
          <p:cNvSpPr/>
          <p:nvPr userDrawn="1"/>
        </p:nvSpPr>
        <p:spPr>
          <a:xfrm>
            <a:off x="9242871" y="6047016"/>
            <a:ext cx="184731" cy="369332"/>
          </a:xfrm>
          <a:prstGeom prst="rect">
            <a:avLst/>
          </a:prstGeom>
        </p:spPr>
        <p:txBody>
          <a:bodyPr wrap="none">
            <a:spAutoFit/>
          </a:bodyPr>
          <a:lstStyle/>
          <a:p>
            <a:endParaRPr lang="fr-FR" dirty="0"/>
          </a:p>
        </p:txBody>
      </p:sp>
      <p:sp>
        <p:nvSpPr>
          <p:cNvPr id="16" name="Rectangle 15"/>
          <p:cNvSpPr/>
          <p:nvPr userDrawn="1"/>
        </p:nvSpPr>
        <p:spPr>
          <a:xfrm>
            <a:off x="8922196" y="5991454"/>
            <a:ext cx="184731" cy="369332"/>
          </a:xfrm>
          <a:prstGeom prst="rect">
            <a:avLst/>
          </a:prstGeom>
        </p:spPr>
        <p:txBody>
          <a:bodyPr wrap="none">
            <a:spAutoFit/>
          </a:bodyPr>
          <a:lstStyle/>
          <a:p>
            <a:endParaRPr lang="fr-FR" dirty="0"/>
          </a:p>
        </p:txBody>
      </p:sp>
      <p:sp>
        <p:nvSpPr>
          <p:cNvPr id="42" name="ZoneTexte 41"/>
          <p:cNvSpPr txBox="1"/>
          <p:nvPr userDrawn="1"/>
        </p:nvSpPr>
        <p:spPr>
          <a:xfrm>
            <a:off x="8360223" y="6448546"/>
            <a:ext cx="244225" cy="115416"/>
          </a:xfrm>
          <a:prstGeom prst="rect">
            <a:avLst/>
          </a:prstGeom>
          <a:noFill/>
        </p:spPr>
        <p:txBody>
          <a:bodyPr wrap="none" lIns="36000" tIns="0" rIns="36000" bIns="0" rtlCol="0">
            <a:spAutoFit/>
          </a:bodyPr>
          <a:lstStyle/>
          <a:p>
            <a:pPr algn="r"/>
            <a:fld id="{19A54D9F-65F7-4BCB-82BD-1E3BBE6FBFA8}" type="slidenum">
              <a:rPr lang="fr-FR" sz="750" b="1" smtClean="0">
                <a:solidFill>
                  <a:schemeClr val="tx1"/>
                </a:solidFill>
              </a:rPr>
              <a:pPr algn="r"/>
              <a:t>‹N°›</a:t>
            </a:fld>
            <a:endParaRPr lang="fr-FR" sz="750" b="1" dirty="0">
              <a:solidFill>
                <a:schemeClr val="tx1"/>
              </a:solidFill>
            </a:endParaRPr>
          </a:p>
        </p:txBody>
      </p:sp>
    </p:spTree>
    <p:extLst>
      <p:ext uri="{BB962C8B-B14F-4D97-AF65-F5344CB8AC3E}">
        <p14:creationId xmlns:p14="http://schemas.microsoft.com/office/powerpoint/2010/main" val="3787123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graphicFrame>
        <p:nvGraphicFramePr>
          <p:cNvPr id="4" name="Graphique 3"/>
          <p:cNvGraphicFramePr/>
          <p:nvPr userDrawn="1">
            <p:extLst>
              <p:ext uri="{D42A27DB-BD31-4B8C-83A1-F6EECF244321}">
                <p14:modId xmlns:p14="http://schemas.microsoft.com/office/powerpoint/2010/main" val="1096079390"/>
              </p:ext>
            </p:extLst>
          </p:nvPr>
        </p:nvGraphicFramePr>
        <p:xfrm>
          <a:off x="1547664" y="1844824"/>
          <a:ext cx="6096000" cy="4064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804067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ectangle 10"/>
          <p:cNvSpPr/>
          <p:nvPr/>
        </p:nvSpPr>
        <p:spPr>
          <a:xfrm>
            <a:off x="0" y="189235"/>
            <a:ext cx="8892480" cy="93550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Espace réservé du titre 1"/>
          <p:cNvSpPr>
            <a:spLocks noGrp="1"/>
          </p:cNvSpPr>
          <p:nvPr>
            <p:ph type="title"/>
          </p:nvPr>
        </p:nvSpPr>
        <p:spPr>
          <a:xfrm>
            <a:off x="539750" y="188640"/>
            <a:ext cx="6840562" cy="936104"/>
          </a:xfrm>
          <a:prstGeom prst="rect">
            <a:avLst/>
          </a:prstGeom>
        </p:spPr>
        <p:txBody>
          <a:bodyPr vert="horz" lIns="36000" tIns="0" rIns="36000" bIns="0" rtlCol="0" anchor="ctr">
            <a:noAutofit/>
          </a:bodyPr>
          <a:lstStyle/>
          <a:p>
            <a:r>
              <a:rPr lang="fr-FR" dirty="0"/>
              <a:t>Titre de la </a:t>
            </a:r>
            <a:r>
              <a:rPr lang="fr-FR" dirty="0" err="1"/>
              <a:t>Slide</a:t>
            </a:r>
            <a:endParaRPr lang="fr-FR" dirty="0"/>
          </a:p>
        </p:txBody>
      </p:sp>
      <p:sp>
        <p:nvSpPr>
          <p:cNvPr id="3" name="Espace réservé du texte 2"/>
          <p:cNvSpPr>
            <a:spLocks noGrp="1"/>
          </p:cNvSpPr>
          <p:nvPr>
            <p:ph type="body" idx="1"/>
          </p:nvPr>
        </p:nvSpPr>
        <p:spPr>
          <a:xfrm>
            <a:off x="539552" y="1340768"/>
            <a:ext cx="7416825" cy="4896543"/>
          </a:xfrm>
          <a:prstGeom prst="rect">
            <a:avLst/>
          </a:prstGeom>
        </p:spPr>
        <p:txBody>
          <a:bodyPr vert="horz" lIns="36000" tIns="0" rIns="36000" bIns="0" rtlCol="0">
            <a:no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10" name="ZoneTexte 9"/>
          <p:cNvSpPr txBox="1"/>
          <p:nvPr/>
        </p:nvSpPr>
        <p:spPr>
          <a:xfrm>
            <a:off x="8360223" y="6448546"/>
            <a:ext cx="244225" cy="115416"/>
          </a:xfrm>
          <a:prstGeom prst="rect">
            <a:avLst/>
          </a:prstGeom>
          <a:noFill/>
        </p:spPr>
        <p:txBody>
          <a:bodyPr wrap="none" lIns="36000" tIns="0" rIns="36000" bIns="0" rtlCol="0">
            <a:spAutoFit/>
          </a:bodyPr>
          <a:lstStyle/>
          <a:p>
            <a:pPr algn="r"/>
            <a:fld id="{19A54D9F-65F7-4BCB-82BD-1E3BBE6FBFA8}" type="slidenum">
              <a:rPr lang="fr-FR" sz="750" b="1" smtClean="0">
                <a:solidFill>
                  <a:schemeClr val="tx1"/>
                </a:solidFill>
              </a:rPr>
              <a:pPr algn="r"/>
              <a:t>‹N°›</a:t>
            </a:fld>
            <a:endParaRPr lang="fr-FR" sz="750" b="1" dirty="0">
              <a:solidFill>
                <a:schemeClr val="tx1"/>
              </a:solidFill>
            </a:endParaRPr>
          </a:p>
        </p:txBody>
      </p:sp>
      <p:pic>
        <p:nvPicPr>
          <p:cNvPr id="12" name="Image 1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655804" y="404728"/>
            <a:ext cx="1020652" cy="576000"/>
          </a:xfrm>
          <a:prstGeom prst="rect">
            <a:avLst/>
          </a:prstGeom>
        </p:spPr>
      </p:pic>
    </p:spTree>
    <p:extLst>
      <p:ext uri="{BB962C8B-B14F-4D97-AF65-F5344CB8AC3E}">
        <p14:creationId xmlns:p14="http://schemas.microsoft.com/office/powerpoint/2010/main" val="2898111501"/>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4" r:id="rId6"/>
    <p:sldLayoutId id="2147483655" r:id="rId7"/>
  </p:sldLayoutIdLst>
  <p:hf sldNum="0" hdr="0" dt="0"/>
  <p:txStyles>
    <p:titleStyle>
      <a:lvl1pPr marL="0" indent="0" algn="l" defTabSz="914400" rtl="0" eaLnBrk="1" latinLnBrk="0" hangingPunct="1">
        <a:spcBef>
          <a:spcPct val="0"/>
        </a:spcBef>
        <a:buNone/>
        <a:defRPr sz="2000" b="1" kern="1200" cap="all" baseline="0">
          <a:solidFill>
            <a:schemeClr val="bg1"/>
          </a:solidFill>
          <a:latin typeface="+mj-lt"/>
          <a:ea typeface="+mj-ea"/>
          <a:cs typeface="+mj-cs"/>
        </a:defRPr>
      </a:lvl1pPr>
    </p:titleStyle>
    <p:bodyStyle>
      <a:lvl1pPr marL="0" indent="0" algn="l" defTabSz="914400" rtl="0" eaLnBrk="1" latinLnBrk="0" hangingPunct="1">
        <a:lnSpc>
          <a:spcPct val="110000"/>
        </a:lnSpc>
        <a:spcBef>
          <a:spcPts val="1200"/>
        </a:spcBef>
        <a:buFontTx/>
        <a:buNone/>
        <a:defRPr sz="1800" b="1" kern="1200" cap="all" baseline="0">
          <a:solidFill>
            <a:schemeClr val="tx2"/>
          </a:solidFill>
          <a:latin typeface="+mn-lt"/>
          <a:ea typeface="+mn-ea"/>
          <a:cs typeface="+mn-cs"/>
        </a:defRPr>
      </a:lvl1pPr>
      <a:lvl2pPr marL="0" indent="0" algn="l" defTabSz="914400" rtl="0" eaLnBrk="1" latinLnBrk="0" hangingPunct="1">
        <a:lnSpc>
          <a:spcPct val="110000"/>
        </a:lnSpc>
        <a:spcBef>
          <a:spcPts val="600"/>
        </a:spcBef>
        <a:buFontTx/>
        <a:buNone/>
        <a:defRPr sz="1600" kern="1200">
          <a:solidFill>
            <a:schemeClr val="tx1"/>
          </a:solidFill>
          <a:latin typeface="+mn-lt"/>
          <a:ea typeface="+mn-ea"/>
          <a:cs typeface="+mn-cs"/>
        </a:defRPr>
      </a:lvl2pPr>
      <a:lvl3pPr marL="144000" indent="-144000" algn="l" defTabSz="914400" rtl="0" eaLnBrk="1" latinLnBrk="0" hangingPunct="1">
        <a:lnSpc>
          <a:spcPct val="110000"/>
        </a:lnSpc>
        <a:spcBef>
          <a:spcPts val="0"/>
        </a:spcBef>
        <a:buClr>
          <a:schemeClr val="tx2"/>
        </a:buClr>
        <a:buFont typeface="Symbol" panose="05050102010706020507" pitchFamily="18" charset="2"/>
        <a:buChar char="·"/>
        <a:defRPr sz="1600" b="1" kern="1200">
          <a:solidFill>
            <a:schemeClr val="tx1"/>
          </a:solidFill>
          <a:latin typeface="+mn-lt"/>
          <a:ea typeface="+mn-ea"/>
          <a:cs typeface="+mn-cs"/>
        </a:defRPr>
      </a:lvl3pPr>
      <a:lvl4pPr marL="144000" indent="-144000" algn="l" defTabSz="914400" rtl="0" eaLnBrk="1" latinLnBrk="0" hangingPunct="1">
        <a:lnSpc>
          <a:spcPct val="110000"/>
        </a:lnSpc>
        <a:spcBef>
          <a:spcPts val="0"/>
        </a:spcBef>
        <a:buFont typeface="Symbol" panose="05050102010706020507" pitchFamily="18" charset="2"/>
        <a:buChar char="·"/>
        <a:tabLst/>
        <a:defRPr sz="1600" kern="1200">
          <a:solidFill>
            <a:schemeClr val="tx2"/>
          </a:solidFill>
          <a:latin typeface="+mn-lt"/>
          <a:ea typeface="+mn-ea"/>
          <a:cs typeface="+mn-cs"/>
        </a:defRPr>
      </a:lvl4pPr>
      <a:lvl5pPr marL="288000" indent="-144000" algn="l" defTabSz="914400" rtl="0" eaLnBrk="1" latinLnBrk="0" hangingPunct="1">
        <a:lnSpc>
          <a:spcPct val="110000"/>
        </a:lnSpc>
        <a:spcBef>
          <a:spcPts val="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Rectangle 10"/>
          <p:cNvSpPr/>
          <p:nvPr/>
        </p:nvSpPr>
        <p:spPr>
          <a:xfrm>
            <a:off x="0" y="189235"/>
            <a:ext cx="8892480" cy="93550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2" name="Espace réservé du titre 1"/>
          <p:cNvSpPr>
            <a:spLocks noGrp="1"/>
          </p:cNvSpPr>
          <p:nvPr>
            <p:ph type="title"/>
          </p:nvPr>
        </p:nvSpPr>
        <p:spPr>
          <a:xfrm>
            <a:off x="539750" y="188640"/>
            <a:ext cx="6840562" cy="936104"/>
          </a:xfrm>
          <a:prstGeom prst="rect">
            <a:avLst/>
          </a:prstGeom>
        </p:spPr>
        <p:txBody>
          <a:bodyPr vert="horz" lIns="36000" tIns="0" rIns="36000" bIns="0" rtlCol="0" anchor="ctr">
            <a:noAutofit/>
          </a:bodyPr>
          <a:lstStyle/>
          <a:p>
            <a:r>
              <a:rPr lang="fr-FR" dirty="0"/>
              <a:t>Titre de la </a:t>
            </a:r>
            <a:r>
              <a:rPr lang="fr-FR" dirty="0" err="1"/>
              <a:t>Slide</a:t>
            </a:r>
            <a:endParaRPr lang="fr-FR" dirty="0"/>
          </a:p>
        </p:txBody>
      </p:sp>
      <p:sp>
        <p:nvSpPr>
          <p:cNvPr id="3" name="Espace réservé du texte 2"/>
          <p:cNvSpPr>
            <a:spLocks noGrp="1"/>
          </p:cNvSpPr>
          <p:nvPr>
            <p:ph type="body" idx="1"/>
          </p:nvPr>
        </p:nvSpPr>
        <p:spPr>
          <a:xfrm>
            <a:off x="539552" y="1340768"/>
            <a:ext cx="7416825" cy="4896543"/>
          </a:xfrm>
          <a:prstGeom prst="rect">
            <a:avLst/>
          </a:prstGeom>
        </p:spPr>
        <p:txBody>
          <a:bodyPr vert="horz" lIns="36000" tIns="0" rIns="36000" bIns="0" rtlCol="0">
            <a:no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10" name="ZoneTexte 9"/>
          <p:cNvSpPr txBox="1"/>
          <p:nvPr/>
        </p:nvSpPr>
        <p:spPr>
          <a:xfrm>
            <a:off x="8360223" y="6448546"/>
            <a:ext cx="244225" cy="115416"/>
          </a:xfrm>
          <a:prstGeom prst="rect">
            <a:avLst/>
          </a:prstGeom>
          <a:noFill/>
        </p:spPr>
        <p:txBody>
          <a:bodyPr wrap="none" lIns="36000" tIns="0" rIns="36000" bIns="0" rtlCol="0">
            <a:spAutoFit/>
          </a:bodyPr>
          <a:lstStyle/>
          <a:p>
            <a:pPr algn="r"/>
            <a:fld id="{19A54D9F-65F7-4BCB-82BD-1E3BBE6FBFA8}" type="slidenum">
              <a:rPr lang="fr-FR" sz="750" b="1" smtClean="0">
                <a:solidFill>
                  <a:srgbClr val="4D4D4F"/>
                </a:solidFill>
              </a:rPr>
              <a:pPr algn="r"/>
              <a:t>‹N°›</a:t>
            </a:fld>
            <a:endParaRPr lang="fr-FR" sz="750" b="1" dirty="0">
              <a:solidFill>
                <a:srgbClr val="4D4D4F"/>
              </a:solidFill>
            </a:endParaRPr>
          </a:p>
        </p:txBody>
      </p:sp>
      <p:pic>
        <p:nvPicPr>
          <p:cNvPr id="12" name="Imag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55804" y="404728"/>
            <a:ext cx="1020652" cy="576000"/>
          </a:xfrm>
          <a:prstGeom prst="rect">
            <a:avLst/>
          </a:prstGeom>
        </p:spPr>
      </p:pic>
    </p:spTree>
    <p:extLst>
      <p:ext uri="{BB962C8B-B14F-4D97-AF65-F5344CB8AC3E}">
        <p14:creationId xmlns:p14="http://schemas.microsoft.com/office/powerpoint/2010/main" val="529594956"/>
      </p:ext>
    </p:extLst>
  </p:cSld>
  <p:clrMap bg1="lt1" tx1="dk1" bg2="lt2" tx2="dk2" accent1="accent1" accent2="accent2" accent3="accent3" accent4="accent4" accent5="accent5" accent6="accent6" hlink="hlink" folHlink="folHlink"/>
  <p:hf sldNum="0" hdr="0" dt="0"/>
  <p:txStyles>
    <p:titleStyle>
      <a:lvl1pPr marL="0" indent="0" algn="l" defTabSz="914400" rtl="0" eaLnBrk="1" latinLnBrk="0" hangingPunct="1">
        <a:spcBef>
          <a:spcPct val="0"/>
        </a:spcBef>
        <a:buNone/>
        <a:defRPr sz="2000" b="1" kern="1200" cap="all" baseline="0">
          <a:solidFill>
            <a:schemeClr val="bg1"/>
          </a:solidFill>
          <a:latin typeface="+mj-lt"/>
          <a:ea typeface="+mj-ea"/>
          <a:cs typeface="+mj-cs"/>
        </a:defRPr>
      </a:lvl1pPr>
    </p:titleStyle>
    <p:bodyStyle>
      <a:lvl1pPr marL="0" indent="0" algn="l" defTabSz="914400" rtl="0" eaLnBrk="1" latinLnBrk="0" hangingPunct="1">
        <a:lnSpc>
          <a:spcPct val="110000"/>
        </a:lnSpc>
        <a:spcBef>
          <a:spcPts val="1200"/>
        </a:spcBef>
        <a:buFontTx/>
        <a:buNone/>
        <a:defRPr sz="1800" b="1" kern="1200" cap="all" baseline="0">
          <a:solidFill>
            <a:schemeClr val="tx2"/>
          </a:solidFill>
          <a:latin typeface="+mn-lt"/>
          <a:ea typeface="+mn-ea"/>
          <a:cs typeface="+mn-cs"/>
        </a:defRPr>
      </a:lvl1pPr>
      <a:lvl2pPr marL="0" indent="0" algn="l" defTabSz="914400" rtl="0" eaLnBrk="1" latinLnBrk="0" hangingPunct="1">
        <a:lnSpc>
          <a:spcPct val="110000"/>
        </a:lnSpc>
        <a:spcBef>
          <a:spcPts val="600"/>
        </a:spcBef>
        <a:buFontTx/>
        <a:buNone/>
        <a:defRPr sz="1600" kern="1200">
          <a:solidFill>
            <a:schemeClr val="tx1"/>
          </a:solidFill>
          <a:latin typeface="+mn-lt"/>
          <a:ea typeface="+mn-ea"/>
          <a:cs typeface="+mn-cs"/>
        </a:defRPr>
      </a:lvl2pPr>
      <a:lvl3pPr marL="144000" indent="-144000" algn="l" defTabSz="914400" rtl="0" eaLnBrk="1" latinLnBrk="0" hangingPunct="1">
        <a:lnSpc>
          <a:spcPct val="110000"/>
        </a:lnSpc>
        <a:spcBef>
          <a:spcPts val="0"/>
        </a:spcBef>
        <a:buClr>
          <a:schemeClr val="tx2"/>
        </a:buClr>
        <a:buFont typeface="Symbol" panose="05050102010706020507" pitchFamily="18" charset="2"/>
        <a:buChar char="·"/>
        <a:defRPr sz="1600" b="1" kern="1200">
          <a:solidFill>
            <a:schemeClr val="tx1"/>
          </a:solidFill>
          <a:latin typeface="+mn-lt"/>
          <a:ea typeface="+mn-ea"/>
          <a:cs typeface="+mn-cs"/>
        </a:defRPr>
      </a:lvl3pPr>
      <a:lvl4pPr marL="144000" indent="-144000" algn="l" defTabSz="914400" rtl="0" eaLnBrk="1" latinLnBrk="0" hangingPunct="1">
        <a:lnSpc>
          <a:spcPct val="110000"/>
        </a:lnSpc>
        <a:spcBef>
          <a:spcPts val="0"/>
        </a:spcBef>
        <a:buFont typeface="Symbol" panose="05050102010706020507" pitchFamily="18" charset="2"/>
        <a:buChar char="·"/>
        <a:tabLst/>
        <a:defRPr sz="1600" kern="1200">
          <a:solidFill>
            <a:schemeClr val="tx2"/>
          </a:solidFill>
          <a:latin typeface="+mn-lt"/>
          <a:ea typeface="+mn-ea"/>
          <a:cs typeface="+mn-cs"/>
        </a:defRPr>
      </a:lvl4pPr>
      <a:lvl5pPr marL="288000" indent="-144000" algn="l" defTabSz="914400" rtl="0" eaLnBrk="1" latinLnBrk="0" hangingPunct="1">
        <a:lnSpc>
          <a:spcPct val="110000"/>
        </a:lnSpc>
        <a:spcBef>
          <a:spcPts val="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0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0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mailto:previas-support@santepubliquefrance.fr" TargetMode="External"/><Relationship Id="rId1" Type="http://schemas.openxmlformats.org/officeDocument/2006/relationships/slideLayout" Target="../slideLayouts/slideLayout3.xml"/><Relationship Id="rId5" Type="http://schemas.openxmlformats.org/officeDocument/2006/relationships/image" Target="../media/image31.png"/><Relationship Id="rId4" Type="http://schemas.openxmlformats.org/officeDocument/2006/relationships/hyperlink" Target="https://previas.santepubliquefrance.fr/" TargetMode="External"/></Relationships>
</file>

<file path=ppt/slides/_rels/slide10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mailto:previas-support@santepubliquefrance.fr" TargetMode="External"/><Relationship Id="rId1" Type="http://schemas.openxmlformats.org/officeDocument/2006/relationships/slideLayout" Target="../slideLayouts/slideLayout3.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14.png"/><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15.png"/><Relationship Id="rId4" Type="http://schemas.openxmlformats.org/officeDocument/2006/relationships/slide" Target="slide37.xml"/></Relationships>
</file>

<file path=ppt/slides/_rels/slide2.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slide" Target="slide7.xml"/><Relationship Id="rId7" Type="http://schemas.openxmlformats.org/officeDocument/2006/relationships/slide" Target="slide101.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59.xml"/><Relationship Id="rId5" Type="http://schemas.openxmlformats.org/officeDocument/2006/relationships/slide" Target="slide37.xml"/><Relationship Id="rId4" Type="http://schemas.openxmlformats.org/officeDocument/2006/relationships/slide" Target="slide11.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16.png"/><Relationship Id="rId4" Type="http://schemas.openxmlformats.org/officeDocument/2006/relationships/slide" Target="slide59.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slide" Target="slide60.xml"/><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0.png"/><Relationship Id="rId1" Type="http://schemas.openxmlformats.org/officeDocument/2006/relationships/slideLayout" Target="../slideLayouts/slideLayout3.xml"/><Relationship Id="rId4" Type="http://schemas.openxmlformats.org/officeDocument/2006/relationships/slide" Target="slide75.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0.png"/><Relationship Id="rId1" Type="http://schemas.openxmlformats.org/officeDocument/2006/relationships/slideLayout" Target="../slideLayouts/slideLayout3.xml"/><Relationship Id="rId4" Type="http://schemas.openxmlformats.org/officeDocument/2006/relationships/slide" Target="slide79.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0.png"/><Relationship Id="rId1" Type="http://schemas.openxmlformats.org/officeDocument/2006/relationships/slideLayout" Target="../slideLayouts/slideLayout3.xml"/><Relationship Id="rId4" Type="http://schemas.openxmlformats.org/officeDocument/2006/relationships/slide" Target="slide90.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hyperlink" Target="https://www.santepubliquefrance.fr/etudes-et-enquetes" TargetMode="External"/><Relationship Id="rId2" Type="http://schemas.openxmlformats.org/officeDocument/2006/relationships/notesSlide" Target="../notesSlides/notesSlide23.xml"/><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17.JPG"/></Relationships>
</file>

<file path=ppt/slides/_rels/slide3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3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4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4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4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8.xml"/><Relationship Id="rId1" Type="http://schemas.openxmlformats.org/officeDocument/2006/relationships/slideLayout" Target="../slideLayouts/slideLayout3.xml"/><Relationship Id="rId5" Type="http://schemas.openxmlformats.org/officeDocument/2006/relationships/image" Target="../media/image19.png"/><Relationship Id="rId4" Type="http://schemas.openxmlformats.org/officeDocument/2006/relationships/image" Target="../media/image10.png"/></Relationships>
</file>

<file path=ppt/slides/_rels/slide4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5.png"/><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4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5.png"/><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5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0.png"/><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6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0.png"/><Relationship Id="rId1" Type="http://schemas.openxmlformats.org/officeDocument/2006/relationships/slideLayout" Target="../slideLayouts/slideLayout3.xml"/><Relationship Id="rId4" Type="http://schemas.openxmlformats.org/officeDocument/2006/relationships/image" Target="../media/image23.png"/></Relationships>
</file>

<file path=ppt/slides/_rels/slide66.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0.png"/><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7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0.png"/><Relationship Id="rId1" Type="http://schemas.openxmlformats.org/officeDocument/2006/relationships/slideLayout" Target="../slideLayouts/slideLayout3.xml"/><Relationship Id="rId4" Type="http://schemas.openxmlformats.org/officeDocument/2006/relationships/image" Target="../media/image26.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9.xml"/><Relationship Id="rId1" Type="http://schemas.openxmlformats.org/officeDocument/2006/relationships/slideLayout" Target="../slideLayouts/slideLayout3.xml"/><Relationship Id="rId5" Type="http://schemas.openxmlformats.org/officeDocument/2006/relationships/image" Target="../media/image27.png"/><Relationship Id="rId4" Type="http://schemas.openxmlformats.org/officeDocument/2006/relationships/image" Target="../media/image26.png"/></Relationships>
</file>

<file path=ppt/slides/_rels/slide8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8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8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0.xml"/><Relationship Id="rId1" Type="http://schemas.openxmlformats.org/officeDocument/2006/relationships/slideLayout" Target="../slideLayouts/slideLayout3.xml"/><Relationship Id="rId5" Type="http://schemas.openxmlformats.org/officeDocument/2006/relationships/image" Target="../media/image28.png"/><Relationship Id="rId4" Type="http://schemas.openxmlformats.org/officeDocument/2006/relationships/image" Target="../media/image26.png"/></Relationships>
</file>

<file path=ppt/slides/_rels/slide8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1.xml"/><Relationship Id="rId1" Type="http://schemas.openxmlformats.org/officeDocument/2006/relationships/slideLayout" Target="../slideLayouts/slideLayout3.xml"/><Relationship Id="rId4" Type="http://schemas.openxmlformats.org/officeDocument/2006/relationships/image" Target="../media/image26.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0.png"/><Relationship Id="rId1" Type="http://schemas.openxmlformats.org/officeDocument/2006/relationships/slideLayout" Target="../slideLayouts/slideLayout3.xml"/><Relationship Id="rId4" Type="http://schemas.openxmlformats.org/officeDocument/2006/relationships/image" Target="../media/image29.png"/></Relationships>
</file>

<file path=ppt/slides/_rels/slide9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9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9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9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9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9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9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9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9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9.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899592" y="1916832"/>
            <a:ext cx="7704657" cy="2952328"/>
          </a:xfrm>
        </p:spPr>
        <p:txBody>
          <a:bodyPr/>
          <a:lstStyle/>
          <a:p>
            <a:r>
              <a:rPr lang="fr-FR" sz="2800" dirty="0"/>
              <a:t/>
            </a:r>
            <a:br>
              <a:rPr lang="fr-FR" sz="2800" dirty="0"/>
            </a:br>
            <a:r>
              <a:rPr lang="fr-FR" sz="2800" dirty="0"/>
              <a:t/>
            </a:r>
            <a:br>
              <a:rPr lang="fr-FR" sz="2800" dirty="0"/>
            </a:br>
            <a:r>
              <a:rPr lang="fr-FR" sz="2800" u="none" dirty="0"/>
              <a:t>ENP 2024</a:t>
            </a:r>
            <a:br>
              <a:rPr lang="fr-FR" sz="2800" u="none" dirty="0"/>
            </a:br>
            <a:r>
              <a:rPr lang="fr-FR" sz="2800" u="none" dirty="0"/>
              <a:t/>
            </a:r>
            <a:br>
              <a:rPr lang="fr-FR" sz="2800" u="none" dirty="0"/>
            </a:br>
            <a:r>
              <a:rPr lang="fr-FR" sz="2800" u="none" cap="none" dirty="0"/>
              <a:t>Enquête nationale de prévalence</a:t>
            </a:r>
            <a:br>
              <a:rPr lang="fr-FR" sz="2800" u="none" cap="none" dirty="0"/>
            </a:br>
            <a:r>
              <a:rPr lang="fr-FR" sz="2800" u="none" cap="none" dirty="0"/>
              <a:t>des infections associées aux soins et des traitements anti-infectieux</a:t>
            </a:r>
            <a:br>
              <a:rPr lang="fr-FR" sz="2800" u="none" cap="none" dirty="0"/>
            </a:br>
            <a:r>
              <a:rPr lang="fr-FR" sz="2800" u="none" cap="none" dirty="0"/>
              <a:t>en établissements d’hébergement pour personnes âgées dépendantes</a:t>
            </a:r>
          </a:p>
        </p:txBody>
      </p:sp>
      <p:sp>
        <p:nvSpPr>
          <p:cNvPr id="3" name="Sous-titre 2"/>
          <p:cNvSpPr>
            <a:spLocks noGrp="1"/>
          </p:cNvSpPr>
          <p:nvPr>
            <p:ph type="subTitle" idx="1"/>
          </p:nvPr>
        </p:nvSpPr>
        <p:spPr>
          <a:xfrm>
            <a:off x="1331141" y="5157192"/>
            <a:ext cx="7247336" cy="936104"/>
          </a:xfrm>
        </p:spPr>
        <p:txBody>
          <a:bodyPr/>
          <a:lstStyle/>
          <a:p>
            <a:r>
              <a:rPr lang="fr-FR" sz="2400" b="1" u="sng" dirty="0">
                <a:latin typeface="Arial" charset="0"/>
                <a:cs typeface="Arial" charset="0"/>
              </a:rPr>
              <a:t>Présentation sur la méthode d’enquête</a:t>
            </a:r>
          </a:p>
          <a:p>
            <a:r>
              <a:rPr lang="fr-FR" sz="2400" b="1" u="sng" dirty="0">
                <a:latin typeface="Arial" charset="0"/>
                <a:cs typeface="Arial" charset="0"/>
              </a:rPr>
              <a:t>Formation des enquêteurs</a:t>
            </a:r>
          </a:p>
          <a:p>
            <a:r>
              <a:rPr lang="fr-FR" sz="2400" b="1" u="sng" dirty="0">
                <a:latin typeface="Arial" charset="0"/>
                <a:cs typeface="Arial" charset="0"/>
              </a:rPr>
              <a:t>18/04/2024</a:t>
            </a:r>
            <a:endParaRPr lang="fr-FR" sz="2400" b="1" u="sng" dirty="0"/>
          </a:p>
        </p:txBody>
      </p:sp>
      <p:pic>
        <p:nvPicPr>
          <p:cNvPr id="5" name="Picture 2" descr="Répias - Réseau de Prévention des Infections Associées aux Soin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302230"/>
            <a:ext cx="2079230" cy="100811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European Centre for Disease Prevention and Contro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6240" y="218498"/>
            <a:ext cx="1311978" cy="116620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a:extLst>
              <a:ext uri="{FF2B5EF4-FFF2-40B4-BE49-F238E27FC236}">
                <a16:creationId xmlns:a16="http://schemas.microsoft.com/office/drawing/2014/main" xmlns="" id="{FF109E75-5FFC-120E-6150-BA36B11F8494}"/>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22504"/>
          <a:stretch/>
        </p:blipFill>
        <p:spPr bwMode="auto">
          <a:xfrm>
            <a:off x="4742342" y="177622"/>
            <a:ext cx="1746934" cy="12479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3">
            <a:extLst>
              <a:ext uri="{FF2B5EF4-FFF2-40B4-BE49-F238E27FC236}">
                <a16:creationId xmlns:a16="http://schemas.microsoft.com/office/drawing/2014/main" xmlns="" id="{AFC71E0C-387C-67AD-6FA4-6603CF721D93}"/>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19849"/>
          <a:stretch/>
        </p:blipFill>
        <p:spPr bwMode="auto">
          <a:xfrm>
            <a:off x="4751920" y="1314722"/>
            <a:ext cx="1835696" cy="12859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855501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Population d’étude</a:t>
            </a:r>
            <a:endParaRPr lang="fr-FR" dirty="0"/>
          </a:p>
        </p:txBody>
      </p:sp>
      <p:sp>
        <p:nvSpPr>
          <p:cNvPr id="4" name="Espace réservé du texte 3"/>
          <p:cNvSpPr>
            <a:spLocks noGrp="1"/>
          </p:cNvSpPr>
          <p:nvPr>
            <p:ph type="body" sz="quarter" idx="12"/>
          </p:nvPr>
        </p:nvSpPr>
        <p:spPr>
          <a:xfrm>
            <a:off x="619271" y="1412776"/>
            <a:ext cx="8280920" cy="5184576"/>
          </a:xfrm>
        </p:spPr>
        <p:txBody>
          <a:bodyPr/>
          <a:lstStyle/>
          <a:p>
            <a:pPr marL="0" lvl="2" indent="0">
              <a:spcBef>
                <a:spcPts val="1200"/>
              </a:spcBef>
              <a:buNone/>
            </a:pPr>
            <a:r>
              <a:rPr lang="fr-FR" sz="1800" dirty="0">
                <a:solidFill>
                  <a:schemeClr val="accent4"/>
                </a:solidFill>
                <a:latin typeface="Arial" charset="0"/>
                <a:cs typeface="Arial" charset="0"/>
              </a:rPr>
              <a:t>Résidents éligibles</a:t>
            </a:r>
          </a:p>
          <a:p>
            <a:pPr lvl="2">
              <a:spcBef>
                <a:spcPts val="600"/>
              </a:spcBef>
            </a:pPr>
            <a:r>
              <a:rPr lang="fr-FR" dirty="0"/>
              <a:t>Sont éligibles </a:t>
            </a:r>
            <a:r>
              <a:rPr lang="fr-FR" b="0" dirty="0"/>
              <a:t>à l’enquête tous les résidents de l’établissement :</a:t>
            </a:r>
          </a:p>
          <a:p>
            <a:pPr marL="540000" lvl="4">
              <a:spcBef>
                <a:spcPts val="300"/>
              </a:spcBef>
            </a:pPr>
            <a:r>
              <a:rPr lang="fr-FR" sz="1600" dirty="0">
                <a:solidFill>
                  <a:schemeClr val="tx2"/>
                </a:solidFill>
                <a:latin typeface="Arial" charset="0"/>
                <a:cs typeface="Arial" charset="0"/>
              </a:rPr>
              <a:t>En </a:t>
            </a:r>
            <a:r>
              <a:rPr lang="fr-FR" sz="1600" b="1" dirty="0">
                <a:solidFill>
                  <a:schemeClr val="tx2"/>
                </a:solidFill>
                <a:latin typeface="Arial" charset="0"/>
                <a:cs typeface="Arial" charset="0"/>
              </a:rPr>
              <a:t>hébergement complet </a:t>
            </a:r>
            <a:r>
              <a:rPr lang="fr-FR" sz="1600" dirty="0">
                <a:solidFill>
                  <a:schemeClr val="tx2"/>
                </a:solidFill>
                <a:latin typeface="Arial" charset="0"/>
                <a:cs typeface="Arial" charset="0"/>
              </a:rPr>
              <a:t>au moment de l’enquête</a:t>
            </a:r>
          </a:p>
          <a:p>
            <a:pPr marL="540000" lvl="4">
              <a:spcBef>
                <a:spcPts val="300"/>
              </a:spcBef>
            </a:pPr>
            <a:r>
              <a:rPr lang="fr-FR" sz="1600" b="1" dirty="0"/>
              <a:t>ET </a:t>
            </a:r>
            <a:r>
              <a:rPr lang="fr-FR" sz="1600" b="1" dirty="0">
                <a:solidFill>
                  <a:schemeClr val="tx2"/>
                </a:solidFill>
                <a:latin typeface="Arial" charset="0"/>
                <a:cs typeface="Arial" charset="0"/>
              </a:rPr>
              <a:t>présents à 8h00</a:t>
            </a:r>
            <a:r>
              <a:rPr lang="fr-FR" sz="1600" dirty="0">
                <a:solidFill>
                  <a:schemeClr val="tx2"/>
                </a:solidFill>
                <a:latin typeface="Arial" charset="0"/>
                <a:cs typeface="Arial" charset="0"/>
              </a:rPr>
              <a:t> du matin le jour de l’enquête dans l’établissement </a:t>
            </a:r>
            <a:r>
              <a:rPr lang="fr-FR" sz="1600" dirty="0"/>
              <a:t>(indiqué dans le registre administratif)</a:t>
            </a:r>
          </a:p>
          <a:p>
            <a:pPr marL="540000" lvl="4">
              <a:spcBef>
                <a:spcPts val="300"/>
              </a:spcBef>
            </a:pPr>
            <a:r>
              <a:rPr lang="fr-FR" sz="1600" b="1" dirty="0"/>
              <a:t>ET</a:t>
            </a:r>
            <a:r>
              <a:rPr lang="fr-FR" sz="1600" dirty="0"/>
              <a:t> </a:t>
            </a:r>
            <a:r>
              <a:rPr lang="fr-FR" sz="1600" dirty="0">
                <a:solidFill>
                  <a:schemeClr val="tx2"/>
                </a:solidFill>
                <a:latin typeface="Arial" charset="0"/>
                <a:cs typeface="Arial" charset="0"/>
              </a:rPr>
              <a:t>présents au moment du passage de l’enquêteur dans le secteur ou l’unité de vie enquêté</a:t>
            </a:r>
            <a:r>
              <a:rPr lang="fr-FR" sz="1600" dirty="0"/>
              <a:t/>
            </a:r>
            <a:br>
              <a:rPr lang="fr-FR" sz="1600" dirty="0"/>
            </a:br>
            <a:r>
              <a:rPr lang="fr-FR" sz="1600" dirty="0"/>
              <a:t>      </a:t>
            </a:r>
            <a:r>
              <a:rPr lang="fr-FR" sz="1600" b="1" dirty="0"/>
              <a:t>OU</a:t>
            </a:r>
            <a:r>
              <a:rPr lang="fr-FR" sz="1600" dirty="0"/>
              <a:t> </a:t>
            </a:r>
            <a:r>
              <a:rPr lang="fr-FR" sz="1600" dirty="0">
                <a:solidFill>
                  <a:schemeClr val="accent1"/>
                </a:solidFill>
              </a:rPr>
              <a:t>temporairement absents </a:t>
            </a:r>
            <a:r>
              <a:rPr lang="fr-FR" sz="1600" dirty="0"/>
              <a:t>pour consultation, examens médicaux, traitements ambulatoires chroniques</a:t>
            </a:r>
            <a:br>
              <a:rPr lang="fr-FR" sz="1600" dirty="0"/>
            </a:br>
            <a:r>
              <a:rPr lang="fr-FR" sz="1600" dirty="0"/>
              <a:t>      </a:t>
            </a:r>
            <a:r>
              <a:rPr lang="fr-FR" sz="1600" b="1" dirty="0"/>
              <a:t>OU</a:t>
            </a:r>
            <a:r>
              <a:rPr lang="fr-FR" sz="1600" dirty="0"/>
              <a:t> </a:t>
            </a:r>
            <a:r>
              <a:rPr lang="fr-FR" sz="1600" dirty="0">
                <a:solidFill>
                  <a:schemeClr val="accent1"/>
                </a:solidFill>
              </a:rPr>
              <a:t>absents dans le cadre d’une sortie temporaire </a:t>
            </a:r>
            <a:r>
              <a:rPr lang="fr-FR" sz="1600" dirty="0"/>
              <a:t>avec la famille/visiteurs</a:t>
            </a:r>
            <a:br>
              <a:rPr lang="fr-FR" sz="1600" dirty="0"/>
            </a:br>
            <a:r>
              <a:rPr lang="fr-FR" sz="1600" dirty="0"/>
              <a:t>      </a:t>
            </a:r>
            <a:r>
              <a:rPr lang="fr-FR" sz="1600" b="1" dirty="0"/>
              <a:t>OU</a:t>
            </a:r>
            <a:r>
              <a:rPr lang="fr-FR" sz="1600" dirty="0"/>
              <a:t> </a:t>
            </a:r>
            <a:r>
              <a:rPr lang="fr-FR" sz="1600" dirty="0">
                <a:solidFill>
                  <a:schemeClr val="accent1"/>
                </a:solidFill>
              </a:rPr>
              <a:t>transférés dans un autre secteur ou unité de vie de l’établissement </a:t>
            </a:r>
            <a:r>
              <a:rPr lang="fr-FR" sz="1600" dirty="0"/>
              <a:t>enquêté</a:t>
            </a:r>
          </a:p>
          <a:p>
            <a:pPr lvl="2">
              <a:spcBef>
                <a:spcPts val="600"/>
              </a:spcBef>
            </a:pPr>
            <a:r>
              <a:rPr lang="fr-FR" dirty="0">
                <a:solidFill>
                  <a:schemeClr val="accent4"/>
                </a:solidFill>
              </a:rPr>
              <a:t>Sont exclus de l’enquête, les résidents :</a:t>
            </a:r>
          </a:p>
          <a:p>
            <a:pPr marL="540000" lvl="4">
              <a:spcBef>
                <a:spcPts val="300"/>
              </a:spcBef>
            </a:pPr>
            <a:r>
              <a:rPr lang="fr-FR" sz="1600" dirty="0">
                <a:solidFill>
                  <a:schemeClr val="bg2">
                    <a:lumMod val="25000"/>
                  </a:schemeClr>
                </a:solidFill>
              </a:rPr>
              <a:t>En accueil de jour ou en accueil temporaire</a:t>
            </a:r>
          </a:p>
          <a:p>
            <a:pPr marL="540000" lvl="4">
              <a:spcBef>
                <a:spcPts val="300"/>
              </a:spcBef>
            </a:pPr>
            <a:r>
              <a:rPr lang="fr-FR" sz="1600" b="1" dirty="0">
                <a:solidFill>
                  <a:schemeClr val="bg2">
                    <a:lumMod val="25000"/>
                  </a:schemeClr>
                </a:solidFill>
              </a:rPr>
              <a:t>OU</a:t>
            </a:r>
            <a:r>
              <a:rPr lang="fr-FR" sz="1600" dirty="0">
                <a:solidFill>
                  <a:schemeClr val="bg2">
                    <a:lumMod val="25000"/>
                  </a:schemeClr>
                </a:solidFill>
              </a:rPr>
              <a:t> absents à 8h00 du matin le jour de l’enquête</a:t>
            </a:r>
          </a:p>
          <a:p>
            <a:pPr marL="540000" lvl="4">
              <a:spcBef>
                <a:spcPts val="300"/>
              </a:spcBef>
            </a:pPr>
            <a:r>
              <a:rPr lang="fr-FR" sz="1600" b="1" dirty="0">
                <a:solidFill>
                  <a:schemeClr val="bg2">
                    <a:lumMod val="25000"/>
                  </a:schemeClr>
                </a:solidFill>
              </a:rPr>
              <a:t>OU</a:t>
            </a:r>
            <a:r>
              <a:rPr lang="fr-FR" sz="1600" dirty="0">
                <a:solidFill>
                  <a:schemeClr val="bg2">
                    <a:lumMod val="25000"/>
                  </a:schemeClr>
                </a:solidFill>
              </a:rPr>
              <a:t> sortis au moment de l’enquête parce que sortis définitivement de l’établissement</a:t>
            </a:r>
            <a:br>
              <a:rPr lang="fr-FR" sz="1600" dirty="0">
                <a:solidFill>
                  <a:schemeClr val="bg2">
                    <a:lumMod val="25000"/>
                  </a:schemeClr>
                </a:solidFill>
              </a:rPr>
            </a:br>
            <a:r>
              <a:rPr lang="fr-FR" sz="1600" dirty="0">
                <a:solidFill>
                  <a:schemeClr val="bg2">
                    <a:lumMod val="25000"/>
                  </a:schemeClr>
                </a:solidFill>
              </a:rPr>
              <a:t>      </a:t>
            </a:r>
            <a:r>
              <a:rPr lang="fr-FR" sz="1600" b="1" dirty="0">
                <a:solidFill>
                  <a:schemeClr val="bg2">
                    <a:lumMod val="25000"/>
                  </a:schemeClr>
                </a:solidFill>
              </a:rPr>
              <a:t>OU</a:t>
            </a:r>
            <a:r>
              <a:rPr lang="fr-FR" sz="1600" dirty="0">
                <a:solidFill>
                  <a:schemeClr val="bg2">
                    <a:lumMod val="25000"/>
                  </a:schemeClr>
                </a:solidFill>
              </a:rPr>
              <a:t> admis en établissement de santé pour une durée de plus de 24 heures</a:t>
            </a:r>
          </a:p>
          <a:p>
            <a:pPr marL="540000" lvl="4">
              <a:spcBef>
                <a:spcPts val="300"/>
              </a:spcBef>
            </a:pPr>
            <a:r>
              <a:rPr lang="fr-FR" sz="1600" b="1" dirty="0">
                <a:solidFill>
                  <a:schemeClr val="bg2">
                    <a:lumMod val="25000"/>
                  </a:schemeClr>
                </a:solidFill>
              </a:rPr>
              <a:t>OU</a:t>
            </a:r>
            <a:r>
              <a:rPr lang="fr-FR" sz="1600" dirty="0">
                <a:solidFill>
                  <a:schemeClr val="bg2">
                    <a:lumMod val="25000"/>
                  </a:schemeClr>
                </a:solidFill>
              </a:rPr>
              <a:t> qui demandent à ne pas participer à l’enquête</a:t>
            </a:r>
          </a:p>
          <a:p>
            <a:pPr marL="540000" lvl="4">
              <a:spcBef>
                <a:spcPts val="300"/>
              </a:spcBef>
            </a:pPr>
            <a:endParaRPr lang="fr-FR" sz="1600" dirty="0"/>
          </a:p>
        </p:txBody>
      </p:sp>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1906506"/>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Sensibilité des micro-organismes</a:t>
            </a:r>
            <a:endParaRPr lang="fr-FR" dirty="0"/>
          </a:p>
        </p:txBody>
      </p:sp>
      <p:graphicFrame>
        <p:nvGraphicFramePr>
          <p:cNvPr id="5" name="Tableau 4"/>
          <p:cNvGraphicFramePr>
            <a:graphicFrameLocks noGrp="1"/>
          </p:cNvGraphicFramePr>
          <p:nvPr>
            <p:extLst>
              <p:ext uri="{D42A27DB-BD31-4B8C-83A1-F6EECF244321}">
                <p14:modId xmlns:p14="http://schemas.microsoft.com/office/powerpoint/2010/main" val="4113019451"/>
              </p:ext>
            </p:extLst>
          </p:nvPr>
        </p:nvGraphicFramePr>
        <p:xfrm>
          <a:off x="248611" y="1177663"/>
          <a:ext cx="8640959" cy="3648900"/>
        </p:xfrm>
        <a:graphic>
          <a:graphicData uri="http://schemas.openxmlformats.org/drawingml/2006/table">
            <a:tbl>
              <a:tblPr firstRow="1" firstCol="1" bandRow="1">
                <a:tableStyleId>{5C22544A-7EE6-4342-B048-85BDC9FD1C3A}</a:tableStyleId>
              </a:tblPr>
              <a:tblGrid>
                <a:gridCol w="1803109">
                  <a:extLst>
                    <a:ext uri="{9D8B030D-6E8A-4147-A177-3AD203B41FA5}">
                      <a16:colId xmlns:a16="http://schemas.microsoft.com/office/drawing/2014/main" xmlns="" val="3250898570"/>
                    </a:ext>
                  </a:extLst>
                </a:gridCol>
                <a:gridCol w="2116889">
                  <a:extLst>
                    <a:ext uri="{9D8B030D-6E8A-4147-A177-3AD203B41FA5}">
                      <a16:colId xmlns:a16="http://schemas.microsoft.com/office/drawing/2014/main" xmlns="" val="1645878042"/>
                    </a:ext>
                  </a:extLst>
                </a:gridCol>
                <a:gridCol w="1034682">
                  <a:extLst>
                    <a:ext uri="{9D8B030D-6E8A-4147-A177-3AD203B41FA5}">
                      <a16:colId xmlns:a16="http://schemas.microsoft.com/office/drawing/2014/main" xmlns="" val="3641274271"/>
                    </a:ext>
                  </a:extLst>
                </a:gridCol>
                <a:gridCol w="1182494">
                  <a:extLst>
                    <a:ext uri="{9D8B030D-6E8A-4147-A177-3AD203B41FA5}">
                      <a16:colId xmlns:a16="http://schemas.microsoft.com/office/drawing/2014/main" xmlns="" val="372877679"/>
                    </a:ext>
                  </a:extLst>
                </a:gridCol>
                <a:gridCol w="1182494">
                  <a:extLst>
                    <a:ext uri="{9D8B030D-6E8A-4147-A177-3AD203B41FA5}">
                      <a16:colId xmlns:a16="http://schemas.microsoft.com/office/drawing/2014/main" xmlns="" val="10466853"/>
                    </a:ext>
                  </a:extLst>
                </a:gridCol>
                <a:gridCol w="1321291">
                  <a:extLst>
                    <a:ext uri="{9D8B030D-6E8A-4147-A177-3AD203B41FA5}">
                      <a16:colId xmlns:a16="http://schemas.microsoft.com/office/drawing/2014/main" xmlns="" val="3525506612"/>
                    </a:ext>
                  </a:extLst>
                </a:gridCol>
              </a:tblGrid>
              <a:tr h="419176">
                <a:tc>
                  <a:txBody>
                    <a:bodyPr/>
                    <a:lstStyle/>
                    <a:p>
                      <a:pPr algn="ctr">
                        <a:spcBef>
                          <a:spcPts val="600"/>
                        </a:spcBef>
                        <a:spcAft>
                          <a:spcPts val="600"/>
                        </a:spcAft>
                      </a:pPr>
                      <a:r>
                        <a:rPr lang="fr-FR" sz="1600" dirty="0">
                          <a:solidFill>
                            <a:schemeClr val="bg1"/>
                          </a:solidFill>
                          <a:effectLst/>
                          <a:latin typeface="Arial Narrow" panose="020B0606020202030204" pitchFamily="34" charset="0"/>
                        </a:rPr>
                        <a:t>Micro-organisme</a:t>
                      </a:r>
                      <a:endParaRPr lang="fr-FR" sz="1600" dirty="0">
                        <a:solidFill>
                          <a:schemeClr val="bg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Bef>
                          <a:spcPts val="600"/>
                        </a:spcBef>
                        <a:spcAft>
                          <a:spcPts val="600"/>
                        </a:spcAft>
                      </a:pPr>
                      <a:r>
                        <a:rPr lang="fr-FR" sz="1600" dirty="0">
                          <a:solidFill>
                            <a:schemeClr val="bg1"/>
                          </a:solidFill>
                          <a:effectLst/>
                          <a:latin typeface="Arial Narrow" panose="020B0606020202030204" pitchFamily="34" charset="0"/>
                        </a:rPr>
                        <a:t>Antibiotique testé</a:t>
                      </a:r>
                      <a:endParaRPr lang="fr-FR" sz="1600" dirty="0">
                        <a:solidFill>
                          <a:schemeClr val="bg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gridSpan="4">
                  <a:txBody>
                    <a:bodyPr/>
                    <a:lstStyle/>
                    <a:p>
                      <a:pPr algn="ctr">
                        <a:spcBef>
                          <a:spcPts val="600"/>
                        </a:spcBef>
                        <a:spcAft>
                          <a:spcPts val="600"/>
                        </a:spcAft>
                      </a:pPr>
                      <a:r>
                        <a:rPr lang="fr-FR" sz="1600" dirty="0">
                          <a:solidFill>
                            <a:schemeClr val="bg1"/>
                          </a:solidFill>
                          <a:effectLst/>
                          <a:latin typeface="Arial Narrow" panose="020B0606020202030204" pitchFamily="34" charset="0"/>
                        </a:rPr>
                        <a:t>Résistance</a:t>
                      </a:r>
                      <a:endParaRPr lang="fr-FR" sz="1600" dirty="0">
                        <a:solidFill>
                          <a:schemeClr val="bg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xmlns="" val="2966902543"/>
                  </a:ext>
                </a:extLst>
              </a:tr>
              <a:tr h="274031">
                <a:tc rowSpan="2">
                  <a:txBody>
                    <a:bodyPr/>
                    <a:lstStyle/>
                    <a:p>
                      <a:pPr algn="l">
                        <a:spcAft>
                          <a:spcPts val="0"/>
                        </a:spcAft>
                      </a:pPr>
                      <a:r>
                        <a:rPr lang="fr-FR" sz="1400" b="1" i="1" dirty="0">
                          <a:solidFill>
                            <a:schemeClr val="bg1"/>
                          </a:solidFill>
                          <a:effectLst/>
                          <a:latin typeface="Arial Narrow" panose="020B0606020202030204" pitchFamily="34" charset="0"/>
                        </a:rPr>
                        <a:t>Staphylococcus aureus</a:t>
                      </a:r>
                      <a:endParaRPr lang="fr-FR" sz="1400" b="1" i="1" dirty="0">
                        <a:solidFill>
                          <a:schemeClr val="bg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Oxacilline (OXA) </a:t>
                      </a:r>
                      <a:r>
                        <a:rPr lang="fr-FR" sz="1400" spc="-10" baseline="30000" dirty="0">
                          <a:solidFill>
                            <a:srgbClr val="373739"/>
                          </a:solidFill>
                          <a:effectLst/>
                          <a:latin typeface="Arial Narrow" panose="020B0606020202030204" pitchFamily="34" charset="0"/>
                        </a:rPr>
                        <a:t>1</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S - Sensible</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I - intermédiaire</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R – Résistant</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INC - Inconnue</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extLst>
                  <a:ext uri="{0D108BD9-81ED-4DB2-BD59-A6C34878D82A}">
                    <a16:rowId xmlns:a16="http://schemas.microsoft.com/office/drawing/2014/main" xmlns="" val="324972659"/>
                  </a:ext>
                </a:extLst>
              </a:tr>
              <a:tr h="274031">
                <a:tc vMerge="1">
                  <a:txBody>
                    <a:bodyPr/>
                    <a:lstStyle/>
                    <a:p>
                      <a:endParaRPr lang="fr-FR"/>
                    </a:p>
                  </a:txBody>
                  <a:tcPr/>
                </a:tc>
                <a:tc>
                  <a:txBody>
                    <a:bodyPr/>
                    <a:lstStyle/>
                    <a:p>
                      <a:pPr algn="ctr">
                        <a:spcAft>
                          <a:spcPts val="0"/>
                        </a:spcAft>
                      </a:pPr>
                      <a:r>
                        <a:rPr lang="fr-FR" sz="1400" spc="-10" dirty="0" err="1">
                          <a:solidFill>
                            <a:srgbClr val="373739"/>
                          </a:solidFill>
                          <a:effectLst/>
                          <a:latin typeface="Arial Narrow" panose="020B0606020202030204" pitchFamily="34" charset="0"/>
                        </a:rPr>
                        <a:t>Glycopeptides</a:t>
                      </a:r>
                      <a:r>
                        <a:rPr lang="fr-FR" sz="1400" spc="-10" dirty="0">
                          <a:solidFill>
                            <a:srgbClr val="373739"/>
                          </a:solidFill>
                          <a:effectLst/>
                          <a:latin typeface="Arial Narrow" panose="020B0606020202030204" pitchFamily="34" charset="0"/>
                        </a:rPr>
                        <a:t> (GLY) </a:t>
                      </a:r>
                      <a:r>
                        <a:rPr lang="fr-FR" sz="1400" spc="-10" baseline="30000" dirty="0">
                          <a:solidFill>
                            <a:srgbClr val="373739"/>
                          </a:solidFill>
                          <a:effectLst/>
                          <a:latin typeface="Arial Narrow" panose="020B0606020202030204" pitchFamily="34" charset="0"/>
                        </a:rPr>
                        <a:t>2</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S - Sensible</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I - intermédiaire</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R – Résistant</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INC - Inconnue</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extLst>
                  <a:ext uri="{0D108BD9-81ED-4DB2-BD59-A6C34878D82A}">
                    <a16:rowId xmlns:a16="http://schemas.microsoft.com/office/drawing/2014/main" xmlns="" val="1288743661"/>
                  </a:ext>
                </a:extLst>
              </a:tr>
              <a:tr h="407682">
                <a:tc>
                  <a:txBody>
                    <a:bodyPr/>
                    <a:lstStyle/>
                    <a:p>
                      <a:pPr algn="l">
                        <a:spcAft>
                          <a:spcPts val="0"/>
                        </a:spcAft>
                      </a:pPr>
                      <a:r>
                        <a:rPr lang="fr-FR" sz="1400" b="1" i="1" dirty="0" err="1">
                          <a:solidFill>
                            <a:schemeClr val="bg1"/>
                          </a:solidFill>
                          <a:effectLst/>
                          <a:latin typeface="Arial Narrow" panose="020B0606020202030204" pitchFamily="34" charset="0"/>
                        </a:rPr>
                        <a:t>Enterococcus</a:t>
                      </a:r>
                      <a:r>
                        <a:rPr lang="fr-FR" sz="1400" b="1" i="1" dirty="0">
                          <a:solidFill>
                            <a:schemeClr val="bg1"/>
                          </a:solidFill>
                          <a:effectLst/>
                          <a:latin typeface="Arial Narrow" panose="020B0606020202030204" pitchFamily="34" charset="0"/>
                        </a:rPr>
                        <a:t> </a:t>
                      </a:r>
                      <a:r>
                        <a:rPr lang="fr-FR" sz="1400" b="1" i="1" dirty="0" err="1">
                          <a:solidFill>
                            <a:schemeClr val="bg1"/>
                          </a:solidFill>
                          <a:effectLst/>
                          <a:latin typeface="Arial Narrow" panose="020B0606020202030204" pitchFamily="34" charset="0"/>
                        </a:rPr>
                        <a:t>faecium</a:t>
                      </a:r>
                      <a:r>
                        <a:rPr lang="fr-FR" sz="1400" b="1" i="1" dirty="0">
                          <a:solidFill>
                            <a:schemeClr val="bg1"/>
                          </a:solidFill>
                          <a:effectLst/>
                          <a:latin typeface="Arial Narrow" panose="020B0606020202030204" pitchFamily="34" charset="0"/>
                        </a:rPr>
                        <a:t/>
                      </a:r>
                      <a:br>
                        <a:rPr lang="fr-FR" sz="1400" b="1" i="1" dirty="0">
                          <a:solidFill>
                            <a:schemeClr val="bg1"/>
                          </a:solidFill>
                          <a:effectLst/>
                          <a:latin typeface="Arial Narrow" panose="020B0606020202030204" pitchFamily="34" charset="0"/>
                        </a:rPr>
                      </a:br>
                      <a:r>
                        <a:rPr lang="fr-FR" sz="1400" b="1" i="1" dirty="0" err="1">
                          <a:solidFill>
                            <a:schemeClr val="bg1"/>
                          </a:solidFill>
                          <a:effectLst/>
                          <a:latin typeface="Arial Narrow" panose="020B0606020202030204" pitchFamily="34" charset="0"/>
                        </a:rPr>
                        <a:t>Enterococcus</a:t>
                      </a:r>
                      <a:r>
                        <a:rPr lang="fr-FR" sz="1400" b="1" i="1" dirty="0">
                          <a:solidFill>
                            <a:schemeClr val="bg1"/>
                          </a:solidFill>
                          <a:effectLst/>
                          <a:latin typeface="Arial Narrow" panose="020B0606020202030204" pitchFamily="34" charset="0"/>
                        </a:rPr>
                        <a:t> </a:t>
                      </a:r>
                      <a:r>
                        <a:rPr lang="fr-FR" sz="1400" b="1" i="1" dirty="0" err="1">
                          <a:solidFill>
                            <a:schemeClr val="bg1"/>
                          </a:solidFill>
                          <a:effectLst/>
                          <a:latin typeface="Arial Narrow" panose="020B0606020202030204" pitchFamily="34" charset="0"/>
                        </a:rPr>
                        <a:t>faecalis</a:t>
                      </a:r>
                      <a:endParaRPr lang="fr-FR" sz="1400" b="1" i="1" dirty="0">
                        <a:solidFill>
                          <a:schemeClr val="bg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err="1">
                          <a:solidFill>
                            <a:srgbClr val="373739"/>
                          </a:solidFill>
                          <a:effectLst/>
                          <a:latin typeface="Arial Narrow" panose="020B0606020202030204" pitchFamily="34" charset="0"/>
                        </a:rPr>
                        <a:t>Glycopeptides</a:t>
                      </a:r>
                      <a:r>
                        <a:rPr lang="fr-FR" sz="1400" spc="-10" dirty="0">
                          <a:solidFill>
                            <a:srgbClr val="373739"/>
                          </a:solidFill>
                          <a:effectLst/>
                          <a:latin typeface="Arial Narrow" panose="020B0606020202030204" pitchFamily="34" charset="0"/>
                        </a:rPr>
                        <a:t> (GLY) </a:t>
                      </a:r>
                      <a:r>
                        <a:rPr lang="fr-FR" sz="1400" spc="-10" baseline="30000" dirty="0">
                          <a:solidFill>
                            <a:srgbClr val="373739"/>
                          </a:solidFill>
                          <a:effectLst/>
                          <a:latin typeface="Arial Narrow" panose="020B0606020202030204" pitchFamily="34" charset="0"/>
                        </a:rPr>
                        <a:t>2</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S - Sensible</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I - intermédiaire</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R – Résistant</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INC - Inconnue</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extLst>
                  <a:ext uri="{0D108BD9-81ED-4DB2-BD59-A6C34878D82A}">
                    <a16:rowId xmlns:a16="http://schemas.microsoft.com/office/drawing/2014/main" xmlns="" val="2556181005"/>
                  </a:ext>
                </a:extLst>
              </a:tr>
              <a:tr h="405892">
                <a:tc rowSpan="4">
                  <a:txBody>
                    <a:bodyPr/>
                    <a:lstStyle/>
                    <a:p>
                      <a:pPr algn="l">
                        <a:spcBef>
                          <a:spcPts val="600"/>
                        </a:spcBef>
                        <a:spcAft>
                          <a:spcPts val="0"/>
                        </a:spcAft>
                      </a:pPr>
                      <a:r>
                        <a:rPr lang="fr-FR" sz="1400" b="1" dirty="0">
                          <a:solidFill>
                            <a:schemeClr val="bg1"/>
                          </a:solidFill>
                          <a:effectLst/>
                          <a:latin typeface="Arial Narrow" panose="020B0606020202030204" pitchFamily="34" charset="0"/>
                        </a:rPr>
                        <a:t>Entérobactéries</a:t>
                      </a:r>
                      <a:r>
                        <a:rPr lang="fr-FR" sz="1400" b="1" baseline="0" dirty="0">
                          <a:solidFill>
                            <a:schemeClr val="bg1"/>
                          </a:solidFill>
                          <a:effectLst/>
                          <a:latin typeface="Arial Narrow" panose="020B0606020202030204" pitchFamily="34" charset="0"/>
                        </a:rPr>
                        <a:t> </a:t>
                      </a:r>
                      <a:r>
                        <a:rPr lang="fr-FR" sz="1400" b="1" baseline="30000" dirty="0">
                          <a:solidFill>
                            <a:schemeClr val="bg1"/>
                          </a:solidFill>
                          <a:effectLst/>
                          <a:latin typeface="Arial Narrow" panose="020B0606020202030204" pitchFamily="34" charset="0"/>
                        </a:rPr>
                        <a:t>5</a:t>
                      </a: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Céphalosporines de troisième génération (C3G) </a:t>
                      </a:r>
                      <a:r>
                        <a:rPr lang="fr-FR" sz="1400" spc="-10" baseline="30000" dirty="0">
                          <a:solidFill>
                            <a:srgbClr val="373739"/>
                          </a:solidFill>
                          <a:effectLst/>
                          <a:latin typeface="Arial Narrow" panose="020B0606020202030204" pitchFamily="34" charset="0"/>
                        </a:rPr>
                        <a:t>3</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S - Sensible</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I - intermédiaire</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R – Résistant</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INC - Inconnue</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extLst>
                  <a:ext uri="{0D108BD9-81ED-4DB2-BD59-A6C34878D82A}">
                    <a16:rowId xmlns:a16="http://schemas.microsoft.com/office/drawing/2014/main" xmlns="" val="1782704778"/>
                  </a:ext>
                </a:extLst>
              </a:tr>
              <a:tr h="393454">
                <a:tc vMerge="1">
                  <a:txBody>
                    <a:bodyPr/>
                    <a:lstStyle/>
                    <a:p>
                      <a:endParaRPr lang="fr-FR"/>
                    </a:p>
                  </a:txBody>
                  <a:tcPr/>
                </a:tc>
                <a:tc>
                  <a:txBody>
                    <a:bodyPr/>
                    <a:lstStyle/>
                    <a:p>
                      <a:pPr algn="ctr">
                        <a:spcAft>
                          <a:spcPts val="0"/>
                        </a:spcAft>
                      </a:pPr>
                      <a:r>
                        <a:rPr lang="fr-FR" sz="1400" spc="-10" dirty="0">
                          <a:solidFill>
                            <a:srgbClr val="373739"/>
                          </a:solidFill>
                          <a:effectLst/>
                          <a:latin typeface="Arial Narrow" panose="020B0606020202030204" pitchFamily="34" charset="0"/>
                        </a:rPr>
                        <a:t>Production de ß-</a:t>
                      </a:r>
                      <a:r>
                        <a:rPr lang="fr-FR" sz="1400" spc="-10" dirty="0" err="1">
                          <a:solidFill>
                            <a:srgbClr val="373739"/>
                          </a:solidFill>
                          <a:effectLst/>
                          <a:latin typeface="Arial Narrow" panose="020B0606020202030204" pitchFamily="34" charset="0"/>
                        </a:rPr>
                        <a:t>lactamase</a:t>
                      </a:r>
                      <a:r>
                        <a:rPr lang="fr-FR" sz="1400" spc="-10" dirty="0">
                          <a:solidFill>
                            <a:srgbClr val="373739"/>
                          </a:solidFill>
                          <a:effectLst/>
                          <a:latin typeface="Arial Narrow" panose="020B0606020202030204" pitchFamily="34" charset="0"/>
                        </a:rPr>
                        <a:t> à spectre étendu (BLSE)</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400" dirty="0">
                          <a:solidFill>
                            <a:srgbClr val="373739"/>
                          </a:solidFill>
                          <a:effectLst/>
                          <a:latin typeface="Arial Narrow" panose="020B0606020202030204" pitchFamily="34" charset="0"/>
                        </a:rPr>
                        <a:t>Non BLSE</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dirty="0">
                          <a:solidFill>
                            <a:srgbClr val="373739"/>
                          </a:solidFill>
                          <a:effectLst/>
                          <a:latin typeface="Arial Narrow" panose="020B0606020202030204" pitchFamily="34" charset="0"/>
                        </a:rPr>
                        <a:t>BLSE</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400" spc="-10" dirty="0">
                          <a:solidFill>
                            <a:srgbClr val="373739"/>
                          </a:solidFill>
                          <a:effectLst/>
                          <a:latin typeface="Arial Narrow" panose="020B0606020202030204" pitchFamily="34" charset="0"/>
                        </a:rPr>
                        <a:t>INC - Inconnue</a:t>
                      </a:r>
                      <a:r>
                        <a:rPr lang="fr-FR" sz="1400" dirty="0">
                          <a:solidFill>
                            <a:srgbClr val="373739"/>
                          </a:solidFill>
                          <a:effectLst/>
                          <a:latin typeface="Arial Narrow" panose="020B0606020202030204" pitchFamily="34" charset="0"/>
                        </a:rPr>
                        <a:t> </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extLst>
                  <a:ext uri="{0D108BD9-81ED-4DB2-BD59-A6C34878D82A}">
                    <a16:rowId xmlns:a16="http://schemas.microsoft.com/office/drawing/2014/main" xmlns="" val="2423728139"/>
                  </a:ext>
                </a:extLst>
              </a:tr>
              <a:tr h="339567">
                <a:tc vMerge="1">
                  <a:txBody>
                    <a:bodyPr/>
                    <a:lstStyle/>
                    <a:p>
                      <a:endParaRPr lang="fr-FR"/>
                    </a:p>
                  </a:txBody>
                  <a:tcPr/>
                </a:tc>
                <a:tc>
                  <a:txBody>
                    <a:bodyPr/>
                    <a:lstStyle/>
                    <a:p>
                      <a:pPr algn="ctr">
                        <a:spcAft>
                          <a:spcPts val="0"/>
                        </a:spcAft>
                      </a:pPr>
                      <a:r>
                        <a:rPr lang="fr-FR" sz="1400" spc="-10" dirty="0" err="1">
                          <a:solidFill>
                            <a:srgbClr val="373739"/>
                          </a:solidFill>
                          <a:effectLst/>
                          <a:latin typeface="Arial Narrow" panose="020B0606020202030204" pitchFamily="34" charset="0"/>
                        </a:rPr>
                        <a:t>Carbapénèmes</a:t>
                      </a:r>
                      <a:r>
                        <a:rPr lang="fr-FR" sz="1400" spc="-10" dirty="0">
                          <a:solidFill>
                            <a:srgbClr val="373739"/>
                          </a:solidFill>
                          <a:effectLst/>
                          <a:latin typeface="Arial Narrow" panose="020B0606020202030204" pitchFamily="34" charset="0"/>
                        </a:rPr>
                        <a:t/>
                      </a:r>
                      <a:br>
                        <a:rPr lang="fr-FR" sz="1400" spc="-10" dirty="0">
                          <a:solidFill>
                            <a:srgbClr val="373739"/>
                          </a:solidFill>
                          <a:effectLst/>
                          <a:latin typeface="Arial Narrow" panose="020B0606020202030204" pitchFamily="34" charset="0"/>
                        </a:rPr>
                      </a:br>
                      <a:r>
                        <a:rPr lang="fr-FR" sz="1400" spc="-10" dirty="0">
                          <a:solidFill>
                            <a:srgbClr val="373739"/>
                          </a:solidFill>
                          <a:effectLst/>
                          <a:latin typeface="Arial Narrow" panose="020B0606020202030204" pitchFamily="34" charset="0"/>
                        </a:rPr>
                        <a:t>(CAR) </a:t>
                      </a:r>
                      <a:r>
                        <a:rPr lang="fr-FR" sz="1400" spc="-10" baseline="30000" dirty="0">
                          <a:solidFill>
                            <a:srgbClr val="373739"/>
                          </a:solidFill>
                          <a:effectLst/>
                          <a:latin typeface="Arial Narrow" panose="020B0606020202030204" pitchFamily="34" charset="0"/>
                        </a:rPr>
                        <a:t>4</a:t>
                      </a:r>
                      <a:endParaRPr lang="fr-FR" sz="1400" baseline="300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S - Sensible</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I - intermédiaire</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R – Résistant</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INC - Inconnue</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extLst>
                  <a:ext uri="{0D108BD9-81ED-4DB2-BD59-A6C34878D82A}">
                    <a16:rowId xmlns:a16="http://schemas.microsoft.com/office/drawing/2014/main" xmlns="" val="424526732"/>
                  </a:ext>
                </a:extLst>
              </a:tr>
              <a:tr h="405855">
                <a:tc vMerge="1">
                  <a:txBody>
                    <a:bodyPr/>
                    <a:lstStyle/>
                    <a:p>
                      <a:endParaRPr lang="fr-FR"/>
                    </a:p>
                  </a:txBody>
                  <a:tcPr/>
                </a:tc>
                <a:tc>
                  <a:txBody>
                    <a:bodyPr/>
                    <a:lstStyle/>
                    <a:p>
                      <a:pPr algn="ctr">
                        <a:spcAft>
                          <a:spcPts val="0"/>
                        </a:spcAft>
                      </a:pPr>
                      <a:r>
                        <a:rPr lang="fr-FR" sz="1400" spc="-10" dirty="0">
                          <a:solidFill>
                            <a:srgbClr val="373739"/>
                          </a:solidFill>
                          <a:effectLst/>
                          <a:latin typeface="Arial Narrow" panose="020B0606020202030204" pitchFamily="34" charset="0"/>
                        </a:rPr>
                        <a:t>Production de </a:t>
                      </a:r>
                      <a:r>
                        <a:rPr lang="fr-FR" sz="1400" spc="-10" dirty="0" err="1">
                          <a:solidFill>
                            <a:srgbClr val="373739"/>
                          </a:solidFill>
                          <a:effectLst/>
                          <a:latin typeface="Arial Narrow" panose="020B0606020202030204" pitchFamily="34" charset="0"/>
                        </a:rPr>
                        <a:t>carbapénémase</a:t>
                      </a:r>
                      <a:r>
                        <a:rPr lang="fr-FR" sz="1400" spc="-10" dirty="0">
                          <a:solidFill>
                            <a:srgbClr val="373739"/>
                          </a:solidFill>
                          <a:effectLst/>
                          <a:latin typeface="Arial Narrow" panose="020B0606020202030204" pitchFamily="34" charset="0"/>
                        </a:rPr>
                        <a:t/>
                      </a:r>
                      <a:br>
                        <a:rPr lang="fr-FR" sz="1400" spc="-10" dirty="0">
                          <a:solidFill>
                            <a:srgbClr val="373739"/>
                          </a:solidFill>
                          <a:effectLst/>
                          <a:latin typeface="Arial Narrow" panose="020B0606020202030204" pitchFamily="34" charset="0"/>
                        </a:rPr>
                      </a:br>
                      <a:r>
                        <a:rPr lang="fr-FR" sz="1400" spc="-10" dirty="0">
                          <a:solidFill>
                            <a:srgbClr val="373739"/>
                          </a:solidFill>
                          <a:effectLst/>
                          <a:latin typeface="Arial Narrow" panose="020B0606020202030204" pitchFamily="34" charset="0"/>
                        </a:rPr>
                        <a:t>(EPC)</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400" spc="-10" dirty="0">
                          <a:solidFill>
                            <a:srgbClr val="373739"/>
                          </a:solidFill>
                          <a:effectLst/>
                          <a:latin typeface="Arial Narrow" panose="020B0606020202030204" pitchFamily="34" charset="0"/>
                        </a:rPr>
                        <a:t>Non </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rPr>
                        <a:t>Oui</a:t>
                      </a:r>
                    </a:p>
                  </a:txBody>
                  <a:tcPr marL="43690" marR="4369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400" spc="-10" dirty="0">
                          <a:solidFill>
                            <a:srgbClr val="373739"/>
                          </a:solidFill>
                          <a:effectLst/>
                          <a:latin typeface="Arial Narrow" panose="020B0606020202030204" pitchFamily="34" charset="0"/>
                        </a:rPr>
                        <a:t>INC - Inconnue</a:t>
                      </a:r>
                    </a:p>
                    <a:p>
                      <a:pPr algn="ctr">
                        <a:spcAft>
                          <a:spcPts val="0"/>
                        </a:spcAft>
                      </a:pPr>
                      <a:r>
                        <a:rPr lang="fr-FR" sz="1400" spc="-10" dirty="0">
                          <a:solidFill>
                            <a:srgbClr val="373739"/>
                          </a:solidFill>
                          <a:effectLst/>
                          <a:latin typeface="Arial Narrow" panose="020B0606020202030204" pitchFamily="34" charset="0"/>
                        </a:rPr>
                        <a:t> </a:t>
                      </a:r>
                      <a:r>
                        <a:rPr lang="fr-FR" sz="1400" dirty="0">
                          <a:solidFill>
                            <a:srgbClr val="373739"/>
                          </a:solidFill>
                          <a:effectLst/>
                          <a:latin typeface="Arial Narrow" panose="020B0606020202030204" pitchFamily="34" charset="0"/>
                        </a:rPr>
                        <a:t> </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extLst>
                  <a:ext uri="{0D108BD9-81ED-4DB2-BD59-A6C34878D82A}">
                    <a16:rowId xmlns:a16="http://schemas.microsoft.com/office/drawing/2014/main" xmlns="" val="1239069426"/>
                  </a:ext>
                </a:extLst>
              </a:tr>
              <a:tr h="274031">
                <a:tc rowSpan="2">
                  <a:txBody>
                    <a:bodyPr/>
                    <a:lstStyle/>
                    <a:p>
                      <a:pPr algn="l">
                        <a:spcAft>
                          <a:spcPts val="0"/>
                        </a:spcAft>
                      </a:pPr>
                      <a:r>
                        <a:rPr lang="fr-FR" sz="1400" b="1" i="1" dirty="0" err="1">
                          <a:solidFill>
                            <a:schemeClr val="bg1"/>
                          </a:solidFill>
                          <a:effectLst/>
                          <a:latin typeface="Arial Narrow" panose="020B0606020202030204" pitchFamily="34" charset="0"/>
                        </a:rPr>
                        <a:t>Acinetobacter</a:t>
                      </a:r>
                      <a:r>
                        <a:rPr lang="fr-FR" sz="1400" b="1" i="1" dirty="0">
                          <a:solidFill>
                            <a:schemeClr val="bg1"/>
                          </a:solidFill>
                          <a:effectLst/>
                          <a:latin typeface="Arial Narrow" panose="020B0606020202030204" pitchFamily="34" charset="0"/>
                        </a:rPr>
                        <a:t> </a:t>
                      </a:r>
                      <a:r>
                        <a:rPr lang="fr-FR" sz="1400" b="1" dirty="0" err="1">
                          <a:solidFill>
                            <a:schemeClr val="bg1"/>
                          </a:solidFill>
                          <a:effectLst/>
                          <a:latin typeface="Arial Narrow" panose="020B0606020202030204" pitchFamily="34" charset="0"/>
                        </a:rPr>
                        <a:t>spp</a:t>
                      </a:r>
                      <a:r>
                        <a:rPr lang="fr-FR" sz="1400" b="1" dirty="0">
                          <a:solidFill>
                            <a:schemeClr val="bg1"/>
                          </a:solidFill>
                          <a:effectLst/>
                          <a:latin typeface="Arial Narrow" panose="020B0606020202030204" pitchFamily="34" charset="0"/>
                        </a:rPr>
                        <a:t>.</a:t>
                      </a:r>
                      <a:br>
                        <a:rPr lang="fr-FR" sz="1400" b="1" dirty="0">
                          <a:solidFill>
                            <a:schemeClr val="bg1"/>
                          </a:solidFill>
                          <a:effectLst/>
                          <a:latin typeface="Arial Narrow" panose="020B0606020202030204" pitchFamily="34" charset="0"/>
                        </a:rPr>
                      </a:br>
                      <a:r>
                        <a:rPr lang="fr-FR" sz="1400" b="1" i="1" dirty="0">
                          <a:solidFill>
                            <a:schemeClr val="bg1"/>
                          </a:solidFill>
                          <a:effectLst/>
                          <a:latin typeface="Arial Narrow" panose="020B0606020202030204" pitchFamily="34" charset="0"/>
                        </a:rPr>
                        <a:t>Pseudomonas </a:t>
                      </a:r>
                      <a:r>
                        <a:rPr lang="fr-FR" sz="1400" b="1" dirty="0" err="1">
                          <a:solidFill>
                            <a:schemeClr val="bg1"/>
                          </a:solidFill>
                          <a:effectLst/>
                          <a:latin typeface="Arial Narrow" panose="020B0606020202030204" pitchFamily="34" charset="0"/>
                        </a:rPr>
                        <a:t>spp</a:t>
                      </a:r>
                      <a:r>
                        <a:rPr lang="fr-FR" sz="1400" b="1" dirty="0">
                          <a:solidFill>
                            <a:schemeClr val="bg1"/>
                          </a:solidFill>
                          <a:effectLst/>
                          <a:latin typeface="Arial Narrow" panose="020B0606020202030204" pitchFamily="34" charset="0"/>
                        </a:rPr>
                        <a:t>.</a:t>
                      </a:r>
                      <a:endParaRPr lang="fr-FR" sz="1400" b="1" dirty="0">
                        <a:solidFill>
                          <a:schemeClr val="bg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a:solidFill>
                            <a:srgbClr val="373739"/>
                          </a:solidFill>
                          <a:effectLst/>
                          <a:latin typeface="Arial Narrow" panose="020B0606020202030204" pitchFamily="34" charset="0"/>
                        </a:rPr>
                        <a:t>Ceftazidime (CAZ)</a:t>
                      </a:r>
                      <a:endParaRPr lang="fr-FR" sz="140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a:solidFill>
                            <a:srgbClr val="373739"/>
                          </a:solidFill>
                          <a:effectLst/>
                          <a:latin typeface="Arial Narrow" panose="020B0606020202030204" pitchFamily="34" charset="0"/>
                        </a:rPr>
                        <a:t>S - Sensible</a:t>
                      </a:r>
                      <a:endParaRPr lang="fr-FR" sz="140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I - intermédiaire</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R – Résistant</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INC - Inconnue</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extLst>
                  <a:ext uri="{0D108BD9-81ED-4DB2-BD59-A6C34878D82A}">
                    <a16:rowId xmlns:a16="http://schemas.microsoft.com/office/drawing/2014/main" xmlns="" val="3215900116"/>
                  </a:ext>
                </a:extLst>
              </a:tr>
              <a:tr h="274031">
                <a:tc vMerge="1">
                  <a:txBody>
                    <a:bodyPr/>
                    <a:lstStyle/>
                    <a:p>
                      <a:endParaRPr lang="fr-FR"/>
                    </a:p>
                  </a:txBody>
                  <a:tcPr/>
                </a:tc>
                <a:tc>
                  <a:txBody>
                    <a:bodyPr/>
                    <a:lstStyle/>
                    <a:p>
                      <a:pPr algn="ctr">
                        <a:spcAft>
                          <a:spcPts val="0"/>
                        </a:spcAft>
                      </a:pPr>
                      <a:r>
                        <a:rPr lang="fr-FR" sz="1400" spc="-10" dirty="0" err="1">
                          <a:solidFill>
                            <a:srgbClr val="373739"/>
                          </a:solidFill>
                          <a:effectLst/>
                          <a:latin typeface="Arial Narrow" panose="020B0606020202030204" pitchFamily="34" charset="0"/>
                        </a:rPr>
                        <a:t>Carbapénèmes</a:t>
                      </a:r>
                      <a:r>
                        <a:rPr lang="fr-FR" sz="1400" spc="-10" dirty="0">
                          <a:solidFill>
                            <a:srgbClr val="373739"/>
                          </a:solidFill>
                          <a:effectLst/>
                          <a:latin typeface="Arial Narrow" panose="020B0606020202030204" pitchFamily="34" charset="0"/>
                        </a:rPr>
                        <a:t> (CAR)</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a:solidFill>
                            <a:srgbClr val="373739"/>
                          </a:solidFill>
                          <a:effectLst/>
                          <a:latin typeface="Arial Narrow" panose="020B0606020202030204" pitchFamily="34" charset="0"/>
                        </a:rPr>
                        <a:t>S - Sensible</a:t>
                      </a:r>
                      <a:endParaRPr lang="fr-FR" sz="140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a:solidFill>
                            <a:srgbClr val="373739"/>
                          </a:solidFill>
                          <a:effectLst/>
                          <a:latin typeface="Arial Narrow" panose="020B0606020202030204" pitchFamily="34" charset="0"/>
                        </a:rPr>
                        <a:t>I - intermédiaire</a:t>
                      </a:r>
                      <a:endParaRPr lang="fr-FR" sz="140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R – Résistant</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INC - Inconnue</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extLst>
                  <a:ext uri="{0D108BD9-81ED-4DB2-BD59-A6C34878D82A}">
                    <a16:rowId xmlns:a16="http://schemas.microsoft.com/office/drawing/2014/main" xmlns="" val="1070813839"/>
                  </a:ext>
                </a:extLst>
              </a:tr>
            </a:tbl>
          </a:graphicData>
        </a:graphic>
      </p:graphicFrame>
      <p:sp>
        <p:nvSpPr>
          <p:cNvPr id="6" name="Rectangle 5"/>
          <p:cNvSpPr/>
          <p:nvPr/>
        </p:nvSpPr>
        <p:spPr>
          <a:xfrm>
            <a:off x="248611" y="4826563"/>
            <a:ext cx="8640960" cy="1969770"/>
          </a:xfrm>
          <a:prstGeom prst="rect">
            <a:avLst/>
          </a:prstGeom>
        </p:spPr>
        <p:txBody>
          <a:bodyPr wrap="square">
            <a:spAutoFit/>
          </a:bodyPr>
          <a:lstStyle/>
          <a:p>
            <a:pPr algn="just">
              <a:spcBef>
                <a:spcPts val="300"/>
              </a:spcBef>
              <a:spcAft>
                <a:spcPts val="0"/>
              </a:spcAft>
              <a:tabLst>
                <a:tab pos="1028700" algn="l"/>
              </a:tabLst>
              <a:defRPr/>
            </a:pPr>
            <a:r>
              <a:rPr lang="fr-FR" sz="1400" i="1" baseline="30000"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1</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SARM si elle est résistante à l’oxacilline (OXA-R) et SASM si elle est sensible à l’oxacilline (OXA-S)</a:t>
            </a:r>
          </a:p>
          <a:p>
            <a:pPr algn="just">
              <a:spcBef>
                <a:spcPts val="300"/>
              </a:spcBef>
              <a:spcAft>
                <a:spcPts val="0"/>
              </a:spcAft>
              <a:tabLst>
                <a:tab pos="1028700" algn="l"/>
              </a:tabLst>
              <a:defRPr/>
            </a:pPr>
            <a:r>
              <a:rPr lang="fr-FR" sz="1400" i="1" spc="-10" baseline="30000" dirty="0">
                <a:solidFill>
                  <a:srgbClr val="373739"/>
                </a:solidFill>
                <a:latin typeface="Arial Narrow" panose="020B0606020202030204" pitchFamily="34" charset="0"/>
                <a:ea typeface="Times New Roman" panose="02020603050405020304" pitchFamily="18" charset="0"/>
                <a:cs typeface="Tahoma" panose="020B0604030504040204" pitchFamily="34" charset="0"/>
              </a:rPr>
              <a:t>2  </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Souche résistante aux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glycopeptides</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(GLY-R) si la souche est résistante à la vancomycine ou à la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téicoplanine</a:t>
            </a:r>
            <a:endPar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endParaRPr>
          </a:p>
          <a:p>
            <a:pPr algn="just">
              <a:spcBef>
                <a:spcPts val="300"/>
              </a:spcBef>
              <a:spcAft>
                <a:spcPts val="0"/>
              </a:spcAft>
              <a:tabLst>
                <a:tab pos="1028700" algn="l"/>
              </a:tabLst>
              <a:defRPr/>
            </a:pPr>
            <a:r>
              <a:rPr lang="fr-FR" sz="1400" i="1" baseline="30000"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3</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Souche résistantes aux C3G (C3G-R) si la souche est résistante à la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céfotaxime</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ou à la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ceftriaxone</a:t>
            </a:r>
            <a:endPar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endParaRPr>
          </a:p>
          <a:p>
            <a:pPr algn="just">
              <a:spcBef>
                <a:spcPts val="300"/>
              </a:spcBef>
              <a:spcAft>
                <a:spcPts val="0"/>
              </a:spcAft>
              <a:tabLst>
                <a:tab pos="1028700" algn="l"/>
              </a:tabLst>
              <a:defRPr/>
            </a:pPr>
            <a:r>
              <a:rPr lang="fr-FR" sz="1400" i="1" baseline="30000"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4</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Souche résistante aux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carbapénèmes</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(CAR-R) si la souche est résistante à l’</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imipénème</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au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méropénème</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ou au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doripénème</a:t>
            </a:r>
            <a:endPar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endParaRPr>
          </a:p>
          <a:p>
            <a:pPr>
              <a:spcBef>
                <a:spcPts val="300"/>
              </a:spcBef>
            </a:pPr>
            <a:r>
              <a:rPr lang="fr-FR" sz="1400" i="1" baseline="30000"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5</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Listes des entérobactéries (indiqués par la lettre « S » en annexe 5) :</a:t>
            </a:r>
            <a:b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b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Enterobacter</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spp</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 Escherichia coli ;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Citrobacter</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spp</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Hafnia</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spp</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a:t>
            </a:r>
            <a:b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b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Klebsiella</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spp</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Morganella</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spp</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 Proteus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spp</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Providencia</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spp</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a:t>
            </a:r>
            <a:b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b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Salmonella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spp</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Serratia</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spp</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Shigella</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spp</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 Yersinia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spp</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2246880180"/>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467544" y="3428998"/>
            <a:ext cx="8280920" cy="1296145"/>
          </a:xfrm>
        </p:spPr>
        <p:txBody>
          <a:bodyPr/>
          <a:lstStyle/>
          <a:p>
            <a:pPr algn="r"/>
            <a:r>
              <a:rPr lang="fr-FR" dirty="0">
                <a:solidFill>
                  <a:schemeClr val="accent1"/>
                </a:solidFill>
              </a:rPr>
              <a:t>Application </a:t>
            </a:r>
            <a:r>
              <a:rPr lang="fr-FR" dirty="0" err="1">
                <a:solidFill>
                  <a:schemeClr val="accent1"/>
                </a:solidFill>
              </a:rPr>
              <a:t>PrevIAS</a:t>
            </a:r>
            <a:r>
              <a:rPr lang="fr-FR" dirty="0">
                <a:solidFill>
                  <a:schemeClr val="accent1"/>
                </a:solidFill>
              </a:rPr>
              <a:t/>
            </a:r>
            <a:br>
              <a:rPr lang="fr-FR" dirty="0">
                <a:solidFill>
                  <a:schemeClr val="accent1"/>
                </a:solidFill>
              </a:rPr>
            </a:br>
            <a:endParaRPr lang="fr-FR" dirty="0">
              <a:solidFill>
                <a:schemeClr val="accent1"/>
              </a:solidFill>
            </a:endParaRPr>
          </a:p>
        </p:txBody>
      </p:sp>
      <p:sp>
        <p:nvSpPr>
          <p:cNvPr id="7" name="Espace réservé du texte 6"/>
          <p:cNvSpPr>
            <a:spLocks noGrp="1"/>
          </p:cNvSpPr>
          <p:nvPr>
            <p:ph type="body" sz="quarter" idx="10"/>
          </p:nvPr>
        </p:nvSpPr>
        <p:spPr>
          <a:xfrm>
            <a:off x="1331014" y="2798506"/>
            <a:ext cx="7417450" cy="486478"/>
          </a:xfrm>
        </p:spPr>
        <p:txBody>
          <a:bodyPr/>
          <a:lstStyle/>
          <a:p>
            <a:pPr algn="r"/>
            <a:r>
              <a:rPr lang="fr-FR" dirty="0"/>
              <a:t>ENP 2024 : PARTIE 6</a:t>
            </a:r>
          </a:p>
        </p:txBody>
      </p:sp>
      <p:pic>
        <p:nvPicPr>
          <p:cNvPr id="6" name="Picture 2" descr="Répias - Réseau de Prévention des Infections Associées aux Soin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184" y="335316"/>
            <a:ext cx="1296144" cy="6284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170001"/>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t>Accès à </a:t>
            </a:r>
            <a:r>
              <a:rPr lang="fr-FR" dirty="0" err="1"/>
              <a:t>PrevIAS</a:t>
            </a:r>
            <a:endParaRPr lang="fr-FR" dirty="0"/>
          </a:p>
        </p:txBody>
      </p:sp>
      <p:sp>
        <p:nvSpPr>
          <p:cNvPr id="4" name="Espace réservé du texte 3"/>
          <p:cNvSpPr>
            <a:spLocks noGrp="1"/>
          </p:cNvSpPr>
          <p:nvPr>
            <p:ph type="body" sz="quarter" idx="12"/>
          </p:nvPr>
        </p:nvSpPr>
        <p:spPr>
          <a:xfrm>
            <a:off x="611560" y="1412776"/>
            <a:ext cx="8280921" cy="5256584"/>
          </a:xfrm>
        </p:spPr>
        <p:txBody>
          <a:bodyPr/>
          <a:lstStyle/>
          <a:p>
            <a:pPr marL="0" lvl="2" indent="0">
              <a:spcBef>
                <a:spcPts val="600"/>
              </a:spcBef>
              <a:buNone/>
            </a:pPr>
            <a:r>
              <a:rPr lang="fr-FR" sz="1800" i="1" dirty="0">
                <a:solidFill>
                  <a:schemeClr val="tx2"/>
                </a:solidFill>
                <a:latin typeface="Arial" charset="0"/>
                <a:cs typeface="Arial" charset="0"/>
              </a:rPr>
              <a:t>   </a:t>
            </a:r>
            <a:r>
              <a:rPr lang="fr-FR" sz="1800" b="0" i="1" dirty="0">
                <a:solidFill>
                  <a:schemeClr val="tx2"/>
                </a:solidFill>
                <a:latin typeface="Arial" charset="0"/>
                <a:cs typeface="Arial" charset="0"/>
              </a:rPr>
              <a:t>https://previas.santepubliquefrance.fr</a:t>
            </a:r>
          </a:p>
          <a:p>
            <a:pPr marL="0" lvl="2" indent="0">
              <a:spcBef>
                <a:spcPts val="1200"/>
              </a:spcBef>
              <a:buNone/>
            </a:pPr>
            <a:r>
              <a:rPr lang="fr-FR" sz="1800" dirty="0">
                <a:solidFill>
                  <a:schemeClr val="accent4"/>
                </a:solidFill>
                <a:latin typeface="Arial" charset="0"/>
                <a:cs typeface="Arial" charset="0"/>
              </a:rPr>
              <a:t>Création automatique de comptes utilisateurs</a:t>
            </a:r>
          </a:p>
          <a:p>
            <a:pPr lvl="2">
              <a:spcBef>
                <a:spcPts val="600"/>
              </a:spcBef>
            </a:pPr>
            <a:r>
              <a:rPr lang="fr-FR" b="0" dirty="0"/>
              <a:t>À partir des </a:t>
            </a:r>
            <a:r>
              <a:rPr lang="fr-FR" dirty="0"/>
              <a:t>contacts de </a:t>
            </a:r>
            <a:r>
              <a:rPr lang="fr-FR" u="sng" dirty="0"/>
              <a:t>l’annuaire national des </a:t>
            </a:r>
            <a:r>
              <a:rPr lang="fr-FR" u="sng" dirty="0" err="1"/>
              <a:t>CPias</a:t>
            </a:r>
            <a:endParaRPr lang="fr-FR" b="0" u="sng" dirty="0"/>
          </a:p>
          <a:p>
            <a:pPr lvl="2">
              <a:spcBef>
                <a:spcPts val="600"/>
              </a:spcBef>
            </a:pPr>
            <a:r>
              <a:rPr lang="fr-FR" dirty="0">
                <a:solidFill>
                  <a:schemeClr val="accent1"/>
                </a:solidFill>
              </a:rPr>
              <a:t>E-mail de </a:t>
            </a:r>
            <a:r>
              <a:rPr lang="fr-FR" dirty="0" err="1">
                <a:solidFill>
                  <a:schemeClr val="accent1"/>
                </a:solidFill>
              </a:rPr>
              <a:t>SpFrance</a:t>
            </a:r>
            <a:endParaRPr lang="fr-FR" dirty="0"/>
          </a:p>
          <a:p>
            <a:pPr marL="357750" lvl="3" indent="-285750">
              <a:spcBef>
                <a:spcPts val="300"/>
              </a:spcBef>
              <a:buFont typeface="Wingdings" panose="05000000000000000000" pitchFamily="2" charset="2"/>
              <a:buChar char="Ø"/>
            </a:pPr>
            <a:r>
              <a:rPr lang="fr-FR" dirty="0">
                <a:solidFill>
                  <a:srgbClr val="373739"/>
                </a:solidFill>
              </a:rPr>
              <a:t>Envoyé aux utilisateurs </a:t>
            </a:r>
            <a:r>
              <a:rPr lang="fr-FR" dirty="0">
                <a:solidFill>
                  <a:srgbClr val="373739"/>
                </a:solidFill>
                <a:latin typeface="Arial" charset="0"/>
                <a:cs typeface="Arial" charset="0"/>
              </a:rPr>
              <a:t>début mai</a:t>
            </a:r>
          </a:p>
          <a:p>
            <a:pPr marL="357750" lvl="3" indent="-285750">
              <a:spcBef>
                <a:spcPts val="300"/>
              </a:spcBef>
              <a:buFont typeface="Wingdings" panose="05000000000000000000" pitchFamily="2" charset="2"/>
              <a:buChar char="Ø"/>
            </a:pPr>
            <a:r>
              <a:rPr lang="fr-FR" dirty="0">
                <a:solidFill>
                  <a:srgbClr val="373739"/>
                </a:solidFill>
                <a:latin typeface="Arial" charset="0"/>
                <a:cs typeface="Arial" charset="0"/>
              </a:rPr>
              <a:t>Message personnalisé :</a:t>
            </a:r>
            <a:br>
              <a:rPr lang="fr-FR" dirty="0">
                <a:solidFill>
                  <a:srgbClr val="373739"/>
                </a:solidFill>
                <a:latin typeface="Arial" charset="0"/>
                <a:cs typeface="Arial" charset="0"/>
              </a:rPr>
            </a:br>
            <a:r>
              <a:rPr lang="fr-FR" sz="1400" dirty="0">
                <a:solidFill>
                  <a:srgbClr val="373739"/>
                </a:solidFill>
                <a:latin typeface="Arial" charset="0"/>
                <a:cs typeface="Arial" charset="0"/>
              </a:rPr>
              <a:t>- Etablissements auxquels l’utilisateur aura accès</a:t>
            </a:r>
            <a:br>
              <a:rPr lang="fr-FR" sz="1400" dirty="0">
                <a:solidFill>
                  <a:srgbClr val="373739"/>
                </a:solidFill>
                <a:latin typeface="Arial" charset="0"/>
                <a:cs typeface="Arial" charset="0"/>
              </a:rPr>
            </a:br>
            <a:r>
              <a:rPr lang="fr-FR" sz="1400" dirty="0">
                <a:solidFill>
                  <a:srgbClr val="373739"/>
                </a:solidFill>
                <a:latin typeface="Arial" charset="0"/>
                <a:cs typeface="Arial" charset="0"/>
              </a:rPr>
              <a:t>- Statut de l’utilisateur : « utilisateur établissement » ou « administrateur local »</a:t>
            </a:r>
            <a:br>
              <a:rPr lang="fr-FR" sz="1400" dirty="0">
                <a:solidFill>
                  <a:srgbClr val="373739"/>
                </a:solidFill>
                <a:latin typeface="Arial" charset="0"/>
                <a:cs typeface="Arial" charset="0"/>
              </a:rPr>
            </a:br>
            <a:r>
              <a:rPr lang="fr-FR" sz="1400" dirty="0">
                <a:solidFill>
                  <a:srgbClr val="373739"/>
                </a:solidFill>
                <a:latin typeface="Arial" charset="0"/>
                <a:cs typeface="Arial" charset="0"/>
              </a:rPr>
              <a:t>- Modalités de première connexion</a:t>
            </a:r>
          </a:p>
          <a:p>
            <a:pPr lvl="2">
              <a:spcBef>
                <a:spcPts val="600"/>
              </a:spcBef>
            </a:pPr>
            <a:r>
              <a:rPr lang="fr-FR" dirty="0">
                <a:solidFill>
                  <a:schemeClr val="accent1"/>
                </a:solidFill>
              </a:rPr>
              <a:t>E-mail de première connexion</a:t>
            </a:r>
          </a:p>
          <a:p>
            <a:pPr marL="357750" lvl="3" indent="-285750">
              <a:spcBef>
                <a:spcPts val="300"/>
              </a:spcBef>
              <a:buFont typeface="Wingdings" panose="05000000000000000000" pitchFamily="2" charset="2"/>
              <a:buChar char="Ø"/>
            </a:pPr>
            <a:r>
              <a:rPr lang="fr-FR" dirty="0">
                <a:solidFill>
                  <a:srgbClr val="373739"/>
                </a:solidFill>
                <a:latin typeface="Arial" charset="0"/>
                <a:cs typeface="Arial" charset="0"/>
              </a:rPr>
              <a:t>Envoyé automatiquement par l’application</a:t>
            </a:r>
          </a:p>
          <a:p>
            <a:pPr marL="357750" lvl="3" indent="-285750">
              <a:spcBef>
                <a:spcPts val="300"/>
              </a:spcBef>
              <a:buFont typeface="Wingdings" panose="05000000000000000000" pitchFamily="2" charset="2"/>
              <a:buChar char="Ø"/>
            </a:pPr>
            <a:r>
              <a:rPr lang="fr-FR" dirty="0">
                <a:solidFill>
                  <a:srgbClr val="373739"/>
                </a:solidFill>
                <a:latin typeface="Arial" charset="0"/>
                <a:cs typeface="Arial" charset="0"/>
              </a:rPr>
              <a:t>Dans les 2 jours qui suivent la réception de l’email de </a:t>
            </a:r>
            <a:r>
              <a:rPr lang="fr-FR" dirty="0" err="1">
                <a:solidFill>
                  <a:srgbClr val="373739"/>
                </a:solidFill>
                <a:latin typeface="Arial" charset="0"/>
                <a:cs typeface="Arial" charset="0"/>
              </a:rPr>
              <a:t>SpFrance</a:t>
            </a:r>
            <a:endParaRPr lang="fr-FR" dirty="0">
              <a:solidFill>
                <a:srgbClr val="373739"/>
              </a:solidFill>
              <a:latin typeface="Arial" charset="0"/>
              <a:cs typeface="Arial" charset="0"/>
            </a:endParaRPr>
          </a:p>
          <a:p>
            <a:pPr marL="357750" lvl="3" indent="-285750">
              <a:spcBef>
                <a:spcPts val="300"/>
              </a:spcBef>
              <a:buFont typeface="Wingdings" panose="05000000000000000000" pitchFamily="2" charset="2"/>
              <a:buChar char="Ø"/>
            </a:pPr>
            <a:r>
              <a:rPr lang="fr-FR" b="1" dirty="0">
                <a:solidFill>
                  <a:srgbClr val="373739"/>
                </a:solidFill>
                <a:latin typeface="Arial" charset="0"/>
                <a:cs typeface="Arial" charset="0"/>
              </a:rPr>
              <a:t>Comporte un lien de première connexion à </a:t>
            </a:r>
            <a:r>
              <a:rPr lang="fr-FR" b="1" dirty="0" err="1">
                <a:solidFill>
                  <a:srgbClr val="373739"/>
                </a:solidFill>
                <a:latin typeface="Arial" charset="0"/>
                <a:cs typeface="Arial" charset="0"/>
              </a:rPr>
              <a:t>PrevIAS</a:t>
            </a:r>
            <a:r>
              <a:rPr lang="fr-FR" b="1" dirty="0">
                <a:solidFill>
                  <a:srgbClr val="373739"/>
                </a:solidFill>
                <a:latin typeface="Arial" charset="0"/>
                <a:cs typeface="Arial" charset="0"/>
              </a:rPr>
              <a:t> </a:t>
            </a:r>
            <a:r>
              <a:rPr lang="fr-FR" dirty="0">
                <a:solidFill>
                  <a:srgbClr val="373739"/>
                </a:solidFill>
                <a:latin typeface="Arial" charset="0"/>
                <a:cs typeface="Arial" charset="0"/>
                <a:sym typeface="Wingdings" panose="05000000000000000000" pitchFamily="2" charset="2"/>
              </a:rPr>
              <a:t> conduit vers une page d’initialisation du mot de passe pour finaliser la création du compte</a:t>
            </a:r>
          </a:p>
          <a:p>
            <a:pPr marL="0" lvl="2" indent="0">
              <a:spcBef>
                <a:spcPts val="1200"/>
              </a:spcBef>
              <a:buNone/>
            </a:pPr>
            <a:r>
              <a:rPr lang="fr-FR" sz="1800" dirty="0">
                <a:solidFill>
                  <a:schemeClr val="accent4"/>
                </a:solidFill>
                <a:latin typeface="Arial" charset="0"/>
                <a:cs typeface="Arial" charset="0"/>
              </a:rPr>
              <a:t>Inscription / </a:t>
            </a:r>
            <a:r>
              <a:rPr lang="fr-FR" sz="1800" dirty="0">
                <a:solidFill>
                  <a:schemeClr val="accent4"/>
                </a:solidFill>
                <a:latin typeface="Arial" charset="0"/>
                <a:cs typeface="Arial" charset="0"/>
                <a:sym typeface="Wingdings" panose="05000000000000000000" pitchFamily="2" charset="2"/>
              </a:rPr>
              <a:t>Mot de passe oublié ?</a:t>
            </a:r>
          </a:p>
          <a:p>
            <a:pPr marL="0" lvl="2" indent="0">
              <a:spcBef>
                <a:spcPts val="1200"/>
              </a:spcBef>
              <a:buNone/>
            </a:pPr>
            <a:r>
              <a:rPr lang="fr-FR" sz="1800" dirty="0">
                <a:solidFill>
                  <a:schemeClr val="accent4"/>
                </a:solidFill>
                <a:latin typeface="Arial" charset="0"/>
                <a:cs typeface="Arial" charset="0"/>
              </a:rPr>
              <a:t>Support applicatif </a:t>
            </a:r>
            <a:r>
              <a:rPr lang="fr-FR" sz="1800" dirty="0" err="1">
                <a:solidFill>
                  <a:schemeClr val="accent4"/>
                </a:solidFill>
                <a:latin typeface="Arial" charset="0"/>
                <a:cs typeface="Arial" charset="0"/>
              </a:rPr>
              <a:t>PrevIAS</a:t>
            </a:r>
            <a:r>
              <a:rPr lang="fr-FR" sz="1800" dirty="0">
                <a:solidFill>
                  <a:schemeClr val="accent4"/>
                </a:solidFill>
                <a:latin typeface="Arial" charset="0"/>
                <a:cs typeface="Arial" charset="0"/>
              </a:rPr>
              <a:t> : </a:t>
            </a:r>
            <a:r>
              <a:rPr lang="fr-FR" sz="1800" b="0" dirty="0">
                <a:latin typeface="Arial" charset="0"/>
                <a:cs typeface="Arial" charset="0"/>
                <a:hlinkClick r:id="rId2"/>
              </a:rPr>
              <a:t>previas-support@santepubliquefrance.fr</a:t>
            </a:r>
            <a:endParaRPr lang="fr-FR" sz="1800" b="0" dirty="0">
              <a:latin typeface="Arial" charset="0"/>
              <a:cs typeface="Arial" charset="0"/>
            </a:endParaRPr>
          </a:p>
          <a:p>
            <a:pPr marL="0" lvl="2" indent="0">
              <a:spcBef>
                <a:spcPts val="1200"/>
              </a:spcBef>
              <a:buNone/>
            </a:pPr>
            <a:endParaRPr lang="fr-FR" sz="1800" dirty="0">
              <a:solidFill>
                <a:schemeClr val="accent4"/>
              </a:solidFill>
              <a:latin typeface="Arial" charset="0"/>
              <a:cs typeface="Arial" charset="0"/>
              <a:sym typeface="Wingdings" panose="05000000000000000000" pitchFamily="2" charset="2"/>
            </a:endParaRPr>
          </a:p>
        </p:txBody>
      </p:sp>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pic>
        <p:nvPicPr>
          <p:cNvPr id="5" name="Image 4">
            <a:hlinkClick r:id="rId4"/>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85281" y="1412776"/>
            <a:ext cx="2119167" cy="1307829"/>
          </a:xfrm>
          <a:prstGeom prst="rect">
            <a:avLst/>
          </a:prstGeom>
        </p:spPr>
      </p:pic>
    </p:spTree>
    <p:extLst>
      <p:ext uri="{BB962C8B-B14F-4D97-AF65-F5344CB8AC3E}">
        <p14:creationId xmlns:p14="http://schemas.microsoft.com/office/powerpoint/2010/main" val="4258138436"/>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Contacts EN CAS DE QUESTIONS</a:t>
            </a:r>
          </a:p>
        </p:txBody>
      </p:sp>
      <p:sp>
        <p:nvSpPr>
          <p:cNvPr id="4" name="Espace réservé du texte 3"/>
          <p:cNvSpPr>
            <a:spLocks noGrp="1"/>
          </p:cNvSpPr>
          <p:nvPr>
            <p:ph type="body" sz="quarter" idx="12"/>
          </p:nvPr>
        </p:nvSpPr>
        <p:spPr>
          <a:xfrm>
            <a:off x="611561" y="1412776"/>
            <a:ext cx="8136903" cy="4824535"/>
          </a:xfrm>
        </p:spPr>
        <p:txBody>
          <a:bodyPr/>
          <a:lstStyle/>
          <a:p>
            <a:r>
              <a:rPr lang="fr-FR" cap="none" dirty="0" err="1"/>
              <a:t>Cpias</a:t>
            </a:r>
            <a:r>
              <a:rPr lang="fr-FR" cap="none" dirty="0"/>
              <a:t> CVDL</a:t>
            </a:r>
          </a:p>
          <a:p>
            <a:pPr marL="285750" indent="-285750">
              <a:buFont typeface="Arial" panose="020B0604020202020204" pitchFamily="34" charset="0"/>
              <a:buChar char="•"/>
            </a:pPr>
            <a:r>
              <a:rPr lang="fr-FR" sz="1400" cap="none" dirty="0" err="1">
                <a:solidFill>
                  <a:srgbClr val="373739"/>
                </a:solidFill>
                <a:latin typeface="Arial" charset="0"/>
                <a:cs typeface="Arial" charset="0"/>
              </a:rPr>
              <a:t>Anne-sophie</a:t>
            </a:r>
            <a:r>
              <a:rPr lang="fr-FR" sz="1400" cap="none" dirty="0">
                <a:solidFill>
                  <a:srgbClr val="373739"/>
                </a:solidFill>
                <a:latin typeface="Arial" charset="0"/>
                <a:cs typeface="Arial" charset="0"/>
              </a:rPr>
              <a:t> VALENTIN</a:t>
            </a:r>
          </a:p>
          <a:p>
            <a:r>
              <a:rPr lang="fr-FR" sz="1400" cap="none">
                <a:latin typeface="Arial" charset="0"/>
                <a:cs typeface="Arial" charset="0"/>
              </a:rPr>
              <a:t>      </a:t>
            </a:r>
            <a:r>
              <a:rPr lang="fr-FR" sz="1400" cap="none" smtClean="0">
                <a:latin typeface="Arial" charset="0"/>
                <a:cs typeface="Arial" charset="0"/>
              </a:rPr>
              <a:t>as.valentin@chu-tours.fr</a:t>
            </a:r>
            <a:endParaRPr lang="fr-FR" sz="1400" cap="none" dirty="0">
              <a:latin typeface="Arial" charset="0"/>
              <a:cs typeface="Arial" charset="0"/>
            </a:endParaRPr>
          </a:p>
          <a:p>
            <a:endParaRPr lang="fr-FR" cap="none" dirty="0"/>
          </a:p>
          <a:p>
            <a:pPr>
              <a:spcBef>
                <a:spcPts val="1800"/>
              </a:spcBef>
            </a:pPr>
            <a:r>
              <a:rPr lang="fr-FR" cap="none" dirty="0"/>
              <a:t>Support applicatif </a:t>
            </a:r>
            <a:r>
              <a:rPr lang="fr-FR" cap="none" dirty="0" err="1"/>
              <a:t>PrevIAS</a:t>
            </a:r>
            <a:endParaRPr lang="fr-FR" cap="none" dirty="0"/>
          </a:p>
          <a:p>
            <a:pPr lvl="2">
              <a:spcBef>
                <a:spcPts val="600"/>
              </a:spcBef>
            </a:pPr>
            <a:r>
              <a:rPr lang="fr-FR" sz="1400" dirty="0">
                <a:latin typeface="Arial" charset="0"/>
                <a:cs typeface="Arial" charset="0"/>
              </a:rPr>
              <a:t>Question sur l’utilisation de l’application </a:t>
            </a:r>
            <a:r>
              <a:rPr lang="fr-FR" sz="1400" dirty="0" err="1">
                <a:latin typeface="Arial" charset="0"/>
                <a:cs typeface="Arial" charset="0"/>
              </a:rPr>
              <a:t>PrevIAS</a:t>
            </a:r>
            <a:r>
              <a:rPr lang="fr-FR" sz="1400" dirty="0">
                <a:latin typeface="Arial" charset="0"/>
                <a:cs typeface="Arial" charset="0"/>
              </a:rPr>
              <a:t> :</a:t>
            </a:r>
            <a:r>
              <a:rPr lang="fr-FR" sz="1400" b="0" dirty="0">
                <a:latin typeface="Arial" charset="0"/>
                <a:cs typeface="Arial" charset="0"/>
              </a:rPr>
              <a:t/>
            </a:r>
            <a:br>
              <a:rPr lang="fr-FR" sz="1400" b="0" dirty="0">
                <a:latin typeface="Arial" charset="0"/>
                <a:cs typeface="Arial" charset="0"/>
              </a:rPr>
            </a:br>
            <a:r>
              <a:rPr lang="fr-FR" sz="1400" b="0" dirty="0">
                <a:latin typeface="Arial" charset="0"/>
                <a:cs typeface="Arial" charset="0"/>
                <a:hlinkClick r:id="rId2"/>
              </a:rPr>
              <a:t>previas-support@santepubliquefrance.fr</a:t>
            </a:r>
            <a:endParaRPr lang="fr-FR" sz="1400" b="0" dirty="0">
              <a:latin typeface="Arial" charset="0"/>
              <a:cs typeface="Arial" charset="0"/>
            </a:endParaRPr>
          </a:p>
        </p:txBody>
      </p:sp>
      <p:pic>
        <p:nvPicPr>
          <p:cNvPr id="6"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5737379"/>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B955DEB3-FEA3-59C6-C221-52D8C1E39433}"/>
              </a:ext>
            </a:extLst>
          </p:cNvPr>
          <p:cNvSpPr>
            <a:spLocks noGrp="1"/>
          </p:cNvSpPr>
          <p:nvPr>
            <p:ph type="title"/>
          </p:nvPr>
        </p:nvSpPr>
        <p:spPr/>
        <p:txBody>
          <a:bodyPr/>
          <a:lstStyle/>
          <a:p>
            <a:endParaRPr lang="fr-FR"/>
          </a:p>
        </p:txBody>
      </p:sp>
      <p:sp>
        <p:nvSpPr>
          <p:cNvPr id="3" name="Espace réservé du texte 2">
            <a:extLst>
              <a:ext uri="{FF2B5EF4-FFF2-40B4-BE49-F238E27FC236}">
                <a16:creationId xmlns:a16="http://schemas.microsoft.com/office/drawing/2014/main" xmlns="" id="{3FF6A913-A953-E692-5097-E7A758AE68EB}"/>
              </a:ext>
            </a:extLst>
          </p:cNvPr>
          <p:cNvSpPr>
            <a:spLocks noGrp="1"/>
          </p:cNvSpPr>
          <p:nvPr>
            <p:ph type="body" sz="quarter" idx="12"/>
          </p:nvPr>
        </p:nvSpPr>
        <p:spPr/>
        <p:txBody>
          <a:bodyPr/>
          <a:lstStyle/>
          <a:p>
            <a:endParaRPr lang="fr-FR"/>
          </a:p>
        </p:txBody>
      </p:sp>
    </p:spTree>
    <p:extLst>
      <p:ext uri="{BB962C8B-B14F-4D97-AF65-F5344CB8AC3E}">
        <p14:creationId xmlns:p14="http://schemas.microsoft.com/office/powerpoint/2010/main" val="19299667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467544" y="3428998"/>
            <a:ext cx="8280920" cy="1296145"/>
          </a:xfrm>
        </p:spPr>
        <p:txBody>
          <a:bodyPr/>
          <a:lstStyle/>
          <a:p>
            <a:pPr algn="r"/>
            <a:r>
              <a:rPr lang="fr-FR" dirty="0">
                <a:solidFill>
                  <a:schemeClr val="accent1"/>
                </a:solidFill>
              </a:rPr>
              <a:t>ORGANISATION DE L’ENQUÊTE</a:t>
            </a:r>
            <a:br>
              <a:rPr lang="fr-FR" dirty="0">
                <a:solidFill>
                  <a:schemeClr val="accent1"/>
                </a:solidFill>
              </a:rPr>
            </a:br>
            <a:endParaRPr lang="fr-FR" dirty="0">
              <a:solidFill>
                <a:schemeClr val="accent1"/>
              </a:solidFill>
            </a:endParaRPr>
          </a:p>
        </p:txBody>
      </p:sp>
      <p:sp>
        <p:nvSpPr>
          <p:cNvPr id="7" name="Espace réservé du texte 6"/>
          <p:cNvSpPr>
            <a:spLocks noGrp="1"/>
          </p:cNvSpPr>
          <p:nvPr>
            <p:ph type="body" sz="quarter" idx="10"/>
          </p:nvPr>
        </p:nvSpPr>
        <p:spPr>
          <a:xfrm>
            <a:off x="1331014" y="2798506"/>
            <a:ext cx="7417450" cy="486478"/>
          </a:xfrm>
        </p:spPr>
        <p:txBody>
          <a:bodyPr/>
          <a:lstStyle/>
          <a:p>
            <a:pPr algn="r"/>
            <a:r>
              <a:rPr lang="fr-FR" dirty="0"/>
              <a:t>ENP 2024 : PARTIE 3</a:t>
            </a:r>
          </a:p>
        </p:txBody>
      </p:sp>
      <p:pic>
        <p:nvPicPr>
          <p:cNvPr id="6" name="Picture 2" descr="Répias - Réseau de Prévention des Infections Associées aux Soi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8184" y="335316"/>
            <a:ext cx="1296144" cy="6284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31627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période d’étude</a:t>
            </a:r>
            <a:endParaRPr lang="fr-FR" dirty="0"/>
          </a:p>
        </p:txBody>
      </p:sp>
      <p:sp>
        <p:nvSpPr>
          <p:cNvPr id="4" name="Espace réservé du texte 3"/>
          <p:cNvSpPr>
            <a:spLocks noGrp="1"/>
          </p:cNvSpPr>
          <p:nvPr>
            <p:ph type="body" sz="quarter" idx="12"/>
          </p:nvPr>
        </p:nvSpPr>
        <p:spPr>
          <a:xfrm>
            <a:off x="611561" y="1124744"/>
            <a:ext cx="8280920" cy="5328592"/>
          </a:xfrm>
        </p:spPr>
        <p:txBody>
          <a:bodyPr/>
          <a:lstStyle/>
          <a:p>
            <a:pPr marL="0" lvl="2" indent="0">
              <a:spcBef>
                <a:spcPts val="600"/>
              </a:spcBef>
              <a:buNone/>
            </a:pPr>
            <a:r>
              <a:rPr lang="fr-FR" sz="1800" dirty="0">
                <a:solidFill>
                  <a:schemeClr val="accent4"/>
                </a:solidFill>
                <a:latin typeface="Arial" charset="0"/>
                <a:cs typeface="Arial" charset="0"/>
              </a:rPr>
              <a:t>Recueil des données</a:t>
            </a:r>
          </a:p>
          <a:p>
            <a:pPr lvl="2">
              <a:spcBef>
                <a:spcPts val="300"/>
              </a:spcBef>
            </a:pPr>
            <a:r>
              <a:rPr lang="fr-FR" b="0" dirty="0"/>
              <a:t>Recueil </a:t>
            </a:r>
            <a:r>
              <a:rPr lang="fr-FR" b="0" dirty="0">
                <a:solidFill>
                  <a:schemeClr val="tx2"/>
                </a:solidFill>
                <a:latin typeface="Arial" charset="0"/>
                <a:cs typeface="Arial" charset="0"/>
              </a:rPr>
              <a:t>un jour donné </a:t>
            </a:r>
            <a:r>
              <a:rPr lang="fr-FR" u="sng" dirty="0">
                <a:highlight>
                  <a:srgbClr val="FFFF00"/>
                </a:highlight>
                <a:latin typeface="Arial" charset="0"/>
                <a:cs typeface="Arial" charset="0"/>
              </a:rPr>
              <a:t>entre le 15 mai et le 28 juin 2024</a:t>
            </a:r>
            <a:r>
              <a:rPr lang="fr-FR" dirty="0">
                <a:highlight>
                  <a:srgbClr val="FFFF00"/>
                </a:highlight>
                <a:latin typeface="Arial" charset="0"/>
                <a:cs typeface="Arial" charset="0"/>
              </a:rPr>
              <a:t> </a:t>
            </a:r>
            <a:r>
              <a:rPr lang="fr-FR" b="0" dirty="0"/>
              <a:t>inclus</a:t>
            </a:r>
          </a:p>
          <a:p>
            <a:pPr marL="357750" lvl="3" indent="-285750">
              <a:spcBef>
                <a:spcPts val="300"/>
              </a:spcBef>
              <a:buFont typeface="Wingdings" panose="05000000000000000000" pitchFamily="2" charset="2"/>
              <a:buChar char="Ø"/>
            </a:pPr>
            <a:r>
              <a:rPr lang="fr-FR" dirty="0">
                <a:solidFill>
                  <a:srgbClr val="373739"/>
                </a:solidFill>
                <a:cs typeface="Arial" charset="0"/>
              </a:rPr>
              <a:t>Possibilité d’un recueil sur plusieurs jours selon la taille de l’établissement (pas plus d’une semaine)</a:t>
            </a:r>
          </a:p>
          <a:p>
            <a:pPr marL="357750" lvl="3" indent="-285750">
              <a:spcBef>
                <a:spcPts val="300"/>
              </a:spcBef>
              <a:buFont typeface="Wingdings" panose="05000000000000000000" pitchFamily="2" charset="2"/>
              <a:buChar char="Ø"/>
            </a:pPr>
            <a:r>
              <a:rPr lang="fr-FR" dirty="0">
                <a:solidFill>
                  <a:srgbClr val="373739"/>
                </a:solidFill>
                <a:cs typeface="Arial" charset="0"/>
              </a:rPr>
              <a:t>Pour chaque secteur ou unité de vie, l’enquête se déroule sur une journée</a:t>
            </a:r>
          </a:p>
          <a:p>
            <a:pPr lvl="2">
              <a:spcBef>
                <a:spcPts val="600"/>
              </a:spcBef>
            </a:pPr>
            <a:r>
              <a:rPr lang="fr-FR" b="0" dirty="0"/>
              <a:t>Recueil des données par </a:t>
            </a:r>
            <a:r>
              <a:rPr lang="fr-FR" b="0" dirty="0">
                <a:solidFill>
                  <a:schemeClr val="tx2"/>
                </a:solidFill>
                <a:latin typeface="Arial" charset="0"/>
                <a:cs typeface="Arial" charset="0"/>
              </a:rPr>
              <a:t>questionnaires standardisés :</a:t>
            </a:r>
          </a:p>
          <a:p>
            <a:pPr marL="357750" lvl="3" indent="-285750">
              <a:spcBef>
                <a:spcPts val="300"/>
              </a:spcBef>
              <a:buFont typeface="Wingdings" panose="05000000000000000000" pitchFamily="2" charset="2"/>
              <a:buChar char="Ø"/>
            </a:pPr>
            <a:r>
              <a:rPr lang="fr-FR" dirty="0">
                <a:solidFill>
                  <a:srgbClr val="373739"/>
                </a:solidFill>
                <a:cs typeface="Arial" charset="0"/>
              </a:rPr>
              <a:t>Questionnaire établissement : données </a:t>
            </a:r>
            <a:r>
              <a:rPr lang="fr-FR" dirty="0">
                <a:solidFill>
                  <a:schemeClr val="accent1"/>
                </a:solidFill>
                <a:cs typeface="Arial" charset="0"/>
              </a:rPr>
              <a:t>agrégées</a:t>
            </a:r>
            <a:r>
              <a:rPr lang="fr-FR" dirty="0">
                <a:solidFill>
                  <a:srgbClr val="373739"/>
                </a:solidFill>
                <a:cs typeface="Arial" charset="0"/>
              </a:rPr>
              <a:t> au niveau de l’établissement </a:t>
            </a:r>
          </a:p>
          <a:p>
            <a:pPr marL="357750" lvl="3" indent="-285750">
              <a:spcBef>
                <a:spcPts val="300"/>
              </a:spcBef>
              <a:buFont typeface="Wingdings" panose="05000000000000000000" pitchFamily="2" charset="2"/>
              <a:buChar char="Ø"/>
            </a:pPr>
            <a:r>
              <a:rPr lang="fr-FR" dirty="0">
                <a:solidFill>
                  <a:srgbClr val="373739"/>
                </a:solidFill>
                <a:cs typeface="Arial" charset="0"/>
              </a:rPr>
              <a:t>Questionnaire résident : données </a:t>
            </a:r>
            <a:r>
              <a:rPr lang="fr-FR" dirty="0">
                <a:solidFill>
                  <a:schemeClr val="accent1"/>
                </a:solidFill>
                <a:cs typeface="Arial" charset="0"/>
              </a:rPr>
              <a:t>individuelles</a:t>
            </a:r>
            <a:r>
              <a:rPr lang="fr-FR" dirty="0">
                <a:solidFill>
                  <a:srgbClr val="373739"/>
                </a:solidFill>
                <a:cs typeface="Arial" charset="0"/>
              </a:rPr>
              <a:t> concernant les résidents</a:t>
            </a:r>
          </a:p>
          <a:p>
            <a:pPr lvl="2">
              <a:spcBef>
                <a:spcPts val="600"/>
              </a:spcBef>
            </a:pPr>
            <a:r>
              <a:rPr lang="fr-FR" b="0" dirty="0">
                <a:solidFill>
                  <a:schemeClr val="tx2"/>
                </a:solidFill>
                <a:latin typeface="Arial" charset="0"/>
                <a:cs typeface="Arial" charset="0"/>
              </a:rPr>
              <a:t>Compléter les questionnaires résidents pour tous les résidents éligibles </a:t>
            </a:r>
            <a:r>
              <a:rPr lang="fr-FR" sz="1400" b="0" dirty="0"/>
              <a:t>(infectés ET non infectés ; traités par anti-infectieux ET non traités ; présentant un dispositif invasif ou non)</a:t>
            </a:r>
          </a:p>
          <a:p>
            <a:pPr marL="0" lvl="2" indent="0">
              <a:spcBef>
                <a:spcPts val="600"/>
              </a:spcBef>
              <a:buNone/>
            </a:pPr>
            <a:r>
              <a:rPr lang="fr-FR" sz="1800" dirty="0">
                <a:solidFill>
                  <a:schemeClr val="accent4"/>
                </a:solidFill>
                <a:latin typeface="Arial" charset="0"/>
                <a:cs typeface="Arial" charset="0"/>
              </a:rPr>
              <a:t>Saisie des données</a:t>
            </a:r>
          </a:p>
          <a:p>
            <a:pPr lvl="2">
              <a:spcBef>
                <a:spcPts val="300"/>
              </a:spcBef>
            </a:pPr>
            <a:r>
              <a:rPr lang="fr-FR" u="sng" dirty="0">
                <a:latin typeface="Arial" charset="0"/>
                <a:cs typeface="Arial" charset="0"/>
              </a:rPr>
              <a:t>Jusqu’au 30 septembre 2024</a:t>
            </a:r>
          </a:p>
          <a:p>
            <a:pPr marL="357750" lvl="3" indent="-285750">
              <a:spcBef>
                <a:spcPts val="300"/>
              </a:spcBef>
              <a:buFont typeface="Wingdings" panose="05000000000000000000" pitchFamily="2" charset="2"/>
              <a:buChar char="Ø"/>
            </a:pPr>
            <a:r>
              <a:rPr lang="fr-FR" dirty="0">
                <a:solidFill>
                  <a:schemeClr val="accent1"/>
                </a:solidFill>
                <a:cs typeface="Arial" charset="0"/>
              </a:rPr>
              <a:t>Après cette date il ne sera plus possible de saisir de nouveaux questionnaires résident</a:t>
            </a:r>
          </a:p>
          <a:p>
            <a:pPr marL="357750" lvl="3" indent="-285750">
              <a:spcBef>
                <a:spcPts val="300"/>
              </a:spcBef>
              <a:buFont typeface="Wingdings" panose="05000000000000000000" pitchFamily="2" charset="2"/>
              <a:buChar char="Ø"/>
            </a:pPr>
            <a:r>
              <a:rPr lang="fr-FR" dirty="0">
                <a:solidFill>
                  <a:srgbClr val="373739"/>
                </a:solidFill>
                <a:cs typeface="Arial" charset="0"/>
              </a:rPr>
              <a:t>A cette date le </a:t>
            </a:r>
            <a:r>
              <a:rPr lang="fr-FR" dirty="0">
                <a:solidFill>
                  <a:schemeClr val="accent1"/>
                </a:solidFill>
                <a:cs typeface="Arial" charset="0"/>
              </a:rPr>
              <a:t>questionnaire établissement </a:t>
            </a:r>
            <a:r>
              <a:rPr lang="fr-FR" dirty="0">
                <a:solidFill>
                  <a:srgbClr val="373739"/>
                </a:solidFill>
                <a:cs typeface="Arial" charset="0"/>
              </a:rPr>
              <a:t>doit être </a:t>
            </a:r>
            <a:r>
              <a:rPr lang="fr-FR" dirty="0">
                <a:solidFill>
                  <a:schemeClr val="accent1"/>
                </a:solidFill>
                <a:cs typeface="Arial" charset="0"/>
              </a:rPr>
              <a:t>validé</a:t>
            </a:r>
          </a:p>
          <a:p>
            <a:pPr marL="0" lvl="2" indent="0">
              <a:spcBef>
                <a:spcPts val="600"/>
              </a:spcBef>
              <a:buNone/>
            </a:pPr>
            <a:r>
              <a:rPr lang="fr-FR" sz="1800" dirty="0">
                <a:solidFill>
                  <a:schemeClr val="accent4"/>
                </a:solidFill>
                <a:latin typeface="Arial" charset="0"/>
                <a:cs typeface="Arial" charset="0"/>
              </a:rPr>
              <a:t>Clôture de l’enquête</a:t>
            </a:r>
          </a:p>
          <a:p>
            <a:pPr lvl="2">
              <a:spcBef>
                <a:spcPts val="300"/>
              </a:spcBef>
            </a:pPr>
            <a:r>
              <a:rPr lang="fr-FR" u="sng" dirty="0">
                <a:latin typeface="Arial" charset="0"/>
                <a:cs typeface="Arial" charset="0"/>
              </a:rPr>
              <a:t>A</a:t>
            </a:r>
            <a:r>
              <a:rPr lang="fr-FR" u="sng" dirty="0">
                <a:cs typeface="Arial" charset="0"/>
              </a:rPr>
              <a:t>u </a:t>
            </a:r>
            <a:r>
              <a:rPr lang="fr-FR" u="sng" dirty="0">
                <a:latin typeface="Arial" charset="0"/>
                <a:cs typeface="Arial" charset="0"/>
              </a:rPr>
              <a:t>31 décembre 2024</a:t>
            </a:r>
          </a:p>
          <a:p>
            <a:pPr marL="357750" lvl="3" indent="-285750">
              <a:spcBef>
                <a:spcPts val="300"/>
              </a:spcBef>
              <a:buFont typeface="Wingdings" panose="05000000000000000000" pitchFamily="2" charset="2"/>
              <a:buChar char="Ø"/>
            </a:pPr>
            <a:r>
              <a:rPr lang="fr-FR" dirty="0">
                <a:solidFill>
                  <a:srgbClr val="373739"/>
                </a:solidFill>
                <a:cs typeface="Arial" charset="0"/>
              </a:rPr>
              <a:t>Il est possible de </a:t>
            </a:r>
            <a:r>
              <a:rPr lang="fr-FR" dirty="0">
                <a:solidFill>
                  <a:schemeClr val="accent1"/>
                </a:solidFill>
                <a:cs typeface="Arial" charset="0"/>
              </a:rPr>
              <a:t>valider les questionnaires résident jusqu’à cette date</a:t>
            </a:r>
          </a:p>
          <a:p>
            <a:pPr marL="357750" lvl="3" indent="-285750">
              <a:spcBef>
                <a:spcPts val="300"/>
              </a:spcBef>
              <a:buFont typeface="Wingdings" panose="05000000000000000000" pitchFamily="2" charset="2"/>
              <a:buChar char="Ø"/>
            </a:pPr>
            <a:r>
              <a:rPr lang="fr-FR" dirty="0">
                <a:solidFill>
                  <a:schemeClr val="accent1"/>
                </a:solidFill>
                <a:cs typeface="Arial" charset="0"/>
              </a:rPr>
              <a:t>Destruction des questionnaires sur support papier</a:t>
            </a:r>
            <a:endParaRPr lang="fr-FR" b="0" dirty="0">
              <a:solidFill>
                <a:schemeClr val="accent1"/>
              </a:solidFill>
            </a:endParaRPr>
          </a:p>
        </p:txBody>
      </p:sp>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0298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En amont du recueil de données</a:t>
            </a:r>
            <a:endParaRPr lang="fr-FR" dirty="0"/>
          </a:p>
        </p:txBody>
      </p:sp>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8" name="ZoneTexte 7"/>
          <p:cNvSpPr txBox="1"/>
          <p:nvPr/>
        </p:nvSpPr>
        <p:spPr>
          <a:xfrm>
            <a:off x="324000" y="1285943"/>
            <a:ext cx="5695200" cy="710136"/>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Informer la direction </a:t>
            </a:r>
            <a:r>
              <a:rPr lang="fr-FR" sz="1400" b="1" dirty="0">
                <a:latin typeface="Arial Narrow" panose="020B0606020202030204" pitchFamily="34" charset="0"/>
                <a:cs typeface="Arial" panose="020B0604020202020204" pitchFamily="34" charset="0"/>
              </a:rPr>
              <a:t>de l’établissement </a:t>
            </a:r>
            <a:r>
              <a:rPr lang="fr-FR" sz="1400" dirty="0">
                <a:latin typeface="Arial Narrow" panose="020B0606020202030204" pitchFamily="34" charset="0"/>
                <a:cs typeface="Arial" panose="020B0604020202020204" pitchFamily="34" charset="0"/>
              </a:rPr>
              <a:t>de la programmation de l’enquête</a:t>
            </a:r>
            <a:br>
              <a:rPr lang="fr-FR" sz="1400" dirty="0">
                <a:latin typeface="Arial Narrow" panose="020B0606020202030204" pitchFamily="34" charset="0"/>
                <a:cs typeface="Arial" panose="020B0604020202020204" pitchFamily="34" charset="0"/>
              </a:rPr>
            </a:br>
            <a:r>
              <a:rPr lang="fr-FR" sz="1400" dirty="0">
                <a:latin typeface="Arial Narrow" panose="020B0606020202030204" pitchFamily="34" charset="0"/>
                <a:cs typeface="Arial" panose="020B0604020202020204" pitchFamily="34" charset="0"/>
              </a:rPr>
              <a:t>(et le </a:t>
            </a:r>
            <a:r>
              <a:rPr lang="fr-FR" sz="1400" b="1" dirty="0">
                <a:latin typeface="Arial Narrow" panose="020B0606020202030204" pitchFamily="34" charset="0"/>
                <a:cs typeface="Arial" panose="020B0604020202020204" pitchFamily="34" charset="0"/>
              </a:rPr>
              <a:t>délégué à la protection des données </a:t>
            </a:r>
            <a:r>
              <a:rPr lang="fr-FR" sz="1400" dirty="0">
                <a:latin typeface="Arial Narrow" panose="020B0606020202030204" pitchFamily="34" charset="0"/>
                <a:cs typeface="Arial" panose="020B0604020202020204" pitchFamily="34" charset="0"/>
              </a:rPr>
              <a:t>si l’établissement ou le groupe d’établissements en dispose)</a:t>
            </a:r>
          </a:p>
        </p:txBody>
      </p:sp>
      <p:sp>
        <p:nvSpPr>
          <p:cNvPr id="9" name="ZoneTexte 8"/>
          <p:cNvSpPr txBox="1"/>
          <p:nvPr/>
        </p:nvSpPr>
        <p:spPr>
          <a:xfrm>
            <a:off x="324000" y="2203618"/>
            <a:ext cx="5695200" cy="678812"/>
          </a:xfrm>
          <a:prstGeom prst="rect">
            <a:avLst/>
          </a:prstGeom>
          <a:noFill/>
          <a:ln>
            <a:solidFill>
              <a:schemeClr val="tx1"/>
            </a:solidFill>
          </a:ln>
        </p:spPr>
        <p:txBody>
          <a:bodyPr wrap="square" rtlCol="0" anchor="ctr" anchorCtr="0">
            <a:noAutofit/>
          </a:bodyPr>
          <a:lstStyle/>
          <a:p>
            <a:r>
              <a:rPr lang="fr-FR" sz="1400" b="1" dirty="0">
                <a:solidFill>
                  <a:schemeClr val="accent1"/>
                </a:solidFill>
                <a:latin typeface="Arial Narrow" panose="020B0606020202030204" pitchFamily="34" charset="0"/>
                <a:cs typeface="Arial" panose="020B0604020202020204" pitchFamily="34" charset="0"/>
              </a:rPr>
              <a:t>Contacter les responsables des secteurs et unités de vie </a:t>
            </a:r>
            <a:r>
              <a:rPr lang="fr-FR" sz="1400" dirty="0">
                <a:latin typeface="Arial Narrow" panose="020B0606020202030204" pitchFamily="34" charset="0"/>
                <a:cs typeface="Arial" panose="020B0604020202020204" pitchFamily="34" charset="0"/>
              </a:rPr>
              <a:t>pour s’accorder sur le jour de l’enquête entre le 15/05 et 28/06/24 (</a:t>
            </a:r>
            <a:r>
              <a:rPr lang="fr-FR" sz="1200" i="1" dirty="0">
                <a:latin typeface="Arial Narrow" panose="020B0606020202030204" pitchFamily="34" charset="0"/>
                <a:cs typeface="Arial" panose="020B0604020202020204" pitchFamily="34" charset="0"/>
              </a:rPr>
              <a:t>l’enquête se déroule sur une seule journée dans l’unité et n’excède pas une semaine dans l’ensemble de l’EHPAD</a:t>
            </a:r>
            <a:r>
              <a:rPr lang="fr-FR" sz="1400" dirty="0">
                <a:latin typeface="Arial Narrow" panose="020B0606020202030204" pitchFamily="34" charset="0"/>
                <a:cs typeface="Arial" panose="020B0604020202020204" pitchFamily="34" charset="0"/>
              </a:rPr>
              <a:t>)</a:t>
            </a:r>
          </a:p>
        </p:txBody>
      </p:sp>
      <p:cxnSp>
        <p:nvCxnSpPr>
          <p:cNvPr id="11" name="Connecteur droit 10"/>
          <p:cNvCxnSpPr/>
          <p:nvPr/>
        </p:nvCxnSpPr>
        <p:spPr>
          <a:xfrm>
            <a:off x="3131840" y="1988808"/>
            <a:ext cx="0" cy="213105"/>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3697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En amont du recueil de données</a:t>
            </a:r>
            <a:endParaRPr lang="fr-FR" dirty="0"/>
          </a:p>
        </p:txBody>
      </p:sp>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8" name="ZoneTexte 7"/>
          <p:cNvSpPr txBox="1"/>
          <p:nvPr/>
        </p:nvSpPr>
        <p:spPr>
          <a:xfrm>
            <a:off x="324000" y="1285943"/>
            <a:ext cx="5695200" cy="710136"/>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Informer la direction </a:t>
            </a:r>
            <a:r>
              <a:rPr lang="fr-FR" sz="1400" b="1" dirty="0">
                <a:latin typeface="Arial Narrow" panose="020B0606020202030204" pitchFamily="34" charset="0"/>
                <a:cs typeface="Arial" panose="020B0604020202020204" pitchFamily="34" charset="0"/>
              </a:rPr>
              <a:t>de l’établissement </a:t>
            </a:r>
            <a:r>
              <a:rPr lang="fr-FR" sz="1400" dirty="0">
                <a:latin typeface="Arial Narrow" panose="020B0606020202030204" pitchFamily="34" charset="0"/>
                <a:cs typeface="Arial" panose="020B0604020202020204" pitchFamily="34" charset="0"/>
              </a:rPr>
              <a:t>de la programmation de l’enquête</a:t>
            </a:r>
            <a:br>
              <a:rPr lang="fr-FR" sz="1400" dirty="0">
                <a:latin typeface="Arial Narrow" panose="020B0606020202030204" pitchFamily="34" charset="0"/>
                <a:cs typeface="Arial" panose="020B0604020202020204" pitchFamily="34" charset="0"/>
              </a:rPr>
            </a:br>
            <a:r>
              <a:rPr lang="fr-FR" sz="1400" dirty="0">
                <a:latin typeface="Arial Narrow" panose="020B0606020202030204" pitchFamily="34" charset="0"/>
                <a:cs typeface="Arial" panose="020B0604020202020204" pitchFamily="34" charset="0"/>
              </a:rPr>
              <a:t>(et le </a:t>
            </a:r>
            <a:r>
              <a:rPr lang="fr-FR" sz="1400" b="1" dirty="0">
                <a:latin typeface="Arial Narrow" panose="020B0606020202030204" pitchFamily="34" charset="0"/>
                <a:cs typeface="Arial" panose="020B0604020202020204" pitchFamily="34" charset="0"/>
              </a:rPr>
              <a:t>délégué à la protection des données </a:t>
            </a:r>
            <a:r>
              <a:rPr lang="fr-FR" sz="1400" dirty="0">
                <a:latin typeface="Arial Narrow" panose="020B0606020202030204" pitchFamily="34" charset="0"/>
                <a:cs typeface="Arial" panose="020B0604020202020204" pitchFamily="34" charset="0"/>
              </a:rPr>
              <a:t>si l’établissement ou le groupe d’établissements en dispose)</a:t>
            </a:r>
          </a:p>
        </p:txBody>
      </p:sp>
      <p:sp>
        <p:nvSpPr>
          <p:cNvPr id="9" name="ZoneTexte 8"/>
          <p:cNvSpPr txBox="1"/>
          <p:nvPr/>
        </p:nvSpPr>
        <p:spPr>
          <a:xfrm>
            <a:off x="324000" y="2203618"/>
            <a:ext cx="5695200" cy="678812"/>
          </a:xfrm>
          <a:prstGeom prst="rect">
            <a:avLst/>
          </a:prstGeom>
          <a:noFill/>
          <a:ln>
            <a:solidFill>
              <a:schemeClr val="tx1"/>
            </a:solidFill>
          </a:ln>
        </p:spPr>
        <p:txBody>
          <a:bodyPr wrap="square" rtlCol="0" anchor="ctr" anchorCtr="0">
            <a:noAutofit/>
          </a:bodyPr>
          <a:lstStyle/>
          <a:p>
            <a:r>
              <a:rPr lang="fr-FR" sz="1400" b="1" dirty="0">
                <a:solidFill>
                  <a:schemeClr val="accent1"/>
                </a:solidFill>
                <a:latin typeface="Arial Narrow" panose="020B0606020202030204" pitchFamily="34" charset="0"/>
                <a:cs typeface="Arial" panose="020B0604020202020204" pitchFamily="34" charset="0"/>
              </a:rPr>
              <a:t>Contacter les responsables des secteurs et unités de vie </a:t>
            </a:r>
            <a:r>
              <a:rPr lang="fr-FR" sz="1400" dirty="0">
                <a:latin typeface="Arial Narrow" panose="020B0606020202030204" pitchFamily="34" charset="0"/>
                <a:cs typeface="Arial" panose="020B0604020202020204" pitchFamily="34" charset="0"/>
              </a:rPr>
              <a:t>pour s’accorder sur le jour de l’enquête entre le 15/05 et 28/06/24 (</a:t>
            </a:r>
            <a:r>
              <a:rPr lang="fr-FR" sz="1200" i="1" dirty="0">
                <a:latin typeface="Arial Narrow" panose="020B0606020202030204" pitchFamily="34" charset="0"/>
                <a:cs typeface="Arial" panose="020B0604020202020204" pitchFamily="34" charset="0"/>
              </a:rPr>
              <a:t>l’enquête se déroule sur une seule journée dans l’unité et n’excède pas une semaine dans l’ensemble de l’EHPAD</a:t>
            </a:r>
            <a:r>
              <a:rPr lang="fr-FR" sz="1400" dirty="0">
                <a:latin typeface="Arial Narrow" panose="020B0606020202030204" pitchFamily="34" charset="0"/>
                <a:cs typeface="Arial" panose="020B0604020202020204" pitchFamily="34" charset="0"/>
              </a:rPr>
              <a:t>)</a:t>
            </a:r>
          </a:p>
        </p:txBody>
      </p:sp>
      <p:cxnSp>
        <p:nvCxnSpPr>
          <p:cNvPr id="11" name="Connecteur droit 10"/>
          <p:cNvCxnSpPr/>
          <p:nvPr/>
        </p:nvCxnSpPr>
        <p:spPr>
          <a:xfrm>
            <a:off x="3131840" y="1988808"/>
            <a:ext cx="0" cy="213105"/>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p:nvCxnSpPr>
        <p:spPr>
          <a:xfrm>
            <a:off x="3120217" y="2882430"/>
            <a:ext cx="0" cy="213105"/>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7" name="ZoneTexte 16"/>
          <p:cNvSpPr txBox="1"/>
          <p:nvPr/>
        </p:nvSpPr>
        <p:spPr>
          <a:xfrm>
            <a:off x="324000" y="3097240"/>
            <a:ext cx="5695200" cy="464002"/>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Réunir et former les enquêteurs </a:t>
            </a:r>
            <a:r>
              <a:rPr lang="fr-FR" sz="1400" dirty="0">
                <a:latin typeface="Arial Narrow" panose="020B0606020202030204" pitchFamily="34" charset="0"/>
                <a:cs typeface="Arial" panose="020B0604020202020204" pitchFamily="34" charset="0"/>
              </a:rPr>
              <a:t>et </a:t>
            </a:r>
            <a:r>
              <a:rPr lang="fr-FR" sz="1400" b="1" dirty="0">
                <a:latin typeface="Arial Narrow" panose="020B0606020202030204" pitchFamily="34" charset="0"/>
                <a:cs typeface="Arial" panose="020B0604020202020204" pitchFamily="34" charset="0"/>
              </a:rPr>
              <a:t>mettre à disposition les outils </a:t>
            </a:r>
            <a:r>
              <a:rPr lang="fr-FR" sz="1400" dirty="0">
                <a:latin typeface="Arial Narrow" panose="020B0606020202030204" pitchFamily="34" charset="0"/>
                <a:cs typeface="Arial" panose="020B0604020202020204" pitchFamily="34" charset="0"/>
              </a:rPr>
              <a:t>nécessaires à l’enquête</a:t>
            </a:r>
          </a:p>
        </p:txBody>
      </p:sp>
    </p:spTree>
    <p:extLst>
      <p:ext uri="{BB962C8B-B14F-4D97-AF65-F5344CB8AC3E}">
        <p14:creationId xmlns:p14="http://schemas.microsoft.com/office/powerpoint/2010/main" val="26804465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En amont du recueil de données</a:t>
            </a:r>
            <a:endParaRPr lang="fr-FR" dirty="0"/>
          </a:p>
        </p:txBody>
      </p:sp>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8" name="ZoneTexte 7"/>
          <p:cNvSpPr txBox="1"/>
          <p:nvPr/>
        </p:nvSpPr>
        <p:spPr>
          <a:xfrm>
            <a:off x="324000" y="1285943"/>
            <a:ext cx="5695200" cy="710136"/>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Informer la direction </a:t>
            </a:r>
            <a:r>
              <a:rPr lang="fr-FR" sz="1400" b="1" dirty="0">
                <a:latin typeface="Arial Narrow" panose="020B0606020202030204" pitchFamily="34" charset="0"/>
                <a:cs typeface="Arial" panose="020B0604020202020204" pitchFamily="34" charset="0"/>
              </a:rPr>
              <a:t>de l’établissement </a:t>
            </a:r>
            <a:r>
              <a:rPr lang="fr-FR" sz="1400" dirty="0">
                <a:latin typeface="Arial Narrow" panose="020B0606020202030204" pitchFamily="34" charset="0"/>
                <a:cs typeface="Arial" panose="020B0604020202020204" pitchFamily="34" charset="0"/>
              </a:rPr>
              <a:t>de la programmation de l’enquête</a:t>
            </a:r>
            <a:br>
              <a:rPr lang="fr-FR" sz="1400" dirty="0">
                <a:latin typeface="Arial Narrow" panose="020B0606020202030204" pitchFamily="34" charset="0"/>
                <a:cs typeface="Arial" panose="020B0604020202020204" pitchFamily="34" charset="0"/>
              </a:rPr>
            </a:br>
            <a:r>
              <a:rPr lang="fr-FR" sz="1400" dirty="0">
                <a:latin typeface="Arial Narrow" panose="020B0606020202030204" pitchFamily="34" charset="0"/>
                <a:cs typeface="Arial" panose="020B0604020202020204" pitchFamily="34" charset="0"/>
              </a:rPr>
              <a:t>(et le </a:t>
            </a:r>
            <a:r>
              <a:rPr lang="fr-FR" sz="1400" b="1" dirty="0">
                <a:latin typeface="Arial Narrow" panose="020B0606020202030204" pitchFamily="34" charset="0"/>
                <a:cs typeface="Arial" panose="020B0604020202020204" pitchFamily="34" charset="0"/>
              </a:rPr>
              <a:t>délégué à la protection des données </a:t>
            </a:r>
            <a:r>
              <a:rPr lang="fr-FR" sz="1400" dirty="0">
                <a:latin typeface="Arial Narrow" panose="020B0606020202030204" pitchFamily="34" charset="0"/>
                <a:cs typeface="Arial" panose="020B0604020202020204" pitchFamily="34" charset="0"/>
              </a:rPr>
              <a:t>si l’établissement ou le groupe d’établissements en dispose)</a:t>
            </a:r>
          </a:p>
        </p:txBody>
      </p:sp>
      <p:sp>
        <p:nvSpPr>
          <p:cNvPr id="9" name="ZoneTexte 8"/>
          <p:cNvSpPr txBox="1"/>
          <p:nvPr/>
        </p:nvSpPr>
        <p:spPr>
          <a:xfrm>
            <a:off x="324000" y="2203618"/>
            <a:ext cx="5695200" cy="678812"/>
          </a:xfrm>
          <a:prstGeom prst="rect">
            <a:avLst/>
          </a:prstGeom>
          <a:noFill/>
          <a:ln>
            <a:solidFill>
              <a:schemeClr val="tx1"/>
            </a:solidFill>
          </a:ln>
        </p:spPr>
        <p:txBody>
          <a:bodyPr wrap="square" rtlCol="0" anchor="ctr" anchorCtr="0">
            <a:noAutofit/>
          </a:bodyPr>
          <a:lstStyle/>
          <a:p>
            <a:r>
              <a:rPr lang="fr-FR" sz="1400" b="1" dirty="0">
                <a:solidFill>
                  <a:schemeClr val="accent1"/>
                </a:solidFill>
                <a:latin typeface="Arial Narrow" panose="020B0606020202030204" pitchFamily="34" charset="0"/>
                <a:cs typeface="Arial" panose="020B0604020202020204" pitchFamily="34" charset="0"/>
              </a:rPr>
              <a:t>Contacter les responsables des secteurs et unités de vie </a:t>
            </a:r>
            <a:r>
              <a:rPr lang="fr-FR" sz="1400" dirty="0">
                <a:latin typeface="Arial Narrow" panose="020B0606020202030204" pitchFamily="34" charset="0"/>
                <a:cs typeface="Arial" panose="020B0604020202020204" pitchFamily="34" charset="0"/>
              </a:rPr>
              <a:t>pour s’accorder sur le jour de l’enquête entre le 15/05 et 28/06/24 (</a:t>
            </a:r>
            <a:r>
              <a:rPr lang="fr-FR" sz="1200" i="1" dirty="0">
                <a:latin typeface="Arial Narrow" panose="020B0606020202030204" pitchFamily="34" charset="0"/>
                <a:cs typeface="Arial" panose="020B0604020202020204" pitchFamily="34" charset="0"/>
              </a:rPr>
              <a:t>l’enquête se déroule sur une seule journée dans l’unité et n’excède pas une semaine dans l’ensemble de l’EHPAD</a:t>
            </a:r>
            <a:r>
              <a:rPr lang="fr-FR" sz="1400" dirty="0">
                <a:latin typeface="Arial Narrow" panose="020B0606020202030204" pitchFamily="34" charset="0"/>
                <a:cs typeface="Arial" panose="020B0604020202020204" pitchFamily="34" charset="0"/>
              </a:rPr>
              <a:t>)</a:t>
            </a:r>
          </a:p>
        </p:txBody>
      </p:sp>
      <p:cxnSp>
        <p:nvCxnSpPr>
          <p:cNvPr id="11" name="Connecteur droit 10"/>
          <p:cNvCxnSpPr/>
          <p:nvPr/>
        </p:nvCxnSpPr>
        <p:spPr>
          <a:xfrm>
            <a:off x="3131840" y="1988808"/>
            <a:ext cx="0" cy="213105"/>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p:nvCxnSpPr>
        <p:spPr>
          <a:xfrm>
            <a:off x="3120217" y="2882430"/>
            <a:ext cx="0" cy="213105"/>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7" name="ZoneTexte 16"/>
          <p:cNvSpPr txBox="1"/>
          <p:nvPr/>
        </p:nvSpPr>
        <p:spPr>
          <a:xfrm>
            <a:off x="324000" y="3097240"/>
            <a:ext cx="5695200" cy="464002"/>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Réunir et former les enquêteurs </a:t>
            </a:r>
            <a:r>
              <a:rPr lang="fr-FR" sz="1400" dirty="0">
                <a:latin typeface="Arial Narrow" panose="020B0606020202030204" pitchFamily="34" charset="0"/>
                <a:cs typeface="Arial" panose="020B0604020202020204" pitchFamily="34" charset="0"/>
              </a:rPr>
              <a:t>et </a:t>
            </a:r>
            <a:r>
              <a:rPr lang="fr-FR" sz="1400" b="1" dirty="0">
                <a:latin typeface="Arial Narrow" panose="020B0606020202030204" pitchFamily="34" charset="0"/>
                <a:cs typeface="Arial" panose="020B0604020202020204" pitchFamily="34" charset="0"/>
              </a:rPr>
              <a:t>mettre à disposition les outils </a:t>
            </a:r>
            <a:r>
              <a:rPr lang="fr-FR" sz="1400" dirty="0">
                <a:latin typeface="Arial Narrow" panose="020B0606020202030204" pitchFamily="34" charset="0"/>
                <a:cs typeface="Arial" panose="020B0604020202020204" pitchFamily="34" charset="0"/>
              </a:rPr>
              <a:t>nécessaires à l’enquête</a:t>
            </a:r>
          </a:p>
        </p:txBody>
      </p:sp>
      <p:sp>
        <p:nvSpPr>
          <p:cNvPr id="13" name="ZoneTexte 12"/>
          <p:cNvSpPr txBox="1"/>
          <p:nvPr/>
        </p:nvSpPr>
        <p:spPr>
          <a:xfrm>
            <a:off x="324000" y="3780979"/>
            <a:ext cx="5695200" cy="501740"/>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Identifier les résidents éligibles </a:t>
            </a:r>
            <a:r>
              <a:rPr lang="fr-FR" sz="1400" b="1" dirty="0">
                <a:latin typeface="Arial Narrow" panose="020B0606020202030204" pitchFamily="34" charset="0"/>
                <a:cs typeface="Arial" panose="020B0604020202020204" pitchFamily="34" charset="0"/>
              </a:rPr>
              <a:t>répondant aux critères d’inclusion </a:t>
            </a:r>
            <a:r>
              <a:rPr lang="fr-FR" sz="1400" dirty="0">
                <a:latin typeface="Arial Narrow" panose="020B0606020202030204" pitchFamily="34" charset="0"/>
                <a:cs typeface="Arial" panose="020B0604020202020204" pitchFamily="34" charset="0"/>
              </a:rPr>
              <a:t>:</a:t>
            </a:r>
            <a:br>
              <a:rPr lang="fr-FR" sz="1400" dirty="0">
                <a:latin typeface="Arial Narrow" panose="020B0606020202030204" pitchFamily="34" charset="0"/>
                <a:cs typeface="Arial" panose="020B0604020202020204" pitchFamily="34" charset="0"/>
              </a:rPr>
            </a:br>
            <a:r>
              <a:rPr lang="fr-FR" sz="1400" dirty="0">
                <a:latin typeface="Arial Narrow" panose="020B0606020202030204" pitchFamily="34" charset="0"/>
                <a:cs typeface="Arial" panose="020B0604020202020204" pitchFamily="34" charset="0"/>
              </a:rPr>
              <a:t>en hébergement complet, présents avant 8h00, non sortis au moment de l’enquête</a:t>
            </a:r>
          </a:p>
        </p:txBody>
      </p:sp>
      <p:sp>
        <p:nvSpPr>
          <p:cNvPr id="14" name="ZoneTexte 13"/>
          <p:cNvSpPr txBox="1"/>
          <p:nvPr/>
        </p:nvSpPr>
        <p:spPr>
          <a:xfrm>
            <a:off x="324000" y="4503884"/>
            <a:ext cx="5695200" cy="509291"/>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Informer les résidents </a:t>
            </a:r>
            <a:r>
              <a:rPr lang="fr-FR" sz="1400" b="1" dirty="0">
                <a:latin typeface="Arial Narrow" panose="020B0606020202030204" pitchFamily="34" charset="0"/>
                <a:cs typeface="Arial" panose="020B0604020202020204" pitchFamily="34" charset="0"/>
              </a:rPr>
              <a:t>ou leurs représentants légaux </a:t>
            </a:r>
            <a:r>
              <a:rPr lang="fr-FR" sz="1400" dirty="0">
                <a:latin typeface="Arial Narrow" panose="020B0606020202030204" pitchFamily="34" charset="0"/>
                <a:cs typeface="Arial" panose="020B0604020202020204" pitchFamily="34" charset="0"/>
              </a:rPr>
              <a:t>de la réalisation de l’enquête (</a:t>
            </a:r>
            <a:r>
              <a:rPr lang="fr-FR" sz="1400" i="1" dirty="0">
                <a:latin typeface="Arial Narrow" panose="020B0606020202030204" pitchFamily="34" charset="0"/>
                <a:cs typeface="Arial" panose="020B0604020202020204" pitchFamily="34" charset="0"/>
              </a:rPr>
              <a:t>cf. lettre d’information des résidents</a:t>
            </a:r>
            <a:r>
              <a:rPr lang="fr-FR" sz="1400" dirty="0">
                <a:latin typeface="Arial Narrow" panose="020B0606020202030204" pitchFamily="34" charset="0"/>
                <a:cs typeface="Arial" panose="020B0604020202020204" pitchFamily="34" charset="0"/>
              </a:rPr>
              <a:t>)</a:t>
            </a:r>
          </a:p>
        </p:txBody>
      </p:sp>
      <p:cxnSp>
        <p:nvCxnSpPr>
          <p:cNvPr id="15" name="Connecteur droit 14"/>
          <p:cNvCxnSpPr/>
          <p:nvPr/>
        </p:nvCxnSpPr>
        <p:spPr>
          <a:xfrm>
            <a:off x="3120217" y="4290780"/>
            <a:ext cx="0" cy="213105"/>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p:nvCxnSpPr>
        <p:spPr>
          <a:xfrm>
            <a:off x="3120217" y="3561242"/>
            <a:ext cx="0" cy="213105"/>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25849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Information des résidents</a:t>
            </a:r>
            <a:endParaRPr lang="fr-FR" dirty="0"/>
          </a:p>
        </p:txBody>
      </p:sp>
      <p:sp>
        <p:nvSpPr>
          <p:cNvPr id="4" name="Espace réservé du texte 3"/>
          <p:cNvSpPr>
            <a:spLocks noGrp="1"/>
          </p:cNvSpPr>
          <p:nvPr>
            <p:ph type="body" sz="quarter" idx="12"/>
          </p:nvPr>
        </p:nvSpPr>
        <p:spPr>
          <a:xfrm>
            <a:off x="611560" y="1412776"/>
            <a:ext cx="8208912" cy="5328592"/>
          </a:xfrm>
        </p:spPr>
        <p:txBody>
          <a:bodyPr/>
          <a:lstStyle/>
          <a:p>
            <a:pPr lvl="2">
              <a:lnSpc>
                <a:spcPct val="100000"/>
              </a:lnSpc>
              <a:spcBef>
                <a:spcPts val="600"/>
              </a:spcBef>
            </a:pPr>
            <a:r>
              <a:rPr lang="fr-FR" b="0" dirty="0">
                <a:cs typeface="Arial" charset="0"/>
              </a:rPr>
              <a:t>Effectuée </a:t>
            </a:r>
            <a:r>
              <a:rPr lang="fr-FR" dirty="0">
                <a:solidFill>
                  <a:schemeClr val="accent1"/>
                </a:solidFill>
                <a:cs typeface="Arial" charset="0"/>
              </a:rPr>
              <a:t>en amont de l’enquête </a:t>
            </a:r>
            <a:r>
              <a:rPr lang="fr-FR" b="0" dirty="0">
                <a:cs typeface="Arial" charset="0"/>
              </a:rPr>
              <a:t>(ou lors du passage dans les unités et secteurs de vie le jour de l’enquête)</a:t>
            </a:r>
          </a:p>
          <a:p>
            <a:pPr lvl="2">
              <a:lnSpc>
                <a:spcPct val="100000"/>
              </a:lnSpc>
              <a:spcBef>
                <a:spcPts val="600"/>
              </a:spcBef>
            </a:pPr>
            <a:r>
              <a:rPr lang="fr-FR" b="0" dirty="0"/>
              <a:t>Information des résidents ou représentants légaux</a:t>
            </a:r>
          </a:p>
          <a:p>
            <a:pPr lvl="2">
              <a:lnSpc>
                <a:spcPct val="100000"/>
              </a:lnSpc>
              <a:spcBef>
                <a:spcPts val="600"/>
              </a:spcBef>
            </a:pPr>
            <a:r>
              <a:rPr lang="fr-FR" b="0" dirty="0">
                <a:cs typeface="Arial" charset="0"/>
              </a:rPr>
              <a:t>Deux </a:t>
            </a:r>
            <a:r>
              <a:rPr lang="fr-FR" dirty="0">
                <a:solidFill>
                  <a:schemeClr val="accent1"/>
                </a:solidFill>
                <a:cs typeface="Arial" charset="0"/>
              </a:rPr>
              <a:t>modalités d’information</a:t>
            </a:r>
            <a:r>
              <a:rPr lang="fr-FR" b="0" dirty="0">
                <a:solidFill>
                  <a:schemeClr val="accent1"/>
                </a:solidFill>
                <a:cs typeface="Arial" charset="0"/>
              </a:rPr>
              <a:t> :</a:t>
            </a:r>
          </a:p>
          <a:p>
            <a:pPr marL="357750" lvl="3" indent="-285750">
              <a:spcBef>
                <a:spcPts val="300"/>
              </a:spcBef>
              <a:buFont typeface="Wingdings" panose="05000000000000000000" pitchFamily="2" charset="2"/>
              <a:buChar char="Ø"/>
            </a:pPr>
            <a:r>
              <a:rPr lang="fr-FR" b="1" dirty="0">
                <a:solidFill>
                  <a:srgbClr val="373739"/>
                </a:solidFill>
                <a:highlight>
                  <a:srgbClr val="FFFF00"/>
                </a:highlight>
                <a:latin typeface="Arial" charset="0"/>
                <a:cs typeface="Arial" charset="0"/>
              </a:rPr>
              <a:t>Information individuelle </a:t>
            </a:r>
            <a:r>
              <a:rPr lang="fr-FR" dirty="0">
                <a:solidFill>
                  <a:srgbClr val="373739"/>
                </a:solidFill>
                <a:latin typeface="Arial" charset="0"/>
                <a:cs typeface="Arial" charset="0"/>
              </a:rPr>
              <a:t>réalisée par distribution de la lettre d’information</a:t>
            </a:r>
          </a:p>
          <a:p>
            <a:pPr marL="357750" lvl="3" indent="-285750">
              <a:spcBef>
                <a:spcPts val="300"/>
              </a:spcBef>
              <a:buFont typeface="Wingdings" panose="05000000000000000000" pitchFamily="2" charset="2"/>
              <a:buChar char="Ø"/>
            </a:pPr>
            <a:r>
              <a:rPr lang="fr-FR" b="1" dirty="0">
                <a:solidFill>
                  <a:srgbClr val="373739"/>
                </a:solidFill>
                <a:highlight>
                  <a:srgbClr val="FFFF00"/>
                </a:highlight>
                <a:latin typeface="Arial" charset="0"/>
                <a:cs typeface="Arial" charset="0"/>
              </a:rPr>
              <a:t>Information collective </a:t>
            </a:r>
            <a:r>
              <a:rPr lang="fr-FR" dirty="0">
                <a:solidFill>
                  <a:srgbClr val="373739"/>
                </a:solidFill>
                <a:highlight>
                  <a:srgbClr val="FFFF00"/>
                </a:highlight>
                <a:latin typeface="Arial" charset="0"/>
                <a:cs typeface="Arial" charset="0"/>
              </a:rPr>
              <a:t>par affichage </a:t>
            </a:r>
            <a:r>
              <a:rPr lang="fr-FR" dirty="0">
                <a:solidFill>
                  <a:srgbClr val="373739"/>
                </a:solidFill>
                <a:latin typeface="Arial" charset="0"/>
                <a:cs typeface="Arial" charset="0"/>
              </a:rPr>
              <a:t>de la lettre d’information</a:t>
            </a:r>
          </a:p>
          <a:p>
            <a:pPr marL="357750" lvl="3" indent="-285750">
              <a:spcBef>
                <a:spcPts val="300"/>
              </a:spcBef>
              <a:buFont typeface="Wingdings" panose="05000000000000000000" pitchFamily="2" charset="2"/>
              <a:buChar char="Ø"/>
            </a:pPr>
            <a:endParaRPr lang="fr-FR" dirty="0">
              <a:solidFill>
                <a:srgbClr val="373739"/>
              </a:solidFill>
              <a:latin typeface="Arial" charset="0"/>
              <a:cs typeface="Arial" charset="0"/>
            </a:endParaRPr>
          </a:p>
        </p:txBody>
      </p:sp>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pic>
        <p:nvPicPr>
          <p:cNvPr id="3" name="Image 2"/>
          <p:cNvPicPr>
            <a:picLocks noChangeAspect="1"/>
          </p:cNvPicPr>
          <p:nvPr/>
        </p:nvPicPr>
        <p:blipFill>
          <a:blip r:embed="rId4"/>
          <a:stretch>
            <a:fillRect/>
          </a:stretch>
        </p:blipFill>
        <p:spPr>
          <a:xfrm>
            <a:off x="2310789" y="3789040"/>
            <a:ext cx="4522421" cy="2566905"/>
          </a:xfrm>
          <a:prstGeom prst="rect">
            <a:avLst/>
          </a:prstGeom>
          <a:ln>
            <a:solidFill>
              <a:srgbClr val="373739"/>
            </a:solidFill>
          </a:ln>
        </p:spPr>
      </p:pic>
    </p:spTree>
    <p:extLst>
      <p:ext uri="{BB962C8B-B14F-4D97-AF65-F5344CB8AC3E}">
        <p14:creationId xmlns:p14="http://schemas.microsoft.com/office/powerpoint/2010/main" val="6185906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9545" t="6089" r="7162" b="8020"/>
          <a:stretch/>
        </p:blipFill>
        <p:spPr bwMode="auto">
          <a:xfrm>
            <a:off x="35496" y="332656"/>
            <a:ext cx="4439579" cy="6483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7517" t="6515" r="5959" b="8088"/>
          <a:stretch/>
        </p:blipFill>
        <p:spPr bwMode="auto">
          <a:xfrm>
            <a:off x="4427984" y="332656"/>
            <a:ext cx="4608512" cy="6483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169906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Information des résidents</a:t>
            </a:r>
            <a:endParaRPr lang="fr-FR" dirty="0"/>
          </a:p>
        </p:txBody>
      </p:sp>
      <p:sp>
        <p:nvSpPr>
          <p:cNvPr id="4" name="Espace réservé du texte 3"/>
          <p:cNvSpPr>
            <a:spLocks noGrp="1"/>
          </p:cNvSpPr>
          <p:nvPr>
            <p:ph type="body" sz="quarter" idx="12"/>
          </p:nvPr>
        </p:nvSpPr>
        <p:spPr>
          <a:xfrm>
            <a:off x="611560" y="1412776"/>
            <a:ext cx="8208912" cy="5328592"/>
          </a:xfrm>
        </p:spPr>
        <p:txBody>
          <a:bodyPr/>
          <a:lstStyle/>
          <a:p>
            <a:pPr lvl="2">
              <a:lnSpc>
                <a:spcPct val="100000"/>
              </a:lnSpc>
              <a:spcBef>
                <a:spcPts val="600"/>
              </a:spcBef>
            </a:pPr>
            <a:r>
              <a:rPr lang="fr-FR" b="0" dirty="0">
                <a:cs typeface="Arial" charset="0"/>
              </a:rPr>
              <a:t>Effectuée </a:t>
            </a:r>
            <a:r>
              <a:rPr lang="fr-FR" dirty="0">
                <a:solidFill>
                  <a:schemeClr val="accent1"/>
                </a:solidFill>
                <a:cs typeface="Arial" charset="0"/>
              </a:rPr>
              <a:t>en amont de l’enquête </a:t>
            </a:r>
            <a:r>
              <a:rPr lang="fr-FR" b="0" dirty="0">
                <a:cs typeface="Arial" charset="0"/>
              </a:rPr>
              <a:t>(ou lors du passage dans les unités et secteurs de vie le jour de l’enquête)</a:t>
            </a:r>
          </a:p>
          <a:p>
            <a:pPr lvl="2">
              <a:lnSpc>
                <a:spcPct val="100000"/>
              </a:lnSpc>
              <a:spcBef>
                <a:spcPts val="600"/>
              </a:spcBef>
            </a:pPr>
            <a:r>
              <a:rPr lang="fr-FR" b="0" dirty="0"/>
              <a:t>Information des résidents ou représentants légaux</a:t>
            </a:r>
          </a:p>
          <a:p>
            <a:pPr lvl="2">
              <a:lnSpc>
                <a:spcPct val="100000"/>
              </a:lnSpc>
              <a:spcBef>
                <a:spcPts val="600"/>
              </a:spcBef>
            </a:pPr>
            <a:r>
              <a:rPr lang="fr-FR" b="0" dirty="0">
                <a:cs typeface="Arial" charset="0"/>
              </a:rPr>
              <a:t>Deux </a:t>
            </a:r>
            <a:r>
              <a:rPr lang="fr-FR" dirty="0">
                <a:solidFill>
                  <a:schemeClr val="accent1"/>
                </a:solidFill>
                <a:cs typeface="Arial" charset="0"/>
              </a:rPr>
              <a:t>modalités d’information</a:t>
            </a:r>
            <a:r>
              <a:rPr lang="fr-FR" b="0" dirty="0">
                <a:solidFill>
                  <a:schemeClr val="accent1"/>
                </a:solidFill>
                <a:cs typeface="Arial" charset="0"/>
              </a:rPr>
              <a:t> :</a:t>
            </a:r>
          </a:p>
          <a:p>
            <a:pPr marL="357750" lvl="3" indent="-285750">
              <a:spcBef>
                <a:spcPts val="300"/>
              </a:spcBef>
              <a:buFont typeface="Wingdings" panose="05000000000000000000" pitchFamily="2" charset="2"/>
              <a:buChar char="Ø"/>
            </a:pPr>
            <a:r>
              <a:rPr lang="fr-FR" b="1" dirty="0">
                <a:solidFill>
                  <a:srgbClr val="373739"/>
                </a:solidFill>
                <a:latin typeface="Arial" charset="0"/>
                <a:cs typeface="Arial" charset="0"/>
              </a:rPr>
              <a:t>Information individuelle </a:t>
            </a:r>
            <a:r>
              <a:rPr lang="fr-FR" dirty="0">
                <a:solidFill>
                  <a:srgbClr val="373739"/>
                </a:solidFill>
                <a:latin typeface="Arial" charset="0"/>
                <a:cs typeface="Arial" charset="0"/>
              </a:rPr>
              <a:t>réalisée</a:t>
            </a:r>
            <a:br>
              <a:rPr lang="fr-FR" dirty="0">
                <a:solidFill>
                  <a:srgbClr val="373739"/>
                </a:solidFill>
                <a:latin typeface="Arial" charset="0"/>
                <a:cs typeface="Arial" charset="0"/>
              </a:rPr>
            </a:br>
            <a:r>
              <a:rPr lang="fr-FR" dirty="0">
                <a:solidFill>
                  <a:srgbClr val="373739"/>
                </a:solidFill>
                <a:latin typeface="Arial" charset="0"/>
                <a:cs typeface="Arial" charset="0"/>
              </a:rPr>
              <a:t>par distribution de la lettre d’information</a:t>
            </a:r>
          </a:p>
          <a:p>
            <a:pPr marL="357750" lvl="3" indent="-285750">
              <a:spcBef>
                <a:spcPts val="300"/>
              </a:spcBef>
              <a:buFont typeface="Wingdings" panose="05000000000000000000" pitchFamily="2" charset="2"/>
              <a:buChar char="Ø"/>
            </a:pPr>
            <a:r>
              <a:rPr lang="fr-FR" b="1" dirty="0">
                <a:solidFill>
                  <a:srgbClr val="373739"/>
                </a:solidFill>
                <a:latin typeface="Arial" charset="0"/>
                <a:cs typeface="Arial" charset="0"/>
              </a:rPr>
              <a:t>Information collective </a:t>
            </a:r>
            <a:r>
              <a:rPr lang="fr-FR" dirty="0">
                <a:solidFill>
                  <a:srgbClr val="373739"/>
                </a:solidFill>
                <a:latin typeface="Arial" charset="0"/>
                <a:cs typeface="Arial" charset="0"/>
              </a:rPr>
              <a:t>par affichage</a:t>
            </a:r>
            <a:br>
              <a:rPr lang="fr-FR" dirty="0">
                <a:solidFill>
                  <a:srgbClr val="373739"/>
                </a:solidFill>
                <a:latin typeface="Arial" charset="0"/>
                <a:cs typeface="Arial" charset="0"/>
              </a:rPr>
            </a:br>
            <a:r>
              <a:rPr lang="fr-FR" dirty="0">
                <a:solidFill>
                  <a:srgbClr val="373739"/>
                </a:solidFill>
                <a:latin typeface="Arial" charset="0"/>
                <a:cs typeface="Arial" charset="0"/>
              </a:rPr>
              <a:t>de la lettre d’information</a:t>
            </a:r>
          </a:p>
          <a:p>
            <a:pPr lvl="2">
              <a:lnSpc>
                <a:spcPct val="100000"/>
              </a:lnSpc>
              <a:spcBef>
                <a:spcPts val="600"/>
              </a:spcBef>
            </a:pPr>
            <a:r>
              <a:rPr lang="fr-FR" b="0" dirty="0">
                <a:highlight>
                  <a:srgbClr val="FFFF00"/>
                </a:highlight>
                <a:cs typeface="Arial" charset="0"/>
              </a:rPr>
              <a:t>La lettre d’information prévoit au résident</a:t>
            </a:r>
            <a:br>
              <a:rPr lang="fr-FR" b="0" dirty="0">
                <a:highlight>
                  <a:srgbClr val="FFFF00"/>
                </a:highlight>
                <a:cs typeface="Arial" charset="0"/>
              </a:rPr>
            </a:br>
            <a:r>
              <a:rPr lang="fr-FR" b="0" dirty="0">
                <a:highlight>
                  <a:srgbClr val="FFFF00"/>
                </a:highlight>
                <a:cs typeface="Arial" charset="0"/>
              </a:rPr>
              <a:t>d’exercer leur </a:t>
            </a:r>
            <a:r>
              <a:rPr lang="fr-FR" dirty="0">
                <a:solidFill>
                  <a:schemeClr val="accent1"/>
                </a:solidFill>
                <a:highlight>
                  <a:srgbClr val="FFFF00"/>
                </a:highlight>
                <a:cs typeface="Arial" charset="0"/>
              </a:rPr>
              <a:t>droit d’opposition </a:t>
            </a:r>
          </a:p>
          <a:p>
            <a:pPr marL="357750" lvl="3" indent="-285750">
              <a:spcBef>
                <a:spcPts val="300"/>
              </a:spcBef>
              <a:buFont typeface="Wingdings" panose="05000000000000000000" pitchFamily="2" charset="2"/>
              <a:buChar char="Ø"/>
            </a:pPr>
            <a:endParaRPr lang="fr-FR" dirty="0">
              <a:solidFill>
                <a:srgbClr val="373739"/>
              </a:solidFill>
              <a:latin typeface="Arial" charset="0"/>
              <a:cs typeface="Arial" charset="0"/>
            </a:endParaRPr>
          </a:p>
        </p:txBody>
      </p:sp>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pic>
        <p:nvPicPr>
          <p:cNvPr id="3" name="Image 2"/>
          <p:cNvPicPr>
            <a:picLocks noChangeAspect="1"/>
          </p:cNvPicPr>
          <p:nvPr/>
        </p:nvPicPr>
        <p:blipFill>
          <a:blip r:embed="rId4"/>
          <a:stretch>
            <a:fillRect/>
          </a:stretch>
        </p:blipFill>
        <p:spPr>
          <a:xfrm>
            <a:off x="5278332" y="1916832"/>
            <a:ext cx="3805951" cy="2160240"/>
          </a:xfrm>
          <a:prstGeom prst="rect">
            <a:avLst/>
          </a:prstGeom>
          <a:ln>
            <a:solidFill>
              <a:srgbClr val="373739"/>
            </a:solidFill>
          </a:ln>
        </p:spPr>
      </p:pic>
      <p:pic>
        <p:nvPicPr>
          <p:cNvPr id="5" name="Image 4"/>
          <p:cNvPicPr>
            <a:picLocks noChangeAspect="1"/>
          </p:cNvPicPr>
          <p:nvPr/>
        </p:nvPicPr>
        <p:blipFill>
          <a:blip r:embed="rId5"/>
          <a:stretch>
            <a:fillRect/>
          </a:stretch>
        </p:blipFill>
        <p:spPr>
          <a:xfrm>
            <a:off x="776773" y="4581128"/>
            <a:ext cx="7056784" cy="1777963"/>
          </a:xfrm>
          <a:prstGeom prst="rect">
            <a:avLst/>
          </a:prstGeom>
          <a:ln>
            <a:solidFill>
              <a:srgbClr val="373739"/>
            </a:solidFill>
          </a:ln>
        </p:spPr>
      </p:pic>
    </p:spTree>
    <p:extLst>
      <p:ext uri="{BB962C8B-B14F-4D97-AF65-F5344CB8AC3E}">
        <p14:creationId xmlns:p14="http://schemas.microsoft.com/office/powerpoint/2010/main" val="19987736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En amont du recueil de données</a:t>
            </a:r>
            <a:endParaRPr lang="fr-FR" dirty="0"/>
          </a:p>
        </p:txBody>
      </p:sp>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8" name="ZoneTexte 7"/>
          <p:cNvSpPr txBox="1"/>
          <p:nvPr/>
        </p:nvSpPr>
        <p:spPr>
          <a:xfrm>
            <a:off x="324000" y="1285943"/>
            <a:ext cx="5695200" cy="710136"/>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Informer la direction </a:t>
            </a:r>
            <a:r>
              <a:rPr lang="fr-FR" sz="1400" b="1" dirty="0">
                <a:latin typeface="Arial Narrow" panose="020B0606020202030204" pitchFamily="34" charset="0"/>
                <a:cs typeface="Arial" panose="020B0604020202020204" pitchFamily="34" charset="0"/>
              </a:rPr>
              <a:t>de l’établissement </a:t>
            </a:r>
            <a:r>
              <a:rPr lang="fr-FR" sz="1400" dirty="0">
                <a:latin typeface="Arial Narrow" panose="020B0606020202030204" pitchFamily="34" charset="0"/>
                <a:cs typeface="Arial" panose="020B0604020202020204" pitchFamily="34" charset="0"/>
              </a:rPr>
              <a:t>de la programmation de l’enquête</a:t>
            </a:r>
            <a:br>
              <a:rPr lang="fr-FR" sz="1400" dirty="0">
                <a:latin typeface="Arial Narrow" panose="020B0606020202030204" pitchFamily="34" charset="0"/>
                <a:cs typeface="Arial" panose="020B0604020202020204" pitchFamily="34" charset="0"/>
              </a:rPr>
            </a:br>
            <a:r>
              <a:rPr lang="fr-FR" sz="1400" dirty="0">
                <a:latin typeface="Arial Narrow" panose="020B0606020202030204" pitchFamily="34" charset="0"/>
                <a:cs typeface="Arial" panose="020B0604020202020204" pitchFamily="34" charset="0"/>
              </a:rPr>
              <a:t>(et le </a:t>
            </a:r>
            <a:r>
              <a:rPr lang="fr-FR" sz="1400" b="1" dirty="0">
                <a:latin typeface="Arial Narrow" panose="020B0606020202030204" pitchFamily="34" charset="0"/>
                <a:cs typeface="Arial" panose="020B0604020202020204" pitchFamily="34" charset="0"/>
              </a:rPr>
              <a:t>délégué à la protection des données </a:t>
            </a:r>
            <a:r>
              <a:rPr lang="fr-FR" sz="1400" dirty="0">
                <a:latin typeface="Arial Narrow" panose="020B0606020202030204" pitchFamily="34" charset="0"/>
                <a:cs typeface="Arial" panose="020B0604020202020204" pitchFamily="34" charset="0"/>
              </a:rPr>
              <a:t>si l’établissement ou le groupe d’établissements en dispose)</a:t>
            </a:r>
          </a:p>
        </p:txBody>
      </p:sp>
      <p:sp>
        <p:nvSpPr>
          <p:cNvPr id="9" name="ZoneTexte 8"/>
          <p:cNvSpPr txBox="1"/>
          <p:nvPr/>
        </p:nvSpPr>
        <p:spPr>
          <a:xfrm>
            <a:off x="324000" y="2203618"/>
            <a:ext cx="5695200" cy="678812"/>
          </a:xfrm>
          <a:prstGeom prst="rect">
            <a:avLst/>
          </a:prstGeom>
          <a:noFill/>
          <a:ln>
            <a:solidFill>
              <a:schemeClr val="tx1"/>
            </a:solidFill>
          </a:ln>
        </p:spPr>
        <p:txBody>
          <a:bodyPr wrap="square" rtlCol="0" anchor="ctr" anchorCtr="0">
            <a:noAutofit/>
          </a:bodyPr>
          <a:lstStyle/>
          <a:p>
            <a:r>
              <a:rPr lang="fr-FR" sz="1400" b="1" dirty="0">
                <a:solidFill>
                  <a:schemeClr val="accent1"/>
                </a:solidFill>
                <a:latin typeface="Arial Narrow" panose="020B0606020202030204" pitchFamily="34" charset="0"/>
                <a:cs typeface="Arial" panose="020B0604020202020204" pitchFamily="34" charset="0"/>
              </a:rPr>
              <a:t>Contacter les responsables des secteurs et unités de vie </a:t>
            </a:r>
            <a:r>
              <a:rPr lang="fr-FR" sz="1400" dirty="0">
                <a:latin typeface="Arial Narrow" panose="020B0606020202030204" pitchFamily="34" charset="0"/>
                <a:cs typeface="Arial" panose="020B0604020202020204" pitchFamily="34" charset="0"/>
              </a:rPr>
              <a:t>pour s’accorder sur le jour de l’enquête entre le 15/05 et 28/06/24 (</a:t>
            </a:r>
            <a:r>
              <a:rPr lang="fr-FR" sz="1200" i="1" dirty="0">
                <a:latin typeface="Arial Narrow" panose="020B0606020202030204" pitchFamily="34" charset="0"/>
                <a:cs typeface="Arial" panose="020B0604020202020204" pitchFamily="34" charset="0"/>
              </a:rPr>
              <a:t>l’enquête se déroule sur une seule journée dans l’unité et n’excède pas une semaine dans l’ensemble de l’EHPAD</a:t>
            </a:r>
            <a:r>
              <a:rPr lang="fr-FR" sz="1400" dirty="0">
                <a:latin typeface="Arial Narrow" panose="020B0606020202030204" pitchFamily="34" charset="0"/>
                <a:cs typeface="Arial" panose="020B0604020202020204" pitchFamily="34" charset="0"/>
              </a:rPr>
              <a:t>)</a:t>
            </a:r>
          </a:p>
        </p:txBody>
      </p:sp>
      <p:cxnSp>
        <p:nvCxnSpPr>
          <p:cNvPr id="11" name="Connecteur droit 10"/>
          <p:cNvCxnSpPr/>
          <p:nvPr/>
        </p:nvCxnSpPr>
        <p:spPr>
          <a:xfrm>
            <a:off x="3131840" y="1988808"/>
            <a:ext cx="0" cy="213105"/>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p:nvCxnSpPr>
        <p:spPr>
          <a:xfrm>
            <a:off x="3120217" y="2882430"/>
            <a:ext cx="0" cy="213105"/>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7" name="ZoneTexte 16"/>
          <p:cNvSpPr txBox="1"/>
          <p:nvPr/>
        </p:nvSpPr>
        <p:spPr>
          <a:xfrm>
            <a:off x="324000" y="3097240"/>
            <a:ext cx="5695200" cy="464002"/>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Réunir et former les enquêteurs </a:t>
            </a:r>
            <a:r>
              <a:rPr lang="fr-FR" sz="1400" dirty="0">
                <a:latin typeface="Arial Narrow" panose="020B0606020202030204" pitchFamily="34" charset="0"/>
                <a:cs typeface="Arial" panose="020B0604020202020204" pitchFamily="34" charset="0"/>
              </a:rPr>
              <a:t>et </a:t>
            </a:r>
            <a:r>
              <a:rPr lang="fr-FR" sz="1400" b="1" dirty="0">
                <a:latin typeface="Arial Narrow" panose="020B0606020202030204" pitchFamily="34" charset="0"/>
                <a:cs typeface="Arial" panose="020B0604020202020204" pitchFamily="34" charset="0"/>
              </a:rPr>
              <a:t>mettre à disposition les outils </a:t>
            </a:r>
            <a:r>
              <a:rPr lang="fr-FR" sz="1400" dirty="0">
                <a:latin typeface="Arial Narrow" panose="020B0606020202030204" pitchFamily="34" charset="0"/>
                <a:cs typeface="Arial" panose="020B0604020202020204" pitchFamily="34" charset="0"/>
              </a:rPr>
              <a:t>nécessaires à l’enquête</a:t>
            </a:r>
          </a:p>
        </p:txBody>
      </p:sp>
      <p:sp>
        <p:nvSpPr>
          <p:cNvPr id="13" name="ZoneTexte 12"/>
          <p:cNvSpPr txBox="1"/>
          <p:nvPr/>
        </p:nvSpPr>
        <p:spPr>
          <a:xfrm>
            <a:off x="324000" y="3780979"/>
            <a:ext cx="5695200" cy="501740"/>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Identifier les résidents éligibles </a:t>
            </a:r>
            <a:r>
              <a:rPr lang="fr-FR" sz="1400" b="1" dirty="0">
                <a:latin typeface="Arial Narrow" panose="020B0606020202030204" pitchFamily="34" charset="0"/>
                <a:cs typeface="Arial" panose="020B0604020202020204" pitchFamily="34" charset="0"/>
              </a:rPr>
              <a:t>répondant aux critères d’inclusion </a:t>
            </a:r>
            <a:r>
              <a:rPr lang="fr-FR" sz="1400" dirty="0">
                <a:latin typeface="Arial Narrow" panose="020B0606020202030204" pitchFamily="34" charset="0"/>
                <a:cs typeface="Arial" panose="020B0604020202020204" pitchFamily="34" charset="0"/>
              </a:rPr>
              <a:t>:</a:t>
            </a:r>
            <a:br>
              <a:rPr lang="fr-FR" sz="1400" dirty="0">
                <a:latin typeface="Arial Narrow" panose="020B0606020202030204" pitchFamily="34" charset="0"/>
                <a:cs typeface="Arial" panose="020B0604020202020204" pitchFamily="34" charset="0"/>
              </a:rPr>
            </a:br>
            <a:r>
              <a:rPr lang="fr-FR" sz="1400" dirty="0">
                <a:latin typeface="Arial Narrow" panose="020B0606020202030204" pitchFamily="34" charset="0"/>
                <a:cs typeface="Arial" panose="020B0604020202020204" pitchFamily="34" charset="0"/>
              </a:rPr>
              <a:t>en hébergement complet, présents avant 8h00, non sortis au moment de l’enquête</a:t>
            </a:r>
          </a:p>
        </p:txBody>
      </p:sp>
      <p:sp>
        <p:nvSpPr>
          <p:cNvPr id="14" name="ZoneTexte 13"/>
          <p:cNvSpPr txBox="1"/>
          <p:nvPr/>
        </p:nvSpPr>
        <p:spPr>
          <a:xfrm>
            <a:off x="324000" y="4503884"/>
            <a:ext cx="5695200" cy="509291"/>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Informer les résidents </a:t>
            </a:r>
            <a:r>
              <a:rPr lang="fr-FR" sz="1400" b="1" dirty="0">
                <a:latin typeface="Arial Narrow" panose="020B0606020202030204" pitchFamily="34" charset="0"/>
                <a:cs typeface="Arial" panose="020B0604020202020204" pitchFamily="34" charset="0"/>
              </a:rPr>
              <a:t>ou leurs représentants légaux </a:t>
            </a:r>
            <a:r>
              <a:rPr lang="fr-FR" sz="1400" dirty="0">
                <a:latin typeface="Arial Narrow" panose="020B0606020202030204" pitchFamily="34" charset="0"/>
                <a:cs typeface="Arial" panose="020B0604020202020204" pitchFamily="34" charset="0"/>
              </a:rPr>
              <a:t>de la réalisation de l’enquête (</a:t>
            </a:r>
            <a:r>
              <a:rPr lang="fr-FR" sz="1400" i="1" dirty="0">
                <a:latin typeface="Arial Narrow" panose="020B0606020202030204" pitchFamily="34" charset="0"/>
                <a:cs typeface="Arial" panose="020B0604020202020204" pitchFamily="34" charset="0"/>
              </a:rPr>
              <a:t>cf. lettre d’information des résidents</a:t>
            </a:r>
            <a:r>
              <a:rPr lang="fr-FR" sz="1400" dirty="0">
                <a:latin typeface="Arial Narrow" panose="020B0606020202030204" pitchFamily="34" charset="0"/>
                <a:cs typeface="Arial" panose="020B0604020202020204" pitchFamily="34" charset="0"/>
              </a:rPr>
              <a:t>)</a:t>
            </a:r>
          </a:p>
        </p:txBody>
      </p:sp>
      <p:cxnSp>
        <p:nvCxnSpPr>
          <p:cNvPr id="15" name="Connecteur droit 14"/>
          <p:cNvCxnSpPr/>
          <p:nvPr/>
        </p:nvCxnSpPr>
        <p:spPr>
          <a:xfrm>
            <a:off x="3120217" y="4290780"/>
            <a:ext cx="0" cy="213105"/>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p:nvCxnSpPr>
        <p:spPr>
          <a:xfrm>
            <a:off x="3120217" y="3561242"/>
            <a:ext cx="0" cy="213105"/>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8" name="ZoneTexte 17"/>
          <p:cNvSpPr txBox="1"/>
          <p:nvPr/>
        </p:nvSpPr>
        <p:spPr>
          <a:xfrm>
            <a:off x="324000" y="5234340"/>
            <a:ext cx="5695200" cy="313590"/>
          </a:xfrm>
          <a:prstGeom prst="rect">
            <a:avLst/>
          </a:prstGeom>
          <a:noFill/>
          <a:ln>
            <a:solidFill>
              <a:schemeClr val="tx1"/>
            </a:solidFill>
          </a:ln>
        </p:spPr>
        <p:txBody>
          <a:bodyPr wrap="square" rtlCol="0">
            <a:noAutofit/>
          </a:bodyPr>
          <a:lstStyle/>
          <a:p>
            <a:pPr algn="ctr"/>
            <a:r>
              <a:rPr lang="fr-FR" sz="1400" b="1" dirty="0">
                <a:solidFill>
                  <a:schemeClr val="accent1"/>
                </a:solidFill>
                <a:latin typeface="Arial Narrow" panose="020B0606020202030204" pitchFamily="34" charset="0"/>
                <a:cs typeface="Arial" panose="020B0604020202020204" pitchFamily="34" charset="0"/>
              </a:rPr>
              <a:t>Recueillir les informations relatives à l’établissement</a:t>
            </a:r>
            <a:endParaRPr lang="fr-FR" sz="1400" dirty="0">
              <a:solidFill>
                <a:schemeClr val="accent1"/>
              </a:solidFill>
              <a:latin typeface="Arial Narrow" panose="020B0606020202030204" pitchFamily="34" charset="0"/>
              <a:cs typeface="Arial" panose="020B0604020202020204" pitchFamily="34" charset="0"/>
            </a:endParaRPr>
          </a:p>
        </p:txBody>
      </p:sp>
      <p:cxnSp>
        <p:nvCxnSpPr>
          <p:cNvPr id="22" name="Connecteur droit 21"/>
          <p:cNvCxnSpPr/>
          <p:nvPr/>
        </p:nvCxnSpPr>
        <p:spPr>
          <a:xfrm>
            <a:off x="3131840" y="5013175"/>
            <a:ext cx="0" cy="213105"/>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24" name="Image 23">
            <a:hlinkClick r:id="rId4" action="ppaction://hlinksldjump"/>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56176" y="2386824"/>
            <a:ext cx="2815279" cy="4066512"/>
          </a:xfrm>
          <a:prstGeom prst="rect">
            <a:avLst/>
          </a:prstGeom>
          <a:ln w="15875">
            <a:solidFill>
              <a:schemeClr val="accent6">
                <a:lumMod val="60000"/>
                <a:lumOff val="40000"/>
              </a:schemeClr>
            </a:solidFill>
          </a:ln>
        </p:spPr>
      </p:pic>
    </p:spTree>
    <p:extLst>
      <p:ext uri="{BB962C8B-B14F-4D97-AF65-F5344CB8AC3E}">
        <p14:creationId xmlns:p14="http://schemas.microsoft.com/office/powerpoint/2010/main" val="22748944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467544" y="2780928"/>
            <a:ext cx="8280920" cy="3888432"/>
          </a:xfrm>
        </p:spPr>
        <p:txBody>
          <a:bodyPr anchor="t" anchorCtr="0"/>
          <a:lstStyle/>
          <a:p>
            <a:pPr>
              <a:lnSpc>
                <a:spcPct val="150000"/>
              </a:lnSpc>
            </a:pPr>
            <a:r>
              <a:rPr lang="fr-FR" sz="2400" cap="none" dirty="0">
                <a:solidFill>
                  <a:schemeClr val="accent4"/>
                </a:solidFill>
                <a:hlinkClick r:id="rId2" action="ppaction://hlinksldjump"/>
              </a:rPr>
              <a:t>Contexte et objectifs</a:t>
            </a:r>
            <a:r>
              <a:rPr lang="fr-FR" sz="2400" cap="none" dirty="0">
                <a:solidFill>
                  <a:schemeClr val="accent4"/>
                </a:solidFill>
              </a:rPr>
              <a:t>         </a:t>
            </a:r>
            <a:br>
              <a:rPr lang="fr-FR" sz="2400" cap="none" dirty="0">
                <a:solidFill>
                  <a:schemeClr val="accent4"/>
                </a:solidFill>
              </a:rPr>
            </a:br>
            <a:r>
              <a:rPr lang="fr-FR" sz="2400" cap="none" dirty="0">
                <a:solidFill>
                  <a:schemeClr val="accent4"/>
                </a:solidFill>
                <a:hlinkClick r:id="rId3" action="ppaction://hlinksldjump"/>
              </a:rPr>
              <a:t>Méthode d’enquête</a:t>
            </a:r>
            <a:r>
              <a:rPr lang="fr-FR" sz="2400" cap="none" dirty="0">
                <a:solidFill>
                  <a:schemeClr val="accent4"/>
                </a:solidFill>
              </a:rPr>
              <a:t/>
            </a:r>
            <a:br>
              <a:rPr lang="fr-FR" sz="2400" cap="none" dirty="0">
                <a:solidFill>
                  <a:schemeClr val="accent4"/>
                </a:solidFill>
              </a:rPr>
            </a:br>
            <a:r>
              <a:rPr lang="fr-FR" sz="2400" cap="none" dirty="0">
                <a:solidFill>
                  <a:schemeClr val="accent4"/>
                </a:solidFill>
                <a:hlinkClick r:id="rId4" action="ppaction://hlinksldjump"/>
              </a:rPr>
              <a:t>Organisation de l’enquête</a:t>
            </a:r>
            <a:r>
              <a:rPr lang="fr-FR" sz="2400" cap="none" dirty="0">
                <a:solidFill>
                  <a:schemeClr val="accent4"/>
                </a:solidFill>
              </a:rPr>
              <a:t/>
            </a:r>
            <a:br>
              <a:rPr lang="fr-FR" sz="2400" cap="none" dirty="0">
                <a:solidFill>
                  <a:schemeClr val="accent4"/>
                </a:solidFill>
              </a:rPr>
            </a:br>
            <a:r>
              <a:rPr lang="fr-FR" sz="2400" cap="none" dirty="0">
                <a:solidFill>
                  <a:schemeClr val="accent4"/>
                </a:solidFill>
                <a:hlinkClick r:id="rId5" action="ppaction://hlinksldjump"/>
              </a:rPr>
              <a:t>Questionnaire établissement</a:t>
            </a:r>
            <a:r>
              <a:rPr lang="fr-FR" sz="2400" cap="none" dirty="0">
                <a:solidFill>
                  <a:schemeClr val="accent4"/>
                </a:solidFill>
              </a:rPr>
              <a:t/>
            </a:r>
            <a:br>
              <a:rPr lang="fr-FR" sz="2400" cap="none" dirty="0">
                <a:solidFill>
                  <a:schemeClr val="accent4"/>
                </a:solidFill>
              </a:rPr>
            </a:br>
            <a:r>
              <a:rPr lang="fr-FR" sz="2400" cap="none" dirty="0">
                <a:solidFill>
                  <a:schemeClr val="accent4"/>
                </a:solidFill>
                <a:hlinkClick r:id="rId6" action="ppaction://hlinksldjump"/>
              </a:rPr>
              <a:t>Questionnaire résident</a:t>
            </a:r>
            <a:r>
              <a:rPr lang="fr-FR" sz="2400" cap="none" dirty="0">
                <a:solidFill>
                  <a:schemeClr val="accent4"/>
                </a:solidFill>
                <a:sym typeface="Wingdings" panose="05000000000000000000" pitchFamily="2" charset="2"/>
              </a:rPr>
              <a:t/>
            </a:r>
            <a:br>
              <a:rPr lang="fr-FR" sz="2400" cap="none" dirty="0">
                <a:solidFill>
                  <a:schemeClr val="accent4"/>
                </a:solidFill>
                <a:sym typeface="Wingdings" panose="05000000000000000000" pitchFamily="2" charset="2"/>
              </a:rPr>
            </a:br>
            <a:r>
              <a:rPr lang="fr-FR" sz="2400" cap="none" dirty="0">
                <a:solidFill>
                  <a:schemeClr val="accent4"/>
                </a:solidFill>
                <a:sym typeface="Wingdings" panose="05000000000000000000" pitchFamily="2" charset="2"/>
                <a:hlinkClick r:id="rId7" action="ppaction://hlinksldjump"/>
              </a:rPr>
              <a:t>Application </a:t>
            </a:r>
            <a:r>
              <a:rPr lang="fr-FR" sz="2400" cap="none" dirty="0" err="1">
                <a:solidFill>
                  <a:schemeClr val="accent4"/>
                </a:solidFill>
                <a:sym typeface="Wingdings" panose="05000000000000000000" pitchFamily="2" charset="2"/>
                <a:hlinkClick r:id="rId7" action="ppaction://hlinksldjump"/>
              </a:rPr>
              <a:t>PrevIAS</a:t>
            </a:r>
            <a:endParaRPr lang="fr-FR" sz="2400" cap="none" dirty="0">
              <a:solidFill>
                <a:schemeClr val="accent4"/>
              </a:solidFill>
            </a:endParaRPr>
          </a:p>
        </p:txBody>
      </p:sp>
      <p:sp>
        <p:nvSpPr>
          <p:cNvPr id="7" name="Espace réservé du texte 6"/>
          <p:cNvSpPr>
            <a:spLocks noGrp="1"/>
          </p:cNvSpPr>
          <p:nvPr>
            <p:ph type="body" sz="quarter" idx="10"/>
          </p:nvPr>
        </p:nvSpPr>
        <p:spPr>
          <a:xfrm>
            <a:off x="1331014" y="1916832"/>
            <a:ext cx="7417450" cy="486478"/>
          </a:xfrm>
        </p:spPr>
        <p:txBody>
          <a:bodyPr/>
          <a:lstStyle/>
          <a:p>
            <a:r>
              <a:rPr lang="fr-FR" dirty="0"/>
              <a:t>PLAN</a:t>
            </a:r>
          </a:p>
        </p:txBody>
      </p:sp>
      <p:pic>
        <p:nvPicPr>
          <p:cNvPr id="6" name="Picture 2" descr="Répias - Réseau de Prévention des Infections Associées aux Soins"/>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28184" y="335316"/>
            <a:ext cx="1296144" cy="6284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66589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Le jour de l’enquête</a:t>
            </a:r>
            <a:endParaRPr lang="fr-FR" dirty="0"/>
          </a:p>
        </p:txBody>
      </p:sp>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pic>
        <p:nvPicPr>
          <p:cNvPr id="35" name="Image 34">
            <a:hlinkClick r:id="rId4" action="ppaction://hlinksldjump"/>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56176" y="1916832"/>
            <a:ext cx="2826574" cy="4082828"/>
          </a:xfrm>
          <a:prstGeom prst="rect">
            <a:avLst/>
          </a:prstGeom>
          <a:ln>
            <a:solidFill>
              <a:schemeClr val="accent6"/>
            </a:solidFill>
          </a:ln>
        </p:spPr>
      </p:pic>
      <p:grpSp>
        <p:nvGrpSpPr>
          <p:cNvPr id="8" name="Groupe 7"/>
          <p:cNvGrpSpPr/>
          <p:nvPr/>
        </p:nvGrpSpPr>
        <p:grpSpPr>
          <a:xfrm>
            <a:off x="323528" y="1201992"/>
            <a:ext cx="5695599" cy="1411587"/>
            <a:chOff x="323528" y="1201992"/>
            <a:chExt cx="5695599" cy="1411587"/>
          </a:xfrm>
        </p:grpSpPr>
        <p:sp>
          <p:nvSpPr>
            <p:cNvPr id="9" name="ZoneTexte 8"/>
            <p:cNvSpPr txBox="1"/>
            <p:nvPr/>
          </p:nvSpPr>
          <p:spPr>
            <a:xfrm>
              <a:off x="324001" y="1652960"/>
              <a:ext cx="5695126" cy="511583"/>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Rassembler l’ensemble des éléments des dossiers des résidents</a:t>
              </a:r>
              <a:r>
                <a:rPr lang="fr-FR" sz="1400" b="1" dirty="0">
                  <a:latin typeface="Arial Narrow" panose="020B0606020202030204" pitchFamily="34" charset="0"/>
                  <a:cs typeface="Arial" panose="020B0604020202020204" pitchFamily="34" charset="0"/>
                </a:rPr>
                <a:t/>
              </a:r>
              <a:br>
                <a:rPr lang="fr-FR" sz="1400" b="1" dirty="0">
                  <a:latin typeface="Arial Narrow" panose="020B0606020202030204" pitchFamily="34" charset="0"/>
                  <a:cs typeface="Arial" panose="020B0604020202020204" pitchFamily="34" charset="0"/>
                </a:rPr>
              </a:br>
              <a:r>
                <a:rPr lang="fr-FR" sz="1400" dirty="0">
                  <a:latin typeface="Arial Narrow" panose="020B0606020202030204" pitchFamily="34" charset="0"/>
                  <a:cs typeface="Arial" panose="020B0604020202020204" pitchFamily="34" charset="0"/>
                </a:rPr>
                <a:t>à partir des dossiers médicaux, dossiers soignants, …</a:t>
              </a:r>
            </a:p>
          </p:txBody>
        </p:sp>
        <p:sp>
          <p:nvSpPr>
            <p:cNvPr id="11" name="ZoneTexte 10"/>
            <p:cNvSpPr txBox="1"/>
            <p:nvPr/>
          </p:nvSpPr>
          <p:spPr>
            <a:xfrm>
              <a:off x="324001" y="2305802"/>
              <a:ext cx="5695126" cy="307777"/>
            </a:xfrm>
            <a:prstGeom prst="rect">
              <a:avLst/>
            </a:prstGeom>
            <a:noFill/>
            <a:ln>
              <a:solidFill>
                <a:schemeClr val="tx1"/>
              </a:solidFill>
            </a:ln>
          </p:spPr>
          <p:txBody>
            <a:bodyPr wrap="square" rtlCol="0">
              <a:spAutoFit/>
            </a:bodyPr>
            <a:lstStyle/>
            <a:p>
              <a:pPr algn="ctr"/>
              <a:r>
                <a:rPr lang="fr-FR" sz="1400" b="1" dirty="0">
                  <a:solidFill>
                    <a:schemeClr val="accent1"/>
                  </a:solidFill>
                  <a:latin typeface="Arial Narrow" panose="020B0606020202030204" pitchFamily="34" charset="0"/>
                  <a:cs typeface="Arial" panose="020B0604020202020204" pitchFamily="34" charset="0"/>
                </a:rPr>
                <a:t>Renseigner un questionnaire résident papier pour </a:t>
              </a:r>
              <a:r>
                <a:rPr lang="fr-FR" sz="1400" b="1" u="sng" dirty="0">
                  <a:solidFill>
                    <a:schemeClr val="accent1"/>
                  </a:solidFill>
                  <a:latin typeface="Arial Narrow" panose="020B0606020202030204" pitchFamily="34" charset="0"/>
                  <a:cs typeface="Arial" panose="020B0604020202020204" pitchFamily="34" charset="0"/>
                </a:rPr>
                <a:t>chaque résident éligible</a:t>
              </a:r>
            </a:p>
          </p:txBody>
        </p:sp>
        <p:cxnSp>
          <p:nvCxnSpPr>
            <p:cNvPr id="12" name="Connecteur droit 11"/>
            <p:cNvCxnSpPr/>
            <p:nvPr/>
          </p:nvCxnSpPr>
          <p:spPr>
            <a:xfrm>
              <a:off x="3203847" y="2167550"/>
              <a:ext cx="0" cy="138252"/>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4" name="ZoneTexte 13"/>
            <p:cNvSpPr txBox="1"/>
            <p:nvPr/>
          </p:nvSpPr>
          <p:spPr>
            <a:xfrm>
              <a:off x="323528" y="1201992"/>
              <a:ext cx="5695126" cy="307777"/>
            </a:xfrm>
            <a:prstGeom prst="rect">
              <a:avLst/>
            </a:prstGeom>
            <a:noFill/>
            <a:ln>
              <a:solidFill>
                <a:schemeClr val="tx1"/>
              </a:solidFill>
            </a:ln>
          </p:spPr>
          <p:txBody>
            <a:bodyPr wrap="square" rtlCol="0">
              <a:spAutoFit/>
            </a:bodyPr>
            <a:lstStyle/>
            <a:p>
              <a:pPr algn="ctr"/>
              <a:r>
                <a:rPr lang="fr-FR" sz="1400" b="1" dirty="0">
                  <a:solidFill>
                    <a:schemeClr val="accent1"/>
                  </a:solidFill>
                  <a:latin typeface="Arial Narrow" panose="020B0606020202030204" pitchFamily="34" charset="0"/>
                  <a:cs typeface="Arial" panose="020B0604020202020204" pitchFamily="34" charset="0"/>
                </a:rPr>
                <a:t>Vérifier les critères d’inclusion des résidents</a:t>
              </a:r>
              <a:endParaRPr lang="fr-FR" sz="1400" b="1" dirty="0">
                <a:latin typeface="Arial Narrow" panose="020B0606020202030204" pitchFamily="34" charset="0"/>
                <a:cs typeface="Arial" panose="020B0604020202020204" pitchFamily="34" charset="0"/>
              </a:endParaRPr>
            </a:p>
          </p:txBody>
        </p:sp>
        <p:cxnSp>
          <p:nvCxnSpPr>
            <p:cNvPr id="15" name="Connecteur droit 14"/>
            <p:cNvCxnSpPr/>
            <p:nvPr/>
          </p:nvCxnSpPr>
          <p:spPr>
            <a:xfrm>
              <a:off x="3204912" y="1510252"/>
              <a:ext cx="0" cy="138252"/>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454979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Le jour de l’enquête</a:t>
            </a:r>
            <a:endParaRPr lang="fr-FR" dirty="0"/>
          </a:p>
        </p:txBody>
      </p:sp>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pic>
        <p:nvPicPr>
          <p:cNvPr id="35" name="Image 3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56176" y="1916832"/>
            <a:ext cx="2826574" cy="4082828"/>
          </a:xfrm>
          <a:prstGeom prst="rect">
            <a:avLst/>
          </a:prstGeom>
          <a:ln>
            <a:solidFill>
              <a:schemeClr val="accent6"/>
            </a:solidFill>
          </a:ln>
        </p:spPr>
      </p:pic>
      <p:sp>
        <p:nvSpPr>
          <p:cNvPr id="36" name="Rectangle 35"/>
          <p:cNvSpPr/>
          <p:nvPr/>
        </p:nvSpPr>
        <p:spPr>
          <a:xfrm>
            <a:off x="6235770" y="2247860"/>
            <a:ext cx="2663204" cy="115212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1" name="Groupe 10"/>
          <p:cNvGrpSpPr/>
          <p:nvPr/>
        </p:nvGrpSpPr>
        <p:grpSpPr>
          <a:xfrm>
            <a:off x="323528" y="1201992"/>
            <a:ext cx="5695599" cy="2049678"/>
            <a:chOff x="323528" y="1201992"/>
            <a:chExt cx="5695599" cy="2049678"/>
          </a:xfrm>
        </p:grpSpPr>
        <p:sp>
          <p:nvSpPr>
            <p:cNvPr id="14" name="ZoneTexte 13"/>
            <p:cNvSpPr txBox="1"/>
            <p:nvPr/>
          </p:nvSpPr>
          <p:spPr>
            <a:xfrm>
              <a:off x="324001" y="1652960"/>
              <a:ext cx="5695126" cy="511583"/>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Rassembler l’ensemble des éléments des dossiers des résidents</a:t>
              </a:r>
              <a:r>
                <a:rPr lang="fr-FR" sz="1400" b="1" dirty="0">
                  <a:latin typeface="Arial Narrow" panose="020B0606020202030204" pitchFamily="34" charset="0"/>
                  <a:cs typeface="Arial" panose="020B0604020202020204" pitchFamily="34" charset="0"/>
                </a:rPr>
                <a:t/>
              </a:r>
              <a:br>
                <a:rPr lang="fr-FR" sz="1400" b="1" dirty="0">
                  <a:latin typeface="Arial Narrow" panose="020B0606020202030204" pitchFamily="34" charset="0"/>
                  <a:cs typeface="Arial" panose="020B0604020202020204" pitchFamily="34" charset="0"/>
                </a:rPr>
              </a:br>
              <a:r>
                <a:rPr lang="fr-FR" sz="1400" dirty="0">
                  <a:latin typeface="Arial Narrow" panose="020B0606020202030204" pitchFamily="34" charset="0"/>
                  <a:cs typeface="Arial" panose="020B0604020202020204" pitchFamily="34" charset="0"/>
                </a:rPr>
                <a:t>à partir des dossiers médicaux, dossiers soignants, …</a:t>
              </a:r>
            </a:p>
          </p:txBody>
        </p:sp>
        <p:sp>
          <p:nvSpPr>
            <p:cNvPr id="15" name="ZoneTexte 14"/>
            <p:cNvSpPr txBox="1"/>
            <p:nvPr/>
          </p:nvSpPr>
          <p:spPr>
            <a:xfrm>
              <a:off x="324001" y="2766038"/>
              <a:ext cx="5695126" cy="485632"/>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Compléter les caractéristiques de </a:t>
              </a:r>
              <a:r>
                <a:rPr lang="fr-FR" sz="1400" b="1" u="sng" dirty="0">
                  <a:solidFill>
                    <a:schemeClr val="accent1"/>
                  </a:solidFill>
                  <a:latin typeface="Arial Narrow" panose="020B0606020202030204" pitchFamily="34" charset="0"/>
                  <a:cs typeface="Arial" panose="020B0604020202020204" pitchFamily="34" charset="0"/>
                </a:rPr>
                <a:t>tous les résidents éligibles</a:t>
              </a:r>
              <a:r>
                <a:rPr lang="fr-FR" sz="1400" b="1" dirty="0">
                  <a:solidFill>
                    <a:schemeClr val="accent1"/>
                  </a:solidFill>
                  <a:latin typeface="Arial Narrow" panose="020B0606020202030204" pitchFamily="34" charset="0"/>
                  <a:cs typeface="Arial" panose="020B0604020202020204" pitchFamily="34" charset="0"/>
                </a:rPr>
                <a:t> : </a:t>
              </a:r>
              <a:r>
                <a:rPr lang="fr-FR" sz="1400" dirty="0">
                  <a:latin typeface="Arial Narrow" panose="020B0606020202030204" pitchFamily="34" charset="0"/>
                  <a:cs typeface="Arial" panose="020B0604020202020204" pitchFamily="34" charset="0"/>
                </a:rPr>
                <a:t>âge, sexe, unité, hospitalisation, intervention, escarre, désorientation, mobilité, incontinence</a:t>
              </a:r>
            </a:p>
          </p:txBody>
        </p:sp>
        <p:sp>
          <p:nvSpPr>
            <p:cNvPr id="16" name="ZoneTexte 15"/>
            <p:cNvSpPr txBox="1"/>
            <p:nvPr/>
          </p:nvSpPr>
          <p:spPr>
            <a:xfrm>
              <a:off x="324001" y="2305802"/>
              <a:ext cx="5695126" cy="307777"/>
            </a:xfrm>
            <a:prstGeom prst="rect">
              <a:avLst/>
            </a:prstGeom>
            <a:noFill/>
            <a:ln>
              <a:solidFill>
                <a:schemeClr val="tx1"/>
              </a:solidFill>
            </a:ln>
          </p:spPr>
          <p:txBody>
            <a:bodyPr wrap="square" rtlCol="0">
              <a:spAutoFit/>
            </a:bodyPr>
            <a:lstStyle/>
            <a:p>
              <a:pPr algn="ctr"/>
              <a:r>
                <a:rPr lang="fr-FR" sz="1400" b="1" dirty="0">
                  <a:solidFill>
                    <a:schemeClr val="accent1"/>
                  </a:solidFill>
                  <a:latin typeface="Arial Narrow" panose="020B0606020202030204" pitchFamily="34" charset="0"/>
                  <a:cs typeface="Arial" panose="020B0604020202020204" pitchFamily="34" charset="0"/>
                </a:rPr>
                <a:t>Renseigner un questionnaire résident papier pour </a:t>
              </a:r>
              <a:r>
                <a:rPr lang="fr-FR" sz="1400" b="1" u="sng" dirty="0">
                  <a:solidFill>
                    <a:schemeClr val="accent1"/>
                  </a:solidFill>
                  <a:latin typeface="Arial Narrow" panose="020B0606020202030204" pitchFamily="34" charset="0"/>
                  <a:cs typeface="Arial" panose="020B0604020202020204" pitchFamily="34" charset="0"/>
                </a:rPr>
                <a:t>chaque résident éligible</a:t>
              </a:r>
            </a:p>
          </p:txBody>
        </p:sp>
        <p:cxnSp>
          <p:nvCxnSpPr>
            <p:cNvPr id="17" name="Connecteur droit 16"/>
            <p:cNvCxnSpPr/>
            <p:nvPr/>
          </p:nvCxnSpPr>
          <p:spPr>
            <a:xfrm>
              <a:off x="3203847" y="2167550"/>
              <a:ext cx="0" cy="138252"/>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17"/>
            <p:cNvCxnSpPr/>
            <p:nvPr/>
          </p:nvCxnSpPr>
          <p:spPr>
            <a:xfrm>
              <a:off x="3203847" y="2609401"/>
              <a:ext cx="0" cy="152077"/>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4" name="ZoneTexte 23"/>
            <p:cNvSpPr txBox="1"/>
            <p:nvPr/>
          </p:nvSpPr>
          <p:spPr>
            <a:xfrm>
              <a:off x="323528" y="1201992"/>
              <a:ext cx="5695126" cy="307777"/>
            </a:xfrm>
            <a:prstGeom prst="rect">
              <a:avLst/>
            </a:prstGeom>
            <a:noFill/>
            <a:ln>
              <a:solidFill>
                <a:schemeClr val="tx1"/>
              </a:solidFill>
            </a:ln>
          </p:spPr>
          <p:txBody>
            <a:bodyPr wrap="square" rtlCol="0">
              <a:spAutoFit/>
            </a:bodyPr>
            <a:lstStyle/>
            <a:p>
              <a:pPr algn="ctr"/>
              <a:r>
                <a:rPr lang="fr-FR" sz="1400" b="1" dirty="0">
                  <a:solidFill>
                    <a:schemeClr val="accent1"/>
                  </a:solidFill>
                  <a:latin typeface="Arial Narrow" panose="020B0606020202030204" pitchFamily="34" charset="0"/>
                  <a:cs typeface="Arial" panose="020B0604020202020204" pitchFamily="34" charset="0"/>
                </a:rPr>
                <a:t>Vérifier les critères d’inclusion des résidents</a:t>
              </a:r>
              <a:endParaRPr lang="fr-FR" sz="1400" b="1" dirty="0">
                <a:latin typeface="Arial Narrow" panose="020B0606020202030204" pitchFamily="34" charset="0"/>
                <a:cs typeface="Arial" panose="020B0604020202020204" pitchFamily="34" charset="0"/>
              </a:endParaRPr>
            </a:p>
          </p:txBody>
        </p:sp>
        <p:cxnSp>
          <p:nvCxnSpPr>
            <p:cNvPr id="25" name="Connecteur droit 24"/>
            <p:cNvCxnSpPr/>
            <p:nvPr/>
          </p:nvCxnSpPr>
          <p:spPr>
            <a:xfrm>
              <a:off x="3204912" y="1510252"/>
              <a:ext cx="0" cy="138252"/>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sp>
        <p:nvSpPr>
          <p:cNvPr id="20" name="ZoneTexte 19"/>
          <p:cNvSpPr txBox="1"/>
          <p:nvPr/>
        </p:nvSpPr>
        <p:spPr>
          <a:xfrm>
            <a:off x="6228272" y="1301541"/>
            <a:ext cx="2670227" cy="900792"/>
          </a:xfrm>
          <a:prstGeom prst="rect">
            <a:avLst/>
          </a:prstGeom>
          <a:solidFill>
            <a:schemeClr val="bg1"/>
          </a:solidFill>
          <a:ln>
            <a:noFill/>
          </a:ln>
          <a:scene3d>
            <a:camera prst="orthographicFront"/>
            <a:lightRig rig="threePt" dir="t"/>
          </a:scene3d>
          <a:sp3d>
            <a:bevelT w="165100" prst="coolSlant"/>
          </a:sp3d>
        </p:spPr>
        <p:txBody>
          <a:bodyPr wrap="square" lIns="72000" tIns="108000" rIns="72000" bIns="144000" rtlCol="0">
            <a:spAutoFit/>
          </a:bodyPr>
          <a:lstStyle/>
          <a:p>
            <a:r>
              <a:rPr lang="fr-FR" sz="1400" b="1" dirty="0">
                <a:solidFill>
                  <a:srgbClr val="373739"/>
                </a:solidFill>
                <a:hlinkClick r:id="rId5" action="ppaction://hlinksldjump"/>
              </a:rPr>
              <a:t>Comment compléter</a:t>
            </a:r>
            <a:br>
              <a:rPr lang="fr-FR" sz="1400" b="1" dirty="0">
                <a:solidFill>
                  <a:srgbClr val="373739"/>
                </a:solidFill>
                <a:hlinkClick r:id="rId5" action="ppaction://hlinksldjump"/>
              </a:rPr>
            </a:br>
            <a:r>
              <a:rPr lang="fr-FR" sz="1400" b="1" dirty="0">
                <a:solidFill>
                  <a:srgbClr val="373739"/>
                </a:solidFill>
                <a:hlinkClick r:id="rId5" action="ppaction://hlinksldjump"/>
              </a:rPr>
              <a:t>la section « Caractéristiques du résident » ?</a:t>
            </a:r>
            <a:endParaRPr lang="fr-FR" sz="1400" b="1" dirty="0">
              <a:solidFill>
                <a:srgbClr val="373739"/>
              </a:solidFill>
            </a:endParaRPr>
          </a:p>
        </p:txBody>
      </p:sp>
    </p:spTree>
    <p:extLst>
      <p:ext uri="{BB962C8B-B14F-4D97-AF65-F5344CB8AC3E}">
        <p14:creationId xmlns:p14="http://schemas.microsoft.com/office/powerpoint/2010/main" val="53154911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Le jour de l’enquête</a:t>
            </a:r>
            <a:endParaRPr lang="fr-FR" dirty="0"/>
          </a:p>
        </p:txBody>
      </p:sp>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pic>
        <p:nvPicPr>
          <p:cNvPr id="35" name="Image 3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56176" y="1916832"/>
            <a:ext cx="2826574" cy="4082828"/>
          </a:xfrm>
          <a:prstGeom prst="rect">
            <a:avLst/>
          </a:prstGeom>
          <a:ln>
            <a:solidFill>
              <a:schemeClr val="accent6"/>
            </a:solidFill>
          </a:ln>
        </p:spPr>
      </p:pic>
      <p:grpSp>
        <p:nvGrpSpPr>
          <p:cNvPr id="12" name="Groupe 11"/>
          <p:cNvGrpSpPr/>
          <p:nvPr/>
        </p:nvGrpSpPr>
        <p:grpSpPr>
          <a:xfrm>
            <a:off x="323528" y="1201992"/>
            <a:ext cx="5695599" cy="3046326"/>
            <a:chOff x="323528" y="1201992"/>
            <a:chExt cx="5695599" cy="3046326"/>
          </a:xfrm>
        </p:grpSpPr>
        <p:sp>
          <p:nvSpPr>
            <p:cNvPr id="13" name="ZoneTexte 12"/>
            <p:cNvSpPr txBox="1"/>
            <p:nvPr/>
          </p:nvSpPr>
          <p:spPr>
            <a:xfrm>
              <a:off x="324001" y="3401381"/>
              <a:ext cx="5695126" cy="846937"/>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Le résident présente-t-il </a:t>
              </a:r>
              <a:r>
                <a:rPr lang="fr-FR" sz="1400" dirty="0">
                  <a:solidFill>
                    <a:schemeClr val="accent1"/>
                  </a:solidFill>
                  <a:latin typeface="Arial Narrow" panose="020B0606020202030204" pitchFamily="34" charset="0"/>
                  <a:cs typeface="Arial" panose="020B0604020202020204" pitchFamily="34" charset="0"/>
                </a:rPr>
                <a:t>:</a:t>
              </a:r>
            </a:p>
            <a:p>
              <a:pPr marL="360000" indent="-228600">
                <a:lnSpc>
                  <a:spcPts val="1600"/>
                </a:lnSpc>
                <a:buAutoNum type="arabicParenR"/>
              </a:pPr>
              <a:r>
                <a:rPr lang="fr-FR" sz="1400" b="1" dirty="0">
                  <a:solidFill>
                    <a:srgbClr val="373739"/>
                  </a:solidFill>
                  <a:latin typeface="Arial Narrow" panose="020B0606020202030204" pitchFamily="34" charset="0"/>
                  <a:cs typeface="Arial" panose="020B0604020202020204" pitchFamily="34" charset="0"/>
                </a:rPr>
                <a:t>Un ou plusieurs dispositif(s) invasif(s) ?</a:t>
              </a:r>
            </a:p>
            <a:p>
              <a:pPr marL="360000" indent="-228600">
                <a:lnSpc>
                  <a:spcPts val="1600"/>
                </a:lnSpc>
                <a:buFontTx/>
                <a:buAutoNum type="arabicParenR"/>
              </a:pPr>
              <a:r>
                <a:rPr lang="fr-FR" sz="1400" b="1" dirty="0">
                  <a:solidFill>
                    <a:srgbClr val="373739"/>
                  </a:solidFill>
                  <a:latin typeface="Arial Narrow" panose="020B0606020202030204" pitchFamily="34" charset="0"/>
                  <a:cs typeface="Arial" panose="020B0604020202020204" pitchFamily="34" charset="0"/>
                </a:rPr>
                <a:t>Un ou plusieurs traitement(s) anti-infectieux ?</a:t>
              </a:r>
            </a:p>
            <a:p>
              <a:pPr marL="360000" indent="-228600">
                <a:lnSpc>
                  <a:spcPts val="1600"/>
                </a:lnSpc>
                <a:buFontTx/>
                <a:buAutoNum type="arabicParenR"/>
              </a:pPr>
              <a:r>
                <a:rPr lang="fr-FR" sz="1400" b="1" dirty="0">
                  <a:solidFill>
                    <a:srgbClr val="373739"/>
                  </a:solidFill>
                  <a:latin typeface="Arial Narrow" panose="020B0606020202030204" pitchFamily="34" charset="0"/>
                  <a:cs typeface="Arial" panose="020B0604020202020204" pitchFamily="34" charset="0"/>
                </a:rPr>
                <a:t>Une ou plusieurs infection(s) associée(s) aux soins ?</a:t>
              </a:r>
            </a:p>
          </p:txBody>
        </p:sp>
        <p:cxnSp>
          <p:nvCxnSpPr>
            <p:cNvPr id="14" name="Connecteur droit 13"/>
            <p:cNvCxnSpPr/>
            <p:nvPr/>
          </p:nvCxnSpPr>
          <p:spPr>
            <a:xfrm>
              <a:off x="3207293" y="3251929"/>
              <a:ext cx="0" cy="144933"/>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5" name="ZoneTexte 14"/>
            <p:cNvSpPr txBox="1"/>
            <p:nvPr/>
          </p:nvSpPr>
          <p:spPr>
            <a:xfrm>
              <a:off x="324001" y="1652960"/>
              <a:ext cx="5695126" cy="511583"/>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Rassembler l’ensemble des éléments des dossiers des résidents</a:t>
              </a:r>
              <a:r>
                <a:rPr lang="fr-FR" sz="1400" b="1" dirty="0">
                  <a:latin typeface="Arial Narrow" panose="020B0606020202030204" pitchFamily="34" charset="0"/>
                  <a:cs typeface="Arial" panose="020B0604020202020204" pitchFamily="34" charset="0"/>
                </a:rPr>
                <a:t/>
              </a:r>
              <a:br>
                <a:rPr lang="fr-FR" sz="1400" b="1" dirty="0">
                  <a:latin typeface="Arial Narrow" panose="020B0606020202030204" pitchFamily="34" charset="0"/>
                  <a:cs typeface="Arial" panose="020B0604020202020204" pitchFamily="34" charset="0"/>
                </a:rPr>
              </a:br>
              <a:r>
                <a:rPr lang="fr-FR" sz="1400" dirty="0">
                  <a:latin typeface="Arial Narrow" panose="020B0606020202030204" pitchFamily="34" charset="0"/>
                  <a:cs typeface="Arial" panose="020B0604020202020204" pitchFamily="34" charset="0"/>
                </a:rPr>
                <a:t>à partir des dossiers médicaux, dossiers soignants, …</a:t>
              </a:r>
            </a:p>
          </p:txBody>
        </p:sp>
        <p:sp>
          <p:nvSpPr>
            <p:cNvPr id="16" name="ZoneTexte 15"/>
            <p:cNvSpPr txBox="1"/>
            <p:nvPr/>
          </p:nvSpPr>
          <p:spPr>
            <a:xfrm>
              <a:off x="324001" y="2766038"/>
              <a:ext cx="5695126" cy="485632"/>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Compléter les caractéristiques de </a:t>
              </a:r>
              <a:r>
                <a:rPr lang="fr-FR" sz="1400" b="1" u="sng" dirty="0">
                  <a:solidFill>
                    <a:schemeClr val="accent1"/>
                  </a:solidFill>
                  <a:latin typeface="Arial Narrow" panose="020B0606020202030204" pitchFamily="34" charset="0"/>
                  <a:cs typeface="Arial" panose="020B0604020202020204" pitchFamily="34" charset="0"/>
                </a:rPr>
                <a:t>tous les résidents éligibles</a:t>
              </a:r>
              <a:r>
                <a:rPr lang="fr-FR" sz="1400" b="1" dirty="0">
                  <a:solidFill>
                    <a:schemeClr val="accent1"/>
                  </a:solidFill>
                  <a:latin typeface="Arial Narrow" panose="020B0606020202030204" pitchFamily="34" charset="0"/>
                  <a:cs typeface="Arial" panose="020B0604020202020204" pitchFamily="34" charset="0"/>
                </a:rPr>
                <a:t> : </a:t>
              </a:r>
              <a:r>
                <a:rPr lang="fr-FR" sz="1400" dirty="0">
                  <a:latin typeface="Arial Narrow" panose="020B0606020202030204" pitchFamily="34" charset="0"/>
                  <a:cs typeface="Arial" panose="020B0604020202020204" pitchFamily="34" charset="0"/>
                </a:rPr>
                <a:t>âge, sexe, unité, hospitalisation, intervention, escarre, désorientation, mobilité, incontinence</a:t>
              </a:r>
            </a:p>
          </p:txBody>
        </p:sp>
        <p:sp>
          <p:nvSpPr>
            <p:cNvPr id="24" name="ZoneTexte 23"/>
            <p:cNvSpPr txBox="1"/>
            <p:nvPr/>
          </p:nvSpPr>
          <p:spPr>
            <a:xfrm>
              <a:off x="324001" y="2305802"/>
              <a:ext cx="5695126" cy="307777"/>
            </a:xfrm>
            <a:prstGeom prst="rect">
              <a:avLst/>
            </a:prstGeom>
            <a:noFill/>
            <a:ln>
              <a:solidFill>
                <a:schemeClr val="tx1"/>
              </a:solidFill>
            </a:ln>
          </p:spPr>
          <p:txBody>
            <a:bodyPr wrap="square" rtlCol="0">
              <a:spAutoFit/>
            </a:bodyPr>
            <a:lstStyle/>
            <a:p>
              <a:pPr algn="ctr"/>
              <a:r>
                <a:rPr lang="fr-FR" sz="1400" b="1" dirty="0">
                  <a:solidFill>
                    <a:schemeClr val="accent1"/>
                  </a:solidFill>
                  <a:latin typeface="Arial Narrow" panose="020B0606020202030204" pitchFamily="34" charset="0"/>
                  <a:cs typeface="Arial" panose="020B0604020202020204" pitchFamily="34" charset="0"/>
                </a:rPr>
                <a:t>Renseigner un questionnaire résident papier pour </a:t>
              </a:r>
              <a:r>
                <a:rPr lang="fr-FR" sz="1400" b="1" u="sng" dirty="0">
                  <a:solidFill>
                    <a:schemeClr val="accent1"/>
                  </a:solidFill>
                  <a:latin typeface="Arial Narrow" panose="020B0606020202030204" pitchFamily="34" charset="0"/>
                  <a:cs typeface="Arial" panose="020B0604020202020204" pitchFamily="34" charset="0"/>
                </a:rPr>
                <a:t>chaque résident éligible</a:t>
              </a:r>
            </a:p>
          </p:txBody>
        </p:sp>
        <p:cxnSp>
          <p:nvCxnSpPr>
            <p:cNvPr id="25" name="Connecteur droit 24"/>
            <p:cNvCxnSpPr/>
            <p:nvPr/>
          </p:nvCxnSpPr>
          <p:spPr>
            <a:xfrm>
              <a:off x="3203847" y="2167550"/>
              <a:ext cx="0" cy="138252"/>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p:nvCxnSpPr>
          <p:spPr>
            <a:xfrm>
              <a:off x="3203847" y="2609401"/>
              <a:ext cx="0" cy="152077"/>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7" name="ZoneTexte 26"/>
            <p:cNvSpPr txBox="1"/>
            <p:nvPr/>
          </p:nvSpPr>
          <p:spPr>
            <a:xfrm>
              <a:off x="323528" y="1201992"/>
              <a:ext cx="5695126" cy="307777"/>
            </a:xfrm>
            <a:prstGeom prst="rect">
              <a:avLst/>
            </a:prstGeom>
            <a:noFill/>
            <a:ln>
              <a:solidFill>
                <a:schemeClr val="tx1"/>
              </a:solidFill>
            </a:ln>
          </p:spPr>
          <p:txBody>
            <a:bodyPr wrap="square" rtlCol="0">
              <a:spAutoFit/>
            </a:bodyPr>
            <a:lstStyle/>
            <a:p>
              <a:pPr algn="ctr"/>
              <a:r>
                <a:rPr lang="fr-FR" sz="1400" b="1" dirty="0">
                  <a:solidFill>
                    <a:schemeClr val="accent1"/>
                  </a:solidFill>
                  <a:latin typeface="Arial Narrow" panose="020B0606020202030204" pitchFamily="34" charset="0"/>
                  <a:cs typeface="Arial" panose="020B0604020202020204" pitchFamily="34" charset="0"/>
                </a:rPr>
                <a:t>Vérifier les critères d’inclusion des résidents</a:t>
              </a:r>
              <a:endParaRPr lang="fr-FR" sz="1400" b="1" dirty="0">
                <a:latin typeface="Arial Narrow" panose="020B0606020202030204" pitchFamily="34" charset="0"/>
                <a:cs typeface="Arial" panose="020B0604020202020204" pitchFamily="34" charset="0"/>
              </a:endParaRPr>
            </a:p>
          </p:txBody>
        </p:sp>
        <p:cxnSp>
          <p:nvCxnSpPr>
            <p:cNvPr id="28" name="Connecteur droit 27"/>
            <p:cNvCxnSpPr/>
            <p:nvPr/>
          </p:nvCxnSpPr>
          <p:spPr>
            <a:xfrm>
              <a:off x="3204912" y="1510252"/>
              <a:ext cx="0" cy="138252"/>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5983985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Le jour de l’enquête</a:t>
            </a:r>
            <a:endParaRPr lang="fr-FR" dirty="0"/>
          </a:p>
        </p:txBody>
      </p:sp>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pic>
        <p:nvPicPr>
          <p:cNvPr id="35" name="Image 3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6176" y="1916832"/>
            <a:ext cx="2826574" cy="4082828"/>
          </a:xfrm>
          <a:prstGeom prst="rect">
            <a:avLst/>
          </a:prstGeom>
          <a:ln>
            <a:solidFill>
              <a:schemeClr val="accent6"/>
            </a:solidFill>
          </a:ln>
        </p:spPr>
      </p:pic>
      <p:sp>
        <p:nvSpPr>
          <p:cNvPr id="36" name="Rectangle 35"/>
          <p:cNvSpPr/>
          <p:nvPr/>
        </p:nvSpPr>
        <p:spPr>
          <a:xfrm>
            <a:off x="6237861" y="3399988"/>
            <a:ext cx="2663204" cy="50405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5" name="Groupe 4"/>
          <p:cNvGrpSpPr/>
          <p:nvPr/>
        </p:nvGrpSpPr>
        <p:grpSpPr>
          <a:xfrm>
            <a:off x="3703716" y="3607144"/>
            <a:ext cx="1952593" cy="246221"/>
            <a:chOff x="3778870" y="3298728"/>
            <a:chExt cx="1952593" cy="246221"/>
          </a:xfrm>
        </p:grpSpPr>
        <p:sp>
          <p:nvSpPr>
            <p:cNvPr id="3" name="Flèche droite 2"/>
            <p:cNvSpPr/>
            <p:nvPr/>
          </p:nvSpPr>
          <p:spPr>
            <a:xfrm>
              <a:off x="3778870" y="3341774"/>
              <a:ext cx="1152128" cy="160130"/>
            </a:xfrm>
            <a:prstGeom prst="rightArrow">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ZoneTexte 3"/>
            <p:cNvSpPr txBox="1"/>
            <p:nvPr/>
          </p:nvSpPr>
          <p:spPr>
            <a:xfrm>
              <a:off x="5011383" y="3298728"/>
              <a:ext cx="720080" cy="246221"/>
            </a:xfrm>
            <a:prstGeom prst="rect">
              <a:avLst/>
            </a:prstGeom>
            <a:noFill/>
          </p:spPr>
          <p:txBody>
            <a:bodyPr wrap="square" lIns="36000" tIns="0" rIns="36000" bIns="0" rtlCol="0">
              <a:spAutoFit/>
            </a:bodyPr>
            <a:lstStyle/>
            <a:p>
              <a:r>
                <a:rPr lang="fr-FR" sz="1600" b="1" dirty="0">
                  <a:solidFill>
                    <a:schemeClr val="accent1"/>
                  </a:solidFill>
                </a:rPr>
                <a:t>SI OUI</a:t>
              </a:r>
            </a:p>
          </p:txBody>
        </p:sp>
      </p:grpSp>
      <p:grpSp>
        <p:nvGrpSpPr>
          <p:cNvPr id="25" name="Groupe 24"/>
          <p:cNvGrpSpPr/>
          <p:nvPr/>
        </p:nvGrpSpPr>
        <p:grpSpPr>
          <a:xfrm>
            <a:off x="323528" y="1201992"/>
            <a:ext cx="5695599" cy="3046326"/>
            <a:chOff x="323528" y="1201992"/>
            <a:chExt cx="5695599" cy="3046326"/>
          </a:xfrm>
        </p:grpSpPr>
        <p:sp>
          <p:nvSpPr>
            <p:cNvPr id="26" name="ZoneTexte 25"/>
            <p:cNvSpPr txBox="1"/>
            <p:nvPr/>
          </p:nvSpPr>
          <p:spPr>
            <a:xfrm>
              <a:off x="324001" y="3401381"/>
              <a:ext cx="5695126" cy="846937"/>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Le résident présente-t-il </a:t>
              </a:r>
              <a:r>
                <a:rPr lang="fr-FR" sz="1400" dirty="0">
                  <a:solidFill>
                    <a:schemeClr val="accent1"/>
                  </a:solidFill>
                  <a:latin typeface="Arial Narrow" panose="020B0606020202030204" pitchFamily="34" charset="0"/>
                  <a:cs typeface="Arial" panose="020B0604020202020204" pitchFamily="34" charset="0"/>
                </a:rPr>
                <a:t>:</a:t>
              </a:r>
            </a:p>
            <a:p>
              <a:pPr marL="360000" indent="-228600">
                <a:lnSpc>
                  <a:spcPts val="1600"/>
                </a:lnSpc>
                <a:buAutoNum type="arabicParenR"/>
              </a:pPr>
              <a:r>
                <a:rPr lang="fr-FR" sz="1400" b="1" dirty="0">
                  <a:solidFill>
                    <a:srgbClr val="373739"/>
                  </a:solidFill>
                  <a:latin typeface="Arial Narrow" panose="020B0606020202030204" pitchFamily="34" charset="0"/>
                  <a:cs typeface="Arial" panose="020B0604020202020204" pitchFamily="34" charset="0"/>
                </a:rPr>
                <a:t>Un ou plusieurs dispositif(s) invasif(s) ?</a:t>
              </a:r>
            </a:p>
            <a:p>
              <a:pPr marL="360000" indent="-228600">
                <a:lnSpc>
                  <a:spcPts val="1600"/>
                </a:lnSpc>
                <a:buFontTx/>
                <a:buAutoNum type="arabicParenR"/>
              </a:pPr>
              <a:r>
                <a:rPr lang="fr-FR" sz="1400" b="1" dirty="0">
                  <a:solidFill>
                    <a:srgbClr val="373739"/>
                  </a:solidFill>
                  <a:latin typeface="Arial Narrow" panose="020B0606020202030204" pitchFamily="34" charset="0"/>
                  <a:cs typeface="Arial" panose="020B0604020202020204" pitchFamily="34" charset="0"/>
                </a:rPr>
                <a:t>Un ou plusieurs traitement(s) anti-infectieux ?</a:t>
              </a:r>
            </a:p>
            <a:p>
              <a:pPr marL="360000" indent="-228600">
                <a:lnSpc>
                  <a:spcPts val="1600"/>
                </a:lnSpc>
                <a:buFontTx/>
                <a:buAutoNum type="arabicParenR"/>
              </a:pPr>
              <a:r>
                <a:rPr lang="fr-FR" sz="1400" b="1" dirty="0">
                  <a:solidFill>
                    <a:srgbClr val="373739"/>
                  </a:solidFill>
                  <a:latin typeface="Arial Narrow" panose="020B0606020202030204" pitchFamily="34" charset="0"/>
                  <a:cs typeface="Arial" panose="020B0604020202020204" pitchFamily="34" charset="0"/>
                </a:rPr>
                <a:t>Une ou plusieurs infection(s) associée(s) aux soins ?</a:t>
              </a:r>
            </a:p>
          </p:txBody>
        </p:sp>
        <p:cxnSp>
          <p:nvCxnSpPr>
            <p:cNvPr id="27" name="Connecteur droit 26"/>
            <p:cNvCxnSpPr/>
            <p:nvPr/>
          </p:nvCxnSpPr>
          <p:spPr>
            <a:xfrm>
              <a:off x="3207293" y="3251929"/>
              <a:ext cx="0" cy="144933"/>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8" name="ZoneTexte 27"/>
            <p:cNvSpPr txBox="1"/>
            <p:nvPr/>
          </p:nvSpPr>
          <p:spPr>
            <a:xfrm>
              <a:off x="324001" y="1652960"/>
              <a:ext cx="5695126" cy="511583"/>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Rassembler l’ensemble des éléments des dossiers des résidents</a:t>
              </a:r>
              <a:r>
                <a:rPr lang="fr-FR" sz="1400" b="1" dirty="0">
                  <a:latin typeface="Arial Narrow" panose="020B0606020202030204" pitchFamily="34" charset="0"/>
                  <a:cs typeface="Arial" panose="020B0604020202020204" pitchFamily="34" charset="0"/>
                </a:rPr>
                <a:t/>
              </a:r>
              <a:br>
                <a:rPr lang="fr-FR" sz="1400" b="1" dirty="0">
                  <a:latin typeface="Arial Narrow" panose="020B0606020202030204" pitchFamily="34" charset="0"/>
                  <a:cs typeface="Arial" panose="020B0604020202020204" pitchFamily="34" charset="0"/>
                </a:rPr>
              </a:br>
              <a:r>
                <a:rPr lang="fr-FR" sz="1400" dirty="0">
                  <a:latin typeface="Arial Narrow" panose="020B0606020202030204" pitchFamily="34" charset="0"/>
                  <a:cs typeface="Arial" panose="020B0604020202020204" pitchFamily="34" charset="0"/>
                </a:rPr>
                <a:t>à partir des dossiers médicaux, dossiers soignants, …</a:t>
              </a:r>
            </a:p>
          </p:txBody>
        </p:sp>
        <p:sp>
          <p:nvSpPr>
            <p:cNvPr id="29" name="ZoneTexte 28"/>
            <p:cNvSpPr txBox="1"/>
            <p:nvPr/>
          </p:nvSpPr>
          <p:spPr>
            <a:xfrm>
              <a:off x="324001" y="2766038"/>
              <a:ext cx="5695126" cy="485632"/>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Compléter les caractéristiques de </a:t>
              </a:r>
              <a:r>
                <a:rPr lang="fr-FR" sz="1400" b="1" u="sng" dirty="0">
                  <a:solidFill>
                    <a:schemeClr val="accent1"/>
                  </a:solidFill>
                  <a:latin typeface="Arial Narrow" panose="020B0606020202030204" pitchFamily="34" charset="0"/>
                  <a:cs typeface="Arial" panose="020B0604020202020204" pitchFamily="34" charset="0"/>
                </a:rPr>
                <a:t>tous les résidents éligibles</a:t>
              </a:r>
              <a:r>
                <a:rPr lang="fr-FR" sz="1400" b="1" dirty="0">
                  <a:solidFill>
                    <a:schemeClr val="accent1"/>
                  </a:solidFill>
                  <a:latin typeface="Arial Narrow" panose="020B0606020202030204" pitchFamily="34" charset="0"/>
                  <a:cs typeface="Arial" panose="020B0604020202020204" pitchFamily="34" charset="0"/>
                </a:rPr>
                <a:t> : </a:t>
              </a:r>
              <a:r>
                <a:rPr lang="fr-FR" sz="1400" dirty="0">
                  <a:latin typeface="Arial Narrow" panose="020B0606020202030204" pitchFamily="34" charset="0"/>
                  <a:cs typeface="Arial" panose="020B0604020202020204" pitchFamily="34" charset="0"/>
                </a:rPr>
                <a:t>âge, sexe, unité, hospitalisation, intervention, escarre, désorientation, mobilité, incontinence</a:t>
              </a:r>
            </a:p>
          </p:txBody>
        </p:sp>
        <p:sp>
          <p:nvSpPr>
            <p:cNvPr id="30" name="ZoneTexte 29"/>
            <p:cNvSpPr txBox="1"/>
            <p:nvPr/>
          </p:nvSpPr>
          <p:spPr>
            <a:xfrm>
              <a:off x="324001" y="2305802"/>
              <a:ext cx="5695126" cy="307777"/>
            </a:xfrm>
            <a:prstGeom prst="rect">
              <a:avLst/>
            </a:prstGeom>
            <a:noFill/>
            <a:ln>
              <a:solidFill>
                <a:schemeClr val="tx1"/>
              </a:solidFill>
            </a:ln>
          </p:spPr>
          <p:txBody>
            <a:bodyPr wrap="square" rtlCol="0">
              <a:spAutoFit/>
            </a:bodyPr>
            <a:lstStyle/>
            <a:p>
              <a:pPr algn="ctr"/>
              <a:r>
                <a:rPr lang="fr-FR" sz="1400" b="1" dirty="0">
                  <a:solidFill>
                    <a:schemeClr val="accent1"/>
                  </a:solidFill>
                  <a:latin typeface="Arial Narrow" panose="020B0606020202030204" pitchFamily="34" charset="0"/>
                  <a:cs typeface="Arial" panose="020B0604020202020204" pitchFamily="34" charset="0"/>
                </a:rPr>
                <a:t>Renseigner un questionnaire résident papier pour </a:t>
              </a:r>
              <a:r>
                <a:rPr lang="fr-FR" sz="1400" b="1" u="sng" dirty="0">
                  <a:solidFill>
                    <a:schemeClr val="accent1"/>
                  </a:solidFill>
                  <a:latin typeface="Arial Narrow" panose="020B0606020202030204" pitchFamily="34" charset="0"/>
                  <a:cs typeface="Arial" panose="020B0604020202020204" pitchFamily="34" charset="0"/>
                </a:rPr>
                <a:t>chaque résident éligible</a:t>
              </a:r>
            </a:p>
          </p:txBody>
        </p:sp>
        <p:cxnSp>
          <p:nvCxnSpPr>
            <p:cNvPr id="31" name="Connecteur droit 30"/>
            <p:cNvCxnSpPr/>
            <p:nvPr/>
          </p:nvCxnSpPr>
          <p:spPr>
            <a:xfrm>
              <a:off x="3203847" y="2167550"/>
              <a:ext cx="0" cy="138252"/>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2" name="Connecteur droit 31"/>
            <p:cNvCxnSpPr/>
            <p:nvPr/>
          </p:nvCxnSpPr>
          <p:spPr>
            <a:xfrm>
              <a:off x="3203847" y="2609401"/>
              <a:ext cx="0" cy="152077"/>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33" name="ZoneTexte 32"/>
            <p:cNvSpPr txBox="1"/>
            <p:nvPr/>
          </p:nvSpPr>
          <p:spPr>
            <a:xfrm>
              <a:off x="323528" y="1201992"/>
              <a:ext cx="5695126" cy="307777"/>
            </a:xfrm>
            <a:prstGeom prst="rect">
              <a:avLst/>
            </a:prstGeom>
            <a:noFill/>
            <a:ln>
              <a:solidFill>
                <a:schemeClr val="tx1"/>
              </a:solidFill>
            </a:ln>
          </p:spPr>
          <p:txBody>
            <a:bodyPr wrap="square" rtlCol="0">
              <a:spAutoFit/>
            </a:bodyPr>
            <a:lstStyle/>
            <a:p>
              <a:pPr algn="ctr"/>
              <a:r>
                <a:rPr lang="fr-FR" sz="1400" b="1" dirty="0">
                  <a:solidFill>
                    <a:schemeClr val="accent1"/>
                  </a:solidFill>
                  <a:latin typeface="Arial Narrow" panose="020B0606020202030204" pitchFamily="34" charset="0"/>
                  <a:cs typeface="Arial" panose="020B0604020202020204" pitchFamily="34" charset="0"/>
                </a:rPr>
                <a:t>Vérifier les critères d’inclusion des résidents</a:t>
              </a:r>
              <a:endParaRPr lang="fr-FR" sz="1400" b="1" dirty="0">
                <a:latin typeface="Arial Narrow" panose="020B0606020202030204" pitchFamily="34" charset="0"/>
                <a:cs typeface="Arial" panose="020B0604020202020204" pitchFamily="34" charset="0"/>
              </a:endParaRPr>
            </a:p>
          </p:txBody>
        </p:sp>
        <p:cxnSp>
          <p:nvCxnSpPr>
            <p:cNvPr id="34" name="Connecteur droit 33"/>
            <p:cNvCxnSpPr/>
            <p:nvPr/>
          </p:nvCxnSpPr>
          <p:spPr>
            <a:xfrm>
              <a:off x="3204912" y="1510252"/>
              <a:ext cx="0" cy="138252"/>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sp>
        <p:nvSpPr>
          <p:cNvPr id="20" name="ZoneTexte 19"/>
          <p:cNvSpPr txBox="1"/>
          <p:nvPr/>
        </p:nvSpPr>
        <p:spPr>
          <a:xfrm>
            <a:off x="6237861" y="2461076"/>
            <a:ext cx="2661112" cy="900792"/>
          </a:xfrm>
          <a:prstGeom prst="rect">
            <a:avLst/>
          </a:prstGeom>
          <a:solidFill>
            <a:schemeClr val="bg1"/>
          </a:solidFill>
          <a:ln>
            <a:noFill/>
          </a:ln>
          <a:scene3d>
            <a:camera prst="orthographicFront"/>
            <a:lightRig rig="threePt" dir="t"/>
          </a:scene3d>
          <a:sp3d>
            <a:bevelT w="165100" prst="coolSlant"/>
          </a:sp3d>
        </p:spPr>
        <p:txBody>
          <a:bodyPr wrap="square" lIns="72000" tIns="108000" rIns="72000" bIns="144000" rtlCol="0">
            <a:spAutoFit/>
          </a:bodyPr>
          <a:lstStyle/>
          <a:p>
            <a:r>
              <a:rPr lang="fr-FR" sz="1400" b="1" dirty="0">
                <a:solidFill>
                  <a:srgbClr val="373739"/>
                </a:solidFill>
                <a:hlinkClick r:id="rId4" action="ppaction://hlinksldjump"/>
              </a:rPr>
              <a:t>Comment compléter</a:t>
            </a:r>
            <a:br>
              <a:rPr lang="fr-FR" sz="1400" b="1" dirty="0">
                <a:solidFill>
                  <a:srgbClr val="373739"/>
                </a:solidFill>
                <a:hlinkClick r:id="rId4" action="ppaction://hlinksldjump"/>
              </a:rPr>
            </a:br>
            <a:r>
              <a:rPr lang="fr-FR" sz="1400" b="1" dirty="0">
                <a:solidFill>
                  <a:srgbClr val="373739"/>
                </a:solidFill>
                <a:hlinkClick r:id="rId4" action="ppaction://hlinksldjump"/>
              </a:rPr>
              <a:t>la section « Dispositif(s) invasif(s) » ?</a:t>
            </a:r>
            <a:endParaRPr lang="fr-FR" sz="1400" b="1" dirty="0">
              <a:solidFill>
                <a:srgbClr val="373739"/>
              </a:solidFill>
            </a:endParaRPr>
          </a:p>
        </p:txBody>
      </p:sp>
    </p:spTree>
    <p:extLst>
      <p:ext uri="{BB962C8B-B14F-4D97-AF65-F5344CB8AC3E}">
        <p14:creationId xmlns:p14="http://schemas.microsoft.com/office/powerpoint/2010/main" val="28635609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e 24"/>
          <p:cNvGrpSpPr/>
          <p:nvPr/>
        </p:nvGrpSpPr>
        <p:grpSpPr>
          <a:xfrm>
            <a:off x="323528" y="1201992"/>
            <a:ext cx="5695599" cy="3046326"/>
            <a:chOff x="323528" y="1201992"/>
            <a:chExt cx="5695599" cy="3046326"/>
          </a:xfrm>
        </p:grpSpPr>
        <p:sp>
          <p:nvSpPr>
            <p:cNvPr id="26" name="ZoneTexte 25"/>
            <p:cNvSpPr txBox="1"/>
            <p:nvPr/>
          </p:nvSpPr>
          <p:spPr>
            <a:xfrm>
              <a:off x="324001" y="3401381"/>
              <a:ext cx="5695126" cy="846937"/>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Le résident présente-t-il </a:t>
              </a:r>
              <a:r>
                <a:rPr lang="fr-FR" sz="1400" dirty="0">
                  <a:solidFill>
                    <a:schemeClr val="accent1"/>
                  </a:solidFill>
                  <a:latin typeface="Arial Narrow" panose="020B0606020202030204" pitchFamily="34" charset="0"/>
                  <a:cs typeface="Arial" panose="020B0604020202020204" pitchFamily="34" charset="0"/>
                </a:rPr>
                <a:t>:</a:t>
              </a:r>
            </a:p>
            <a:p>
              <a:pPr marL="360000" indent="-228600">
                <a:lnSpc>
                  <a:spcPts val="1600"/>
                </a:lnSpc>
                <a:buAutoNum type="arabicParenR"/>
              </a:pPr>
              <a:r>
                <a:rPr lang="fr-FR" sz="1400" b="1" dirty="0">
                  <a:solidFill>
                    <a:srgbClr val="373739"/>
                  </a:solidFill>
                  <a:latin typeface="Arial Narrow" panose="020B0606020202030204" pitchFamily="34" charset="0"/>
                  <a:cs typeface="Arial" panose="020B0604020202020204" pitchFamily="34" charset="0"/>
                </a:rPr>
                <a:t>Un ou plusieurs dispositif(s) invasif(s) ?</a:t>
              </a:r>
            </a:p>
            <a:p>
              <a:pPr marL="360000" indent="-228600">
                <a:lnSpc>
                  <a:spcPts val="1600"/>
                </a:lnSpc>
                <a:buFontTx/>
                <a:buAutoNum type="arabicParenR"/>
              </a:pPr>
              <a:r>
                <a:rPr lang="fr-FR" sz="1400" b="1" dirty="0">
                  <a:solidFill>
                    <a:srgbClr val="373739"/>
                  </a:solidFill>
                  <a:latin typeface="Arial Narrow" panose="020B0606020202030204" pitchFamily="34" charset="0"/>
                  <a:cs typeface="Arial" panose="020B0604020202020204" pitchFamily="34" charset="0"/>
                </a:rPr>
                <a:t>Un ou plusieurs traitement(s) anti-infectieux ?</a:t>
              </a:r>
            </a:p>
            <a:p>
              <a:pPr marL="360000" indent="-228600">
                <a:lnSpc>
                  <a:spcPts val="1600"/>
                </a:lnSpc>
                <a:buFontTx/>
                <a:buAutoNum type="arabicParenR"/>
              </a:pPr>
              <a:r>
                <a:rPr lang="fr-FR" sz="1400" b="1" dirty="0">
                  <a:solidFill>
                    <a:srgbClr val="373739"/>
                  </a:solidFill>
                  <a:latin typeface="Arial Narrow" panose="020B0606020202030204" pitchFamily="34" charset="0"/>
                  <a:cs typeface="Arial" panose="020B0604020202020204" pitchFamily="34" charset="0"/>
                </a:rPr>
                <a:t>Une ou plusieurs infection(s) associée(s) aux soins ?</a:t>
              </a:r>
            </a:p>
          </p:txBody>
        </p:sp>
        <p:cxnSp>
          <p:nvCxnSpPr>
            <p:cNvPr id="27" name="Connecteur droit 26"/>
            <p:cNvCxnSpPr/>
            <p:nvPr/>
          </p:nvCxnSpPr>
          <p:spPr>
            <a:xfrm>
              <a:off x="3207293" y="3251929"/>
              <a:ext cx="0" cy="144933"/>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8" name="ZoneTexte 27"/>
            <p:cNvSpPr txBox="1"/>
            <p:nvPr/>
          </p:nvSpPr>
          <p:spPr>
            <a:xfrm>
              <a:off x="324001" y="1652960"/>
              <a:ext cx="5695126" cy="511583"/>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Rassembler l’ensemble des éléments des dossiers des résidents</a:t>
              </a:r>
              <a:r>
                <a:rPr lang="fr-FR" sz="1400" b="1" dirty="0">
                  <a:latin typeface="Arial Narrow" panose="020B0606020202030204" pitchFamily="34" charset="0"/>
                  <a:cs typeface="Arial" panose="020B0604020202020204" pitchFamily="34" charset="0"/>
                </a:rPr>
                <a:t/>
              </a:r>
              <a:br>
                <a:rPr lang="fr-FR" sz="1400" b="1" dirty="0">
                  <a:latin typeface="Arial Narrow" panose="020B0606020202030204" pitchFamily="34" charset="0"/>
                  <a:cs typeface="Arial" panose="020B0604020202020204" pitchFamily="34" charset="0"/>
                </a:rPr>
              </a:br>
              <a:r>
                <a:rPr lang="fr-FR" sz="1400" dirty="0">
                  <a:latin typeface="Arial Narrow" panose="020B0606020202030204" pitchFamily="34" charset="0"/>
                  <a:cs typeface="Arial" panose="020B0604020202020204" pitchFamily="34" charset="0"/>
                </a:rPr>
                <a:t>à partir des dossiers médicaux, dossiers soignants, …</a:t>
              </a:r>
            </a:p>
          </p:txBody>
        </p:sp>
        <p:sp>
          <p:nvSpPr>
            <p:cNvPr id="29" name="ZoneTexte 28"/>
            <p:cNvSpPr txBox="1"/>
            <p:nvPr/>
          </p:nvSpPr>
          <p:spPr>
            <a:xfrm>
              <a:off x="324001" y="2766038"/>
              <a:ext cx="5695126" cy="485632"/>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Compléter les caractéristiques de </a:t>
              </a:r>
              <a:r>
                <a:rPr lang="fr-FR" sz="1400" b="1" u="sng" dirty="0">
                  <a:solidFill>
                    <a:schemeClr val="accent1"/>
                  </a:solidFill>
                  <a:latin typeface="Arial Narrow" panose="020B0606020202030204" pitchFamily="34" charset="0"/>
                  <a:cs typeface="Arial" panose="020B0604020202020204" pitchFamily="34" charset="0"/>
                </a:rPr>
                <a:t>tous les résidents éligibles</a:t>
              </a:r>
              <a:r>
                <a:rPr lang="fr-FR" sz="1400" b="1" dirty="0">
                  <a:solidFill>
                    <a:schemeClr val="accent1"/>
                  </a:solidFill>
                  <a:latin typeface="Arial Narrow" panose="020B0606020202030204" pitchFamily="34" charset="0"/>
                  <a:cs typeface="Arial" panose="020B0604020202020204" pitchFamily="34" charset="0"/>
                </a:rPr>
                <a:t> : </a:t>
              </a:r>
              <a:r>
                <a:rPr lang="fr-FR" sz="1400" dirty="0">
                  <a:latin typeface="Arial Narrow" panose="020B0606020202030204" pitchFamily="34" charset="0"/>
                  <a:cs typeface="Arial" panose="020B0604020202020204" pitchFamily="34" charset="0"/>
                </a:rPr>
                <a:t>âge, sexe, unité, hospitalisation, intervention, escarre, désorientation, mobilité, incontinence</a:t>
              </a:r>
            </a:p>
          </p:txBody>
        </p:sp>
        <p:sp>
          <p:nvSpPr>
            <p:cNvPr id="30" name="ZoneTexte 29"/>
            <p:cNvSpPr txBox="1"/>
            <p:nvPr/>
          </p:nvSpPr>
          <p:spPr>
            <a:xfrm>
              <a:off x="324001" y="2305802"/>
              <a:ext cx="5695126" cy="307777"/>
            </a:xfrm>
            <a:prstGeom prst="rect">
              <a:avLst/>
            </a:prstGeom>
            <a:noFill/>
            <a:ln>
              <a:solidFill>
                <a:schemeClr val="tx1"/>
              </a:solidFill>
            </a:ln>
          </p:spPr>
          <p:txBody>
            <a:bodyPr wrap="square" rtlCol="0">
              <a:spAutoFit/>
            </a:bodyPr>
            <a:lstStyle/>
            <a:p>
              <a:pPr algn="ctr"/>
              <a:r>
                <a:rPr lang="fr-FR" sz="1400" b="1" dirty="0">
                  <a:solidFill>
                    <a:schemeClr val="accent1"/>
                  </a:solidFill>
                  <a:latin typeface="Arial Narrow" panose="020B0606020202030204" pitchFamily="34" charset="0"/>
                  <a:cs typeface="Arial" panose="020B0604020202020204" pitchFamily="34" charset="0"/>
                </a:rPr>
                <a:t>Renseigner un questionnaire résident papier pour </a:t>
              </a:r>
              <a:r>
                <a:rPr lang="fr-FR" sz="1400" b="1" u="sng" dirty="0">
                  <a:solidFill>
                    <a:schemeClr val="accent1"/>
                  </a:solidFill>
                  <a:latin typeface="Arial Narrow" panose="020B0606020202030204" pitchFamily="34" charset="0"/>
                  <a:cs typeface="Arial" panose="020B0604020202020204" pitchFamily="34" charset="0"/>
                </a:rPr>
                <a:t>chaque résident éligible</a:t>
              </a:r>
            </a:p>
          </p:txBody>
        </p:sp>
        <p:cxnSp>
          <p:nvCxnSpPr>
            <p:cNvPr id="31" name="Connecteur droit 30"/>
            <p:cNvCxnSpPr/>
            <p:nvPr/>
          </p:nvCxnSpPr>
          <p:spPr>
            <a:xfrm>
              <a:off x="3203847" y="2167550"/>
              <a:ext cx="0" cy="138252"/>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2" name="Connecteur droit 31"/>
            <p:cNvCxnSpPr/>
            <p:nvPr/>
          </p:nvCxnSpPr>
          <p:spPr>
            <a:xfrm>
              <a:off x="3203847" y="2609401"/>
              <a:ext cx="0" cy="152077"/>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33" name="ZoneTexte 32"/>
            <p:cNvSpPr txBox="1"/>
            <p:nvPr/>
          </p:nvSpPr>
          <p:spPr>
            <a:xfrm>
              <a:off x="323528" y="1201992"/>
              <a:ext cx="5695126" cy="307777"/>
            </a:xfrm>
            <a:prstGeom prst="rect">
              <a:avLst/>
            </a:prstGeom>
            <a:noFill/>
            <a:ln>
              <a:solidFill>
                <a:schemeClr val="tx1"/>
              </a:solidFill>
            </a:ln>
          </p:spPr>
          <p:txBody>
            <a:bodyPr wrap="square" rtlCol="0">
              <a:spAutoFit/>
            </a:bodyPr>
            <a:lstStyle/>
            <a:p>
              <a:pPr algn="ctr"/>
              <a:r>
                <a:rPr lang="fr-FR" sz="1400" b="1" dirty="0">
                  <a:solidFill>
                    <a:schemeClr val="accent1"/>
                  </a:solidFill>
                  <a:latin typeface="Arial Narrow" panose="020B0606020202030204" pitchFamily="34" charset="0"/>
                  <a:cs typeface="Arial" panose="020B0604020202020204" pitchFamily="34" charset="0"/>
                </a:rPr>
                <a:t>Vérifier les critères d’inclusion des résidents</a:t>
              </a:r>
              <a:endParaRPr lang="fr-FR" sz="1400" b="1" dirty="0">
                <a:latin typeface="Arial Narrow" panose="020B0606020202030204" pitchFamily="34" charset="0"/>
                <a:cs typeface="Arial" panose="020B0604020202020204" pitchFamily="34" charset="0"/>
              </a:endParaRPr>
            </a:p>
          </p:txBody>
        </p:sp>
        <p:cxnSp>
          <p:nvCxnSpPr>
            <p:cNvPr id="34" name="Connecteur droit 33"/>
            <p:cNvCxnSpPr/>
            <p:nvPr/>
          </p:nvCxnSpPr>
          <p:spPr>
            <a:xfrm>
              <a:off x="3204912" y="1510252"/>
              <a:ext cx="0" cy="138252"/>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Le jour de l’enquête</a:t>
            </a:r>
            <a:endParaRPr lang="fr-FR" dirty="0"/>
          </a:p>
        </p:txBody>
      </p:sp>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pic>
        <p:nvPicPr>
          <p:cNvPr id="35" name="Image 3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6176" y="1916832"/>
            <a:ext cx="2826574" cy="4082828"/>
          </a:xfrm>
          <a:prstGeom prst="rect">
            <a:avLst/>
          </a:prstGeom>
          <a:ln>
            <a:solidFill>
              <a:schemeClr val="accent6"/>
            </a:solidFill>
          </a:ln>
        </p:spPr>
      </p:pic>
      <p:sp>
        <p:nvSpPr>
          <p:cNvPr id="36" name="Rectangle 35"/>
          <p:cNvSpPr/>
          <p:nvPr/>
        </p:nvSpPr>
        <p:spPr>
          <a:xfrm>
            <a:off x="6237861" y="3869400"/>
            <a:ext cx="2663204" cy="97074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5" name="Groupe 4"/>
          <p:cNvGrpSpPr/>
          <p:nvPr/>
        </p:nvGrpSpPr>
        <p:grpSpPr>
          <a:xfrm>
            <a:off x="4085243" y="3824849"/>
            <a:ext cx="1923787" cy="246221"/>
            <a:chOff x="4069443" y="3514587"/>
            <a:chExt cx="1923787" cy="246221"/>
          </a:xfrm>
        </p:grpSpPr>
        <p:sp>
          <p:nvSpPr>
            <p:cNvPr id="3" name="Flèche droite 2"/>
            <p:cNvSpPr/>
            <p:nvPr/>
          </p:nvSpPr>
          <p:spPr>
            <a:xfrm>
              <a:off x="4069443" y="3557633"/>
              <a:ext cx="1152128" cy="160130"/>
            </a:xfrm>
            <a:prstGeom prst="rightArrow">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ZoneTexte 3"/>
            <p:cNvSpPr txBox="1"/>
            <p:nvPr/>
          </p:nvSpPr>
          <p:spPr>
            <a:xfrm>
              <a:off x="5273150" y="3514587"/>
              <a:ext cx="720080" cy="246221"/>
            </a:xfrm>
            <a:prstGeom prst="rect">
              <a:avLst/>
            </a:prstGeom>
            <a:noFill/>
          </p:spPr>
          <p:txBody>
            <a:bodyPr wrap="square" lIns="36000" tIns="0" rIns="36000" bIns="0" rtlCol="0">
              <a:spAutoFit/>
            </a:bodyPr>
            <a:lstStyle/>
            <a:p>
              <a:r>
                <a:rPr lang="fr-FR" sz="1600" b="1" dirty="0">
                  <a:solidFill>
                    <a:schemeClr val="accent1"/>
                  </a:solidFill>
                </a:rPr>
                <a:t>SI OUI</a:t>
              </a:r>
            </a:p>
          </p:txBody>
        </p:sp>
      </p:grpSp>
      <p:sp>
        <p:nvSpPr>
          <p:cNvPr id="20" name="ZoneTexte 19"/>
          <p:cNvSpPr txBox="1"/>
          <p:nvPr/>
        </p:nvSpPr>
        <p:spPr>
          <a:xfrm>
            <a:off x="6237861" y="2946466"/>
            <a:ext cx="2661112" cy="900792"/>
          </a:xfrm>
          <a:prstGeom prst="rect">
            <a:avLst/>
          </a:prstGeom>
          <a:solidFill>
            <a:schemeClr val="bg1"/>
          </a:solidFill>
          <a:ln>
            <a:noFill/>
          </a:ln>
          <a:scene3d>
            <a:camera prst="orthographicFront"/>
            <a:lightRig rig="threePt" dir="t"/>
          </a:scene3d>
          <a:sp3d>
            <a:bevelT w="165100" prst="coolSlant"/>
          </a:sp3d>
        </p:spPr>
        <p:txBody>
          <a:bodyPr wrap="square" lIns="72000" tIns="108000" rIns="72000" bIns="144000" rtlCol="0">
            <a:spAutoFit/>
          </a:bodyPr>
          <a:lstStyle/>
          <a:p>
            <a:r>
              <a:rPr lang="fr-FR" sz="1400" b="1" dirty="0">
                <a:solidFill>
                  <a:srgbClr val="373739"/>
                </a:solidFill>
                <a:hlinkClick r:id="rId4" action="ppaction://hlinksldjump"/>
              </a:rPr>
              <a:t>Comment compléter</a:t>
            </a:r>
            <a:br>
              <a:rPr lang="fr-FR" sz="1400" b="1" dirty="0">
                <a:solidFill>
                  <a:srgbClr val="373739"/>
                </a:solidFill>
                <a:hlinkClick r:id="rId4" action="ppaction://hlinksldjump"/>
              </a:rPr>
            </a:br>
            <a:r>
              <a:rPr lang="fr-FR" sz="1400" b="1" dirty="0">
                <a:solidFill>
                  <a:srgbClr val="373739"/>
                </a:solidFill>
                <a:hlinkClick r:id="rId4" action="ppaction://hlinksldjump"/>
              </a:rPr>
              <a:t>la section « </a:t>
            </a:r>
            <a:r>
              <a:rPr lang="fr-FR" sz="1400" b="1" dirty="0">
                <a:solidFill>
                  <a:schemeClr val="accent1"/>
                </a:solidFill>
                <a:hlinkClick r:id="rId4" action="ppaction://hlinksldjump"/>
              </a:rPr>
              <a:t> Traitement(s) anti-infectieux </a:t>
            </a:r>
            <a:r>
              <a:rPr lang="fr-FR" sz="1400" b="1" dirty="0">
                <a:solidFill>
                  <a:srgbClr val="373739"/>
                </a:solidFill>
                <a:hlinkClick r:id="rId4" action="ppaction://hlinksldjump"/>
              </a:rPr>
              <a:t> » ?</a:t>
            </a:r>
            <a:endParaRPr lang="fr-FR" sz="1400" b="1" dirty="0">
              <a:solidFill>
                <a:srgbClr val="373739"/>
              </a:solidFill>
            </a:endParaRPr>
          </a:p>
        </p:txBody>
      </p:sp>
    </p:spTree>
    <p:extLst>
      <p:ext uri="{BB962C8B-B14F-4D97-AF65-F5344CB8AC3E}">
        <p14:creationId xmlns:p14="http://schemas.microsoft.com/office/powerpoint/2010/main" val="380638855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Le jour de l’enquête</a:t>
            </a:r>
            <a:endParaRPr lang="fr-FR" dirty="0"/>
          </a:p>
        </p:txBody>
      </p:sp>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pic>
        <p:nvPicPr>
          <p:cNvPr id="35" name="Image 3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6176" y="1916832"/>
            <a:ext cx="2826574" cy="4082828"/>
          </a:xfrm>
          <a:prstGeom prst="rect">
            <a:avLst/>
          </a:prstGeom>
          <a:ln>
            <a:solidFill>
              <a:schemeClr val="accent6"/>
            </a:solidFill>
          </a:ln>
        </p:spPr>
      </p:pic>
      <p:sp>
        <p:nvSpPr>
          <p:cNvPr id="36" name="Rectangle 35"/>
          <p:cNvSpPr/>
          <p:nvPr/>
        </p:nvSpPr>
        <p:spPr>
          <a:xfrm>
            <a:off x="6237861" y="4877512"/>
            <a:ext cx="2663204" cy="104275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5" name="Groupe 4"/>
          <p:cNvGrpSpPr/>
          <p:nvPr/>
        </p:nvGrpSpPr>
        <p:grpSpPr>
          <a:xfrm>
            <a:off x="4583126" y="4002097"/>
            <a:ext cx="1417097" cy="246221"/>
            <a:chOff x="4579042" y="3710070"/>
            <a:chExt cx="1417097" cy="246221"/>
          </a:xfrm>
        </p:grpSpPr>
        <p:sp>
          <p:nvSpPr>
            <p:cNvPr id="3" name="Flèche droite 2"/>
            <p:cNvSpPr/>
            <p:nvPr/>
          </p:nvSpPr>
          <p:spPr>
            <a:xfrm>
              <a:off x="4579042" y="3760808"/>
              <a:ext cx="577563" cy="144747"/>
            </a:xfrm>
            <a:prstGeom prst="rightArrow">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ZoneTexte 3"/>
            <p:cNvSpPr txBox="1"/>
            <p:nvPr/>
          </p:nvSpPr>
          <p:spPr>
            <a:xfrm>
              <a:off x="5276059" y="3710070"/>
              <a:ext cx="720080" cy="246221"/>
            </a:xfrm>
            <a:prstGeom prst="rect">
              <a:avLst/>
            </a:prstGeom>
            <a:noFill/>
          </p:spPr>
          <p:txBody>
            <a:bodyPr wrap="square" lIns="36000" tIns="0" rIns="36000" bIns="0" rtlCol="0">
              <a:spAutoFit/>
            </a:bodyPr>
            <a:lstStyle/>
            <a:p>
              <a:r>
                <a:rPr lang="fr-FR" sz="1600" b="1" dirty="0">
                  <a:solidFill>
                    <a:schemeClr val="accent1"/>
                  </a:solidFill>
                </a:rPr>
                <a:t>SI OUI</a:t>
              </a:r>
            </a:p>
          </p:txBody>
        </p:sp>
      </p:grpSp>
      <p:grpSp>
        <p:nvGrpSpPr>
          <p:cNvPr id="25" name="Groupe 24"/>
          <p:cNvGrpSpPr/>
          <p:nvPr/>
        </p:nvGrpSpPr>
        <p:grpSpPr>
          <a:xfrm>
            <a:off x="323528" y="1201992"/>
            <a:ext cx="5695599" cy="3046326"/>
            <a:chOff x="323528" y="1201992"/>
            <a:chExt cx="5695599" cy="3046326"/>
          </a:xfrm>
        </p:grpSpPr>
        <p:sp>
          <p:nvSpPr>
            <p:cNvPr id="26" name="ZoneTexte 25"/>
            <p:cNvSpPr txBox="1"/>
            <p:nvPr/>
          </p:nvSpPr>
          <p:spPr>
            <a:xfrm>
              <a:off x="324001" y="3401381"/>
              <a:ext cx="5695126" cy="846937"/>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Le résident présente-t-il </a:t>
              </a:r>
              <a:r>
                <a:rPr lang="fr-FR" sz="1400" dirty="0">
                  <a:solidFill>
                    <a:schemeClr val="accent1"/>
                  </a:solidFill>
                  <a:latin typeface="Arial Narrow" panose="020B0606020202030204" pitchFamily="34" charset="0"/>
                  <a:cs typeface="Arial" panose="020B0604020202020204" pitchFamily="34" charset="0"/>
                </a:rPr>
                <a:t>:</a:t>
              </a:r>
            </a:p>
            <a:p>
              <a:pPr marL="360000" indent="-228600">
                <a:lnSpc>
                  <a:spcPts val="1600"/>
                </a:lnSpc>
                <a:buAutoNum type="arabicParenR"/>
              </a:pPr>
              <a:r>
                <a:rPr lang="fr-FR" sz="1400" b="1" dirty="0">
                  <a:solidFill>
                    <a:srgbClr val="373739"/>
                  </a:solidFill>
                  <a:latin typeface="Arial Narrow" panose="020B0606020202030204" pitchFamily="34" charset="0"/>
                  <a:cs typeface="Arial" panose="020B0604020202020204" pitchFamily="34" charset="0"/>
                </a:rPr>
                <a:t>Un ou plusieurs dispositif(s) invasif(s) ?</a:t>
              </a:r>
            </a:p>
            <a:p>
              <a:pPr marL="360000" indent="-228600">
                <a:lnSpc>
                  <a:spcPts val="1600"/>
                </a:lnSpc>
                <a:buFontTx/>
                <a:buAutoNum type="arabicParenR"/>
              </a:pPr>
              <a:r>
                <a:rPr lang="fr-FR" sz="1400" b="1" dirty="0">
                  <a:solidFill>
                    <a:srgbClr val="373739"/>
                  </a:solidFill>
                  <a:latin typeface="Arial Narrow" panose="020B0606020202030204" pitchFamily="34" charset="0"/>
                  <a:cs typeface="Arial" panose="020B0604020202020204" pitchFamily="34" charset="0"/>
                </a:rPr>
                <a:t>Un ou plusieurs traitement(s) anti-infectieux ?</a:t>
              </a:r>
            </a:p>
            <a:p>
              <a:pPr marL="360000" indent="-228600">
                <a:lnSpc>
                  <a:spcPts val="1600"/>
                </a:lnSpc>
                <a:buFontTx/>
                <a:buAutoNum type="arabicParenR"/>
              </a:pPr>
              <a:r>
                <a:rPr lang="fr-FR" sz="1400" b="1" dirty="0">
                  <a:solidFill>
                    <a:srgbClr val="373739"/>
                  </a:solidFill>
                  <a:latin typeface="Arial Narrow" panose="020B0606020202030204" pitchFamily="34" charset="0"/>
                  <a:cs typeface="Arial" panose="020B0604020202020204" pitchFamily="34" charset="0"/>
                </a:rPr>
                <a:t>Une ou plusieurs infection(s) associée(s) aux soins ?</a:t>
              </a:r>
            </a:p>
          </p:txBody>
        </p:sp>
        <p:cxnSp>
          <p:nvCxnSpPr>
            <p:cNvPr id="27" name="Connecteur droit 26"/>
            <p:cNvCxnSpPr/>
            <p:nvPr/>
          </p:nvCxnSpPr>
          <p:spPr>
            <a:xfrm>
              <a:off x="3207293" y="3251929"/>
              <a:ext cx="0" cy="144933"/>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8" name="ZoneTexte 27"/>
            <p:cNvSpPr txBox="1"/>
            <p:nvPr/>
          </p:nvSpPr>
          <p:spPr>
            <a:xfrm>
              <a:off x="324001" y="1652960"/>
              <a:ext cx="5695126" cy="511583"/>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Rassembler l’ensemble des éléments des dossiers des résidents</a:t>
              </a:r>
              <a:r>
                <a:rPr lang="fr-FR" sz="1400" b="1" dirty="0">
                  <a:latin typeface="Arial Narrow" panose="020B0606020202030204" pitchFamily="34" charset="0"/>
                  <a:cs typeface="Arial" panose="020B0604020202020204" pitchFamily="34" charset="0"/>
                </a:rPr>
                <a:t/>
              </a:r>
              <a:br>
                <a:rPr lang="fr-FR" sz="1400" b="1" dirty="0">
                  <a:latin typeface="Arial Narrow" panose="020B0606020202030204" pitchFamily="34" charset="0"/>
                  <a:cs typeface="Arial" panose="020B0604020202020204" pitchFamily="34" charset="0"/>
                </a:rPr>
              </a:br>
              <a:r>
                <a:rPr lang="fr-FR" sz="1400" dirty="0">
                  <a:latin typeface="Arial Narrow" panose="020B0606020202030204" pitchFamily="34" charset="0"/>
                  <a:cs typeface="Arial" panose="020B0604020202020204" pitchFamily="34" charset="0"/>
                </a:rPr>
                <a:t>à partir des dossiers médicaux, dossiers soignants, …</a:t>
              </a:r>
            </a:p>
          </p:txBody>
        </p:sp>
        <p:sp>
          <p:nvSpPr>
            <p:cNvPr id="29" name="ZoneTexte 28"/>
            <p:cNvSpPr txBox="1"/>
            <p:nvPr/>
          </p:nvSpPr>
          <p:spPr>
            <a:xfrm>
              <a:off x="324001" y="2766038"/>
              <a:ext cx="5695126" cy="485632"/>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Compléter les caractéristiques de </a:t>
              </a:r>
              <a:r>
                <a:rPr lang="fr-FR" sz="1400" b="1" u="sng" dirty="0">
                  <a:solidFill>
                    <a:schemeClr val="accent1"/>
                  </a:solidFill>
                  <a:latin typeface="Arial Narrow" panose="020B0606020202030204" pitchFamily="34" charset="0"/>
                  <a:cs typeface="Arial" panose="020B0604020202020204" pitchFamily="34" charset="0"/>
                </a:rPr>
                <a:t>tous les résidents éligibles</a:t>
              </a:r>
              <a:r>
                <a:rPr lang="fr-FR" sz="1400" b="1" dirty="0">
                  <a:solidFill>
                    <a:schemeClr val="accent1"/>
                  </a:solidFill>
                  <a:latin typeface="Arial Narrow" panose="020B0606020202030204" pitchFamily="34" charset="0"/>
                  <a:cs typeface="Arial" panose="020B0604020202020204" pitchFamily="34" charset="0"/>
                </a:rPr>
                <a:t> : </a:t>
              </a:r>
              <a:r>
                <a:rPr lang="fr-FR" sz="1400" dirty="0">
                  <a:latin typeface="Arial Narrow" panose="020B0606020202030204" pitchFamily="34" charset="0"/>
                  <a:cs typeface="Arial" panose="020B0604020202020204" pitchFamily="34" charset="0"/>
                </a:rPr>
                <a:t>âge, sexe, unité, hospitalisation, intervention, escarre, désorientation, mobilité, incontinence</a:t>
              </a:r>
            </a:p>
          </p:txBody>
        </p:sp>
        <p:sp>
          <p:nvSpPr>
            <p:cNvPr id="30" name="ZoneTexte 29"/>
            <p:cNvSpPr txBox="1"/>
            <p:nvPr/>
          </p:nvSpPr>
          <p:spPr>
            <a:xfrm>
              <a:off x="324001" y="2305802"/>
              <a:ext cx="5695126" cy="307777"/>
            </a:xfrm>
            <a:prstGeom prst="rect">
              <a:avLst/>
            </a:prstGeom>
            <a:noFill/>
            <a:ln>
              <a:solidFill>
                <a:schemeClr val="tx1"/>
              </a:solidFill>
            </a:ln>
          </p:spPr>
          <p:txBody>
            <a:bodyPr wrap="square" rtlCol="0">
              <a:spAutoFit/>
            </a:bodyPr>
            <a:lstStyle/>
            <a:p>
              <a:pPr algn="ctr"/>
              <a:r>
                <a:rPr lang="fr-FR" sz="1400" b="1" dirty="0">
                  <a:solidFill>
                    <a:schemeClr val="accent1"/>
                  </a:solidFill>
                  <a:latin typeface="Arial Narrow" panose="020B0606020202030204" pitchFamily="34" charset="0"/>
                  <a:cs typeface="Arial" panose="020B0604020202020204" pitchFamily="34" charset="0"/>
                </a:rPr>
                <a:t>Renseigner un questionnaire résident papier pour </a:t>
              </a:r>
              <a:r>
                <a:rPr lang="fr-FR" sz="1400" b="1" u="sng" dirty="0">
                  <a:solidFill>
                    <a:schemeClr val="accent1"/>
                  </a:solidFill>
                  <a:latin typeface="Arial Narrow" panose="020B0606020202030204" pitchFamily="34" charset="0"/>
                  <a:cs typeface="Arial" panose="020B0604020202020204" pitchFamily="34" charset="0"/>
                </a:rPr>
                <a:t>chaque résident éligible</a:t>
              </a:r>
            </a:p>
          </p:txBody>
        </p:sp>
        <p:cxnSp>
          <p:nvCxnSpPr>
            <p:cNvPr id="31" name="Connecteur droit 30"/>
            <p:cNvCxnSpPr/>
            <p:nvPr/>
          </p:nvCxnSpPr>
          <p:spPr>
            <a:xfrm>
              <a:off x="3203847" y="2167550"/>
              <a:ext cx="0" cy="138252"/>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2" name="Connecteur droit 31"/>
            <p:cNvCxnSpPr/>
            <p:nvPr/>
          </p:nvCxnSpPr>
          <p:spPr>
            <a:xfrm>
              <a:off x="3203847" y="2609401"/>
              <a:ext cx="0" cy="152077"/>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37" name="ZoneTexte 36"/>
            <p:cNvSpPr txBox="1"/>
            <p:nvPr/>
          </p:nvSpPr>
          <p:spPr>
            <a:xfrm>
              <a:off x="323528" y="1201992"/>
              <a:ext cx="5695126" cy="307777"/>
            </a:xfrm>
            <a:prstGeom prst="rect">
              <a:avLst/>
            </a:prstGeom>
            <a:noFill/>
            <a:ln>
              <a:solidFill>
                <a:schemeClr val="tx1"/>
              </a:solidFill>
            </a:ln>
          </p:spPr>
          <p:txBody>
            <a:bodyPr wrap="square" rtlCol="0">
              <a:spAutoFit/>
            </a:bodyPr>
            <a:lstStyle/>
            <a:p>
              <a:pPr algn="ctr"/>
              <a:r>
                <a:rPr lang="fr-FR" sz="1400" b="1" dirty="0">
                  <a:solidFill>
                    <a:schemeClr val="accent1"/>
                  </a:solidFill>
                  <a:latin typeface="Arial Narrow" panose="020B0606020202030204" pitchFamily="34" charset="0"/>
                  <a:cs typeface="Arial" panose="020B0604020202020204" pitchFamily="34" charset="0"/>
                </a:rPr>
                <a:t>Vérifier les critères d’inclusion des résidents</a:t>
              </a:r>
              <a:endParaRPr lang="fr-FR" sz="1400" b="1" dirty="0">
                <a:latin typeface="Arial Narrow" panose="020B0606020202030204" pitchFamily="34" charset="0"/>
                <a:cs typeface="Arial" panose="020B0604020202020204" pitchFamily="34" charset="0"/>
              </a:endParaRPr>
            </a:p>
          </p:txBody>
        </p:sp>
        <p:cxnSp>
          <p:nvCxnSpPr>
            <p:cNvPr id="38" name="Connecteur droit 37"/>
            <p:cNvCxnSpPr/>
            <p:nvPr/>
          </p:nvCxnSpPr>
          <p:spPr>
            <a:xfrm>
              <a:off x="3204912" y="1510252"/>
              <a:ext cx="0" cy="138252"/>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sp>
        <p:nvSpPr>
          <p:cNvPr id="20" name="ZoneTexte 19"/>
          <p:cNvSpPr txBox="1"/>
          <p:nvPr/>
        </p:nvSpPr>
        <p:spPr>
          <a:xfrm>
            <a:off x="6237861" y="3941858"/>
            <a:ext cx="2661112" cy="900792"/>
          </a:xfrm>
          <a:prstGeom prst="rect">
            <a:avLst/>
          </a:prstGeom>
          <a:solidFill>
            <a:schemeClr val="bg1"/>
          </a:solidFill>
          <a:ln>
            <a:noFill/>
          </a:ln>
          <a:scene3d>
            <a:camera prst="orthographicFront"/>
            <a:lightRig rig="threePt" dir="t"/>
          </a:scene3d>
          <a:sp3d>
            <a:bevelT w="165100" prst="coolSlant"/>
          </a:sp3d>
        </p:spPr>
        <p:txBody>
          <a:bodyPr wrap="square" lIns="72000" tIns="108000" rIns="72000" bIns="144000" rtlCol="0">
            <a:spAutoFit/>
          </a:bodyPr>
          <a:lstStyle/>
          <a:p>
            <a:r>
              <a:rPr lang="fr-FR" sz="1400" b="1" dirty="0">
                <a:solidFill>
                  <a:srgbClr val="373739"/>
                </a:solidFill>
                <a:hlinkClick r:id="rId4" action="ppaction://hlinksldjump"/>
              </a:rPr>
              <a:t>Comment compléter</a:t>
            </a:r>
            <a:br>
              <a:rPr lang="fr-FR" sz="1400" b="1" dirty="0">
                <a:solidFill>
                  <a:srgbClr val="373739"/>
                </a:solidFill>
                <a:hlinkClick r:id="rId4" action="ppaction://hlinksldjump"/>
              </a:rPr>
            </a:br>
            <a:r>
              <a:rPr lang="fr-FR" sz="1400" b="1" dirty="0">
                <a:solidFill>
                  <a:srgbClr val="373739"/>
                </a:solidFill>
                <a:hlinkClick r:id="rId4" action="ppaction://hlinksldjump"/>
              </a:rPr>
              <a:t>la section « </a:t>
            </a:r>
            <a:r>
              <a:rPr lang="fr-FR" sz="1400" b="1" dirty="0">
                <a:solidFill>
                  <a:schemeClr val="accent1"/>
                </a:solidFill>
                <a:hlinkClick r:id="rId4" action="ppaction://hlinksldjump"/>
              </a:rPr>
              <a:t>Infection(s) associée(s) aux soins</a:t>
            </a:r>
            <a:r>
              <a:rPr lang="fr-FR" sz="1400" b="1" dirty="0">
                <a:solidFill>
                  <a:srgbClr val="373739"/>
                </a:solidFill>
                <a:hlinkClick r:id="rId4" action="ppaction://hlinksldjump"/>
              </a:rPr>
              <a:t> » ?</a:t>
            </a:r>
            <a:endParaRPr lang="fr-FR" sz="1400" b="1" dirty="0">
              <a:solidFill>
                <a:srgbClr val="373739"/>
              </a:solidFill>
            </a:endParaRPr>
          </a:p>
        </p:txBody>
      </p:sp>
    </p:spTree>
    <p:extLst>
      <p:ext uri="{BB962C8B-B14F-4D97-AF65-F5344CB8AC3E}">
        <p14:creationId xmlns:p14="http://schemas.microsoft.com/office/powerpoint/2010/main" val="38283652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Le jour de l’enquête</a:t>
            </a:r>
            <a:endParaRPr lang="fr-FR" dirty="0"/>
          </a:p>
        </p:txBody>
      </p:sp>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pic>
        <p:nvPicPr>
          <p:cNvPr id="35" name="Image 3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6176" y="1916832"/>
            <a:ext cx="2826574" cy="4082828"/>
          </a:xfrm>
          <a:prstGeom prst="rect">
            <a:avLst/>
          </a:prstGeom>
          <a:ln>
            <a:solidFill>
              <a:schemeClr val="accent6"/>
            </a:solidFill>
          </a:ln>
        </p:spPr>
      </p:pic>
      <p:grpSp>
        <p:nvGrpSpPr>
          <p:cNvPr id="25" name="Groupe 24"/>
          <p:cNvGrpSpPr/>
          <p:nvPr/>
        </p:nvGrpSpPr>
        <p:grpSpPr>
          <a:xfrm>
            <a:off x="323528" y="1201992"/>
            <a:ext cx="5695599" cy="3973281"/>
            <a:chOff x="323528" y="1201992"/>
            <a:chExt cx="5695599" cy="3973281"/>
          </a:xfrm>
        </p:grpSpPr>
        <p:sp>
          <p:nvSpPr>
            <p:cNvPr id="26" name="ZoneTexte 25"/>
            <p:cNvSpPr txBox="1"/>
            <p:nvPr/>
          </p:nvSpPr>
          <p:spPr>
            <a:xfrm>
              <a:off x="324001" y="3401381"/>
              <a:ext cx="5695126" cy="846937"/>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Le résident présente-t-il </a:t>
              </a:r>
              <a:r>
                <a:rPr lang="fr-FR" sz="1400" dirty="0">
                  <a:solidFill>
                    <a:schemeClr val="accent1"/>
                  </a:solidFill>
                  <a:latin typeface="Arial Narrow" panose="020B0606020202030204" pitchFamily="34" charset="0"/>
                  <a:cs typeface="Arial" panose="020B0604020202020204" pitchFamily="34" charset="0"/>
                </a:rPr>
                <a:t>:</a:t>
              </a:r>
            </a:p>
            <a:p>
              <a:pPr marL="360000" indent="-228600">
                <a:lnSpc>
                  <a:spcPts val="1600"/>
                </a:lnSpc>
                <a:buAutoNum type="arabicParenR"/>
              </a:pPr>
              <a:r>
                <a:rPr lang="fr-FR" sz="1400" b="1" dirty="0">
                  <a:solidFill>
                    <a:srgbClr val="373739"/>
                  </a:solidFill>
                  <a:latin typeface="Arial Narrow" panose="020B0606020202030204" pitchFamily="34" charset="0"/>
                  <a:cs typeface="Arial" panose="020B0604020202020204" pitchFamily="34" charset="0"/>
                </a:rPr>
                <a:t>Un ou plusieurs dispositif(s) invasif(s) ?</a:t>
              </a:r>
            </a:p>
            <a:p>
              <a:pPr marL="360000" indent="-228600">
                <a:lnSpc>
                  <a:spcPts val="1600"/>
                </a:lnSpc>
                <a:buFontTx/>
                <a:buAutoNum type="arabicParenR"/>
              </a:pPr>
              <a:r>
                <a:rPr lang="fr-FR" sz="1400" b="1" dirty="0">
                  <a:solidFill>
                    <a:srgbClr val="373739"/>
                  </a:solidFill>
                  <a:latin typeface="Arial Narrow" panose="020B0606020202030204" pitchFamily="34" charset="0"/>
                  <a:cs typeface="Arial" panose="020B0604020202020204" pitchFamily="34" charset="0"/>
                </a:rPr>
                <a:t>Un ou plusieurs traitement(s) anti-infectieux ?</a:t>
              </a:r>
            </a:p>
            <a:p>
              <a:pPr marL="360000" indent="-228600">
                <a:lnSpc>
                  <a:spcPts val="1600"/>
                </a:lnSpc>
                <a:buFontTx/>
                <a:buAutoNum type="arabicParenR"/>
              </a:pPr>
              <a:r>
                <a:rPr lang="fr-FR" sz="1400" b="1" dirty="0">
                  <a:solidFill>
                    <a:srgbClr val="373739"/>
                  </a:solidFill>
                  <a:latin typeface="Arial Narrow" panose="020B0606020202030204" pitchFamily="34" charset="0"/>
                  <a:cs typeface="Arial" panose="020B0604020202020204" pitchFamily="34" charset="0"/>
                </a:rPr>
                <a:t>Une ou plusieurs infection(s) associée(s) aux soins ?</a:t>
              </a:r>
            </a:p>
          </p:txBody>
        </p:sp>
        <p:cxnSp>
          <p:nvCxnSpPr>
            <p:cNvPr id="27" name="Connecteur droit 26"/>
            <p:cNvCxnSpPr/>
            <p:nvPr/>
          </p:nvCxnSpPr>
          <p:spPr>
            <a:xfrm>
              <a:off x="3207293" y="3251929"/>
              <a:ext cx="0" cy="144933"/>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8" name="ZoneTexte 27"/>
            <p:cNvSpPr txBox="1"/>
            <p:nvPr/>
          </p:nvSpPr>
          <p:spPr>
            <a:xfrm>
              <a:off x="324001" y="1652960"/>
              <a:ext cx="5695126" cy="511583"/>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Rassembler l’ensemble des éléments des dossiers des résidents</a:t>
              </a:r>
              <a:r>
                <a:rPr lang="fr-FR" sz="1400" b="1" dirty="0">
                  <a:latin typeface="Arial Narrow" panose="020B0606020202030204" pitchFamily="34" charset="0"/>
                  <a:cs typeface="Arial" panose="020B0604020202020204" pitchFamily="34" charset="0"/>
                </a:rPr>
                <a:t/>
              </a:r>
              <a:br>
                <a:rPr lang="fr-FR" sz="1400" b="1" dirty="0">
                  <a:latin typeface="Arial Narrow" panose="020B0606020202030204" pitchFamily="34" charset="0"/>
                  <a:cs typeface="Arial" panose="020B0604020202020204" pitchFamily="34" charset="0"/>
                </a:rPr>
              </a:br>
              <a:r>
                <a:rPr lang="fr-FR" sz="1400" dirty="0">
                  <a:latin typeface="Arial Narrow" panose="020B0606020202030204" pitchFamily="34" charset="0"/>
                  <a:cs typeface="Arial" panose="020B0604020202020204" pitchFamily="34" charset="0"/>
                </a:rPr>
                <a:t>à partir des dossiers médicaux, dossiers soignants, …</a:t>
              </a:r>
            </a:p>
          </p:txBody>
        </p:sp>
        <p:sp>
          <p:nvSpPr>
            <p:cNvPr id="36" name="ZoneTexte 35"/>
            <p:cNvSpPr txBox="1"/>
            <p:nvPr/>
          </p:nvSpPr>
          <p:spPr>
            <a:xfrm>
              <a:off x="324001" y="2766038"/>
              <a:ext cx="5695126" cy="485632"/>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Compléter les caractéristiques de </a:t>
              </a:r>
              <a:r>
                <a:rPr lang="fr-FR" sz="1400" b="1" u="sng" dirty="0">
                  <a:solidFill>
                    <a:schemeClr val="accent1"/>
                  </a:solidFill>
                  <a:latin typeface="Arial Narrow" panose="020B0606020202030204" pitchFamily="34" charset="0"/>
                  <a:cs typeface="Arial" panose="020B0604020202020204" pitchFamily="34" charset="0"/>
                </a:rPr>
                <a:t>tous les résidents éligibles</a:t>
              </a:r>
              <a:r>
                <a:rPr lang="fr-FR" sz="1400" b="1" dirty="0">
                  <a:solidFill>
                    <a:schemeClr val="accent1"/>
                  </a:solidFill>
                  <a:latin typeface="Arial Narrow" panose="020B0606020202030204" pitchFamily="34" charset="0"/>
                  <a:cs typeface="Arial" panose="020B0604020202020204" pitchFamily="34" charset="0"/>
                </a:rPr>
                <a:t> : </a:t>
              </a:r>
              <a:r>
                <a:rPr lang="fr-FR" sz="1400" dirty="0">
                  <a:latin typeface="Arial Narrow" panose="020B0606020202030204" pitchFamily="34" charset="0"/>
                  <a:cs typeface="Arial" panose="020B0604020202020204" pitchFamily="34" charset="0"/>
                </a:rPr>
                <a:t>âge, sexe, unité, hospitalisation, intervention, escarre, désorientation, mobilité, incontinence</a:t>
              </a:r>
            </a:p>
          </p:txBody>
        </p:sp>
        <p:sp>
          <p:nvSpPr>
            <p:cNvPr id="38" name="ZoneTexte 37"/>
            <p:cNvSpPr txBox="1"/>
            <p:nvPr/>
          </p:nvSpPr>
          <p:spPr>
            <a:xfrm>
              <a:off x="324001" y="2305802"/>
              <a:ext cx="5695126" cy="307777"/>
            </a:xfrm>
            <a:prstGeom prst="rect">
              <a:avLst/>
            </a:prstGeom>
            <a:noFill/>
            <a:ln>
              <a:solidFill>
                <a:schemeClr val="tx1"/>
              </a:solidFill>
            </a:ln>
          </p:spPr>
          <p:txBody>
            <a:bodyPr wrap="square" rtlCol="0">
              <a:spAutoFit/>
            </a:bodyPr>
            <a:lstStyle/>
            <a:p>
              <a:pPr algn="ctr"/>
              <a:r>
                <a:rPr lang="fr-FR" sz="1400" b="1" dirty="0">
                  <a:solidFill>
                    <a:schemeClr val="accent1"/>
                  </a:solidFill>
                  <a:latin typeface="Arial Narrow" panose="020B0606020202030204" pitchFamily="34" charset="0"/>
                  <a:cs typeface="Arial" panose="020B0604020202020204" pitchFamily="34" charset="0"/>
                </a:rPr>
                <a:t>Renseigner un questionnaire résident papier pour </a:t>
              </a:r>
              <a:r>
                <a:rPr lang="fr-FR" sz="1400" b="1" u="sng" dirty="0">
                  <a:solidFill>
                    <a:schemeClr val="accent1"/>
                  </a:solidFill>
                  <a:latin typeface="Arial Narrow" panose="020B0606020202030204" pitchFamily="34" charset="0"/>
                  <a:cs typeface="Arial" panose="020B0604020202020204" pitchFamily="34" charset="0"/>
                </a:rPr>
                <a:t>chaque résident éligible</a:t>
              </a:r>
            </a:p>
          </p:txBody>
        </p:sp>
        <p:cxnSp>
          <p:nvCxnSpPr>
            <p:cNvPr id="39" name="Connecteur droit 38"/>
            <p:cNvCxnSpPr/>
            <p:nvPr/>
          </p:nvCxnSpPr>
          <p:spPr>
            <a:xfrm>
              <a:off x="3203847" y="2167550"/>
              <a:ext cx="0" cy="138252"/>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40" name="Connecteur droit 39"/>
            <p:cNvCxnSpPr/>
            <p:nvPr/>
          </p:nvCxnSpPr>
          <p:spPr>
            <a:xfrm>
              <a:off x="3203847" y="2609401"/>
              <a:ext cx="0" cy="152077"/>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41" name="ZoneTexte 40"/>
            <p:cNvSpPr txBox="1"/>
            <p:nvPr/>
          </p:nvSpPr>
          <p:spPr>
            <a:xfrm>
              <a:off x="323528" y="4710591"/>
              <a:ext cx="5695126" cy="464682"/>
            </a:xfrm>
            <a:prstGeom prst="rect">
              <a:avLst/>
            </a:prstGeom>
            <a:noFill/>
            <a:ln>
              <a:solidFill>
                <a:schemeClr val="tx1"/>
              </a:solidFill>
            </a:ln>
          </p:spPr>
          <p:txBody>
            <a:bodyPr wrap="square" lIns="36000" rIns="36000" rtlCol="0" anchor="ctr" anchorCtr="0">
              <a:noAutofit/>
            </a:bodyPr>
            <a:lstStyle/>
            <a:p>
              <a:pPr algn="ctr"/>
              <a:r>
                <a:rPr lang="fr-FR" sz="1400" b="1" dirty="0">
                  <a:solidFill>
                    <a:schemeClr val="tx2"/>
                  </a:solidFill>
                  <a:latin typeface="Arial Narrow" panose="020B0606020202030204" pitchFamily="34" charset="0"/>
                  <a:cs typeface="Arial" panose="020B0604020202020204" pitchFamily="34" charset="0"/>
                </a:rPr>
                <a:t>Documenter</a:t>
              </a:r>
              <a:r>
                <a:rPr lang="fr-FR" sz="1400" b="1" dirty="0">
                  <a:solidFill>
                    <a:srgbClr val="373739"/>
                  </a:solidFill>
                  <a:latin typeface="Arial Narrow" panose="020B0606020202030204" pitchFamily="34" charset="0"/>
                  <a:cs typeface="Arial" panose="020B0604020202020204" pitchFamily="34" charset="0"/>
                </a:rPr>
                <a:t> les</a:t>
              </a:r>
              <a:r>
                <a:rPr lang="fr-FR" sz="1400" dirty="0">
                  <a:solidFill>
                    <a:srgbClr val="373739"/>
                  </a:solidFill>
                  <a:latin typeface="Arial Narrow" panose="020B0606020202030204" pitchFamily="34" charset="0"/>
                  <a:cs typeface="Arial" panose="020B0604020202020204" pitchFamily="34" charset="0"/>
                </a:rPr>
                <a:t> </a:t>
              </a:r>
              <a:r>
                <a:rPr lang="fr-FR" sz="1400" b="1" dirty="0">
                  <a:solidFill>
                    <a:schemeClr val="tx2"/>
                  </a:solidFill>
                  <a:latin typeface="Arial Narrow" panose="020B0606020202030204" pitchFamily="34" charset="0"/>
                  <a:cs typeface="Arial" panose="020B0604020202020204" pitchFamily="34" charset="0"/>
                </a:rPr>
                <a:t>dispositif(s) invasif(s) </a:t>
              </a:r>
              <a:r>
                <a:rPr lang="fr-FR" sz="1400" b="1" dirty="0">
                  <a:solidFill>
                    <a:srgbClr val="373739"/>
                  </a:solidFill>
                  <a:latin typeface="Arial Narrow" panose="020B0606020202030204" pitchFamily="34" charset="0"/>
                  <a:cs typeface="Arial" panose="020B0604020202020204" pitchFamily="34" charset="0"/>
                </a:rPr>
                <a:t>et/ou les</a:t>
              </a:r>
              <a:r>
                <a:rPr lang="fr-FR" sz="1400" b="1" dirty="0">
                  <a:latin typeface="Arial Narrow" panose="020B0606020202030204" pitchFamily="34" charset="0"/>
                  <a:cs typeface="Arial" panose="020B0604020202020204" pitchFamily="34" charset="0"/>
                </a:rPr>
                <a:t> </a:t>
              </a:r>
              <a:r>
                <a:rPr lang="fr-FR" sz="1400" b="1" dirty="0">
                  <a:solidFill>
                    <a:schemeClr val="tx2"/>
                  </a:solidFill>
                  <a:latin typeface="Arial Narrow" panose="020B0606020202030204" pitchFamily="34" charset="0"/>
                  <a:cs typeface="Arial" panose="020B0604020202020204" pitchFamily="34" charset="0"/>
                </a:rPr>
                <a:t>traitements anti-infectieux </a:t>
              </a:r>
              <a:r>
                <a:rPr lang="fr-FR" sz="1400" b="1" dirty="0">
                  <a:solidFill>
                    <a:srgbClr val="373739"/>
                  </a:solidFill>
                  <a:latin typeface="Arial Narrow" panose="020B0606020202030204" pitchFamily="34" charset="0"/>
                  <a:cs typeface="Arial" panose="020B0604020202020204" pitchFamily="34" charset="0"/>
                </a:rPr>
                <a:t>et/ou les</a:t>
              </a:r>
              <a:r>
                <a:rPr lang="fr-FR" sz="1400" b="1" dirty="0">
                  <a:latin typeface="Arial Narrow" panose="020B0606020202030204" pitchFamily="34" charset="0"/>
                  <a:cs typeface="Arial" panose="020B0604020202020204" pitchFamily="34" charset="0"/>
                </a:rPr>
                <a:t> </a:t>
              </a:r>
              <a:r>
                <a:rPr lang="fr-FR" sz="1400" b="1" dirty="0">
                  <a:solidFill>
                    <a:schemeClr val="tx2"/>
                  </a:solidFill>
                  <a:latin typeface="Arial Narrow" panose="020B0606020202030204" pitchFamily="34" charset="0"/>
                  <a:cs typeface="Arial" panose="020B0604020202020204" pitchFamily="34" charset="0"/>
                </a:rPr>
                <a:t>infections associées aux soins</a:t>
              </a:r>
            </a:p>
          </p:txBody>
        </p:sp>
        <p:grpSp>
          <p:nvGrpSpPr>
            <p:cNvPr id="44" name="Groupe 43"/>
            <p:cNvGrpSpPr/>
            <p:nvPr/>
          </p:nvGrpSpPr>
          <p:grpSpPr>
            <a:xfrm>
              <a:off x="2881832" y="4249982"/>
              <a:ext cx="644031" cy="460609"/>
              <a:chOff x="2630826" y="1140339"/>
              <a:chExt cx="483023" cy="458591"/>
            </a:xfrm>
          </p:grpSpPr>
          <p:cxnSp>
            <p:nvCxnSpPr>
              <p:cNvPr id="47" name="Connecteur droit 46"/>
              <p:cNvCxnSpPr/>
              <p:nvPr/>
            </p:nvCxnSpPr>
            <p:spPr>
              <a:xfrm>
                <a:off x="2872337" y="1140339"/>
                <a:ext cx="0" cy="6023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8" name="Groupe 47"/>
              <p:cNvGrpSpPr/>
              <p:nvPr/>
            </p:nvGrpSpPr>
            <p:grpSpPr>
              <a:xfrm>
                <a:off x="2630826" y="1200574"/>
                <a:ext cx="483023" cy="327701"/>
                <a:chOff x="4321266" y="1488606"/>
                <a:chExt cx="483023" cy="327701"/>
              </a:xfrm>
            </p:grpSpPr>
            <p:sp>
              <p:nvSpPr>
                <p:cNvPr id="50" name="ZoneTexte 49"/>
                <p:cNvSpPr txBox="1"/>
                <p:nvPr/>
              </p:nvSpPr>
              <p:spPr>
                <a:xfrm>
                  <a:off x="4374406" y="1491600"/>
                  <a:ext cx="357496" cy="324707"/>
                </a:xfrm>
                <a:prstGeom prst="rect">
                  <a:avLst/>
                </a:prstGeom>
                <a:noFill/>
              </p:spPr>
              <p:txBody>
                <a:bodyPr wrap="square" rtlCol="0">
                  <a:spAutoFit/>
                </a:bodyPr>
                <a:lstStyle/>
                <a:p>
                  <a:pPr algn="ctr"/>
                  <a:r>
                    <a:rPr lang="fr-FR" sz="1400" dirty="0">
                      <a:latin typeface="Arial Narrow" panose="020B0606020202030204" pitchFamily="34" charset="0"/>
                      <a:cs typeface="Arial" panose="020B0604020202020204" pitchFamily="34" charset="0"/>
                    </a:rPr>
                    <a:t>OUI</a:t>
                  </a:r>
                </a:p>
              </p:txBody>
            </p:sp>
            <p:sp>
              <p:nvSpPr>
                <p:cNvPr id="51" name="Losange 50"/>
                <p:cNvSpPr/>
                <p:nvPr/>
              </p:nvSpPr>
              <p:spPr>
                <a:xfrm>
                  <a:off x="4321266" y="1488606"/>
                  <a:ext cx="483023" cy="301104"/>
                </a:xfrm>
                <a:prstGeom prst="diamond">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00">
                    <a:latin typeface="Arial Narrow" panose="020B0606020202030204" pitchFamily="34" charset="0"/>
                  </a:endParaRPr>
                </a:p>
              </p:txBody>
            </p:sp>
          </p:grpSp>
          <p:cxnSp>
            <p:nvCxnSpPr>
              <p:cNvPr id="49" name="Connecteur droit 48"/>
              <p:cNvCxnSpPr/>
              <p:nvPr/>
            </p:nvCxnSpPr>
            <p:spPr>
              <a:xfrm>
                <a:off x="2872337" y="1501678"/>
                <a:ext cx="0" cy="97252"/>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sp>
          <p:nvSpPr>
            <p:cNvPr id="45" name="ZoneTexte 44"/>
            <p:cNvSpPr txBox="1"/>
            <p:nvPr/>
          </p:nvSpPr>
          <p:spPr>
            <a:xfrm>
              <a:off x="323528" y="1201992"/>
              <a:ext cx="5695126" cy="307777"/>
            </a:xfrm>
            <a:prstGeom prst="rect">
              <a:avLst/>
            </a:prstGeom>
            <a:noFill/>
            <a:ln>
              <a:solidFill>
                <a:schemeClr val="tx1"/>
              </a:solidFill>
            </a:ln>
          </p:spPr>
          <p:txBody>
            <a:bodyPr wrap="square" rtlCol="0">
              <a:spAutoFit/>
            </a:bodyPr>
            <a:lstStyle/>
            <a:p>
              <a:pPr algn="ctr"/>
              <a:r>
                <a:rPr lang="fr-FR" sz="1400" b="1" dirty="0">
                  <a:solidFill>
                    <a:schemeClr val="accent1"/>
                  </a:solidFill>
                  <a:latin typeface="Arial Narrow" panose="020B0606020202030204" pitchFamily="34" charset="0"/>
                  <a:cs typeface="Arial" panose="020B0604020202020204" pitchFamily="34" charset="0"/>
                </a:rPr>
                <a:t>Vérifier les critères d’inclusion des résidents</a:t>
              </a:r>
              <a:endParaRPr lang="fr-FR" sz="1400" b="1" dirty="0">
                <a:latin typeface="Arial Narrow" panose="020B0606020202030204" pitchFamily="34" charset="0"/>
                <a:cs typeface="Arial" panose="020B0604020202020204" pitchFamily="34" charset="0"/>
              </a:endParaRPr>
            </a:p>
          </p:txBody>
        </p:sp>
        <p:cxnSp>
          <p:nvCxnSpPr>
            <p:cNvPr id="46" name="Connecteur droit 45"/>
            <p:cNvCxnSpPr/>
            <p:nvPr/>
          </p:nvCxnSpPr>
          <p:spPr>
            <a:xfrm>
              <a:off x="3204912" y="1510252"/>
              <a:ext cx="0" cy="138252"/>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sp>
        <p:nvSpPr>
          <p:cNvPr id="22" name="Rectangle 21"/>
          <p:cNvSpPr/>
          <p:nvPr/>
        </p:nvSpPr>
        <p:spPr>
          <a:xfrm>
            <a:off x="6237861" y="3396862"/>
            <a:ext cx="2663204" cy="252340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2244322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Le plus proche du jour de l’enquête</a:t>
            </a:r>
            <a:endParaRPr lang="fr-FR" dirty="0"/>
          </a:p>
        </p:txBody>
      </p:sp>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40" name="ZoneTexte 39"/>
          <p:cNvSpPr txBox="1"/>
          <p:nvPr/>
        </p:nvSpPr>
        <p:spPr>
          <a:xfrm>
            <a:off x="609667" y="1210473"/>
            <a:ext cx="4283611" cy="738664"/>
          </a:xfrm>
          <a:prstGeom prst="rect">
            <a:avLst/>
          </a:prstGeom>
          <a:noFill/>
          <a:ln>
            <a:solidFill>
              <a:schemeClr val="tx1"/>
            </a:solidFill>
          </a:ln>
        </p:spPr>
        <p:txBody>
          <a:bodyPr wrap="square" rtlCol="0">
            <a:spAutoFit/>
          </a:bodyPr>
          <a:lstStyle/>
          <a:p>
            <a:pPr algn="ctr"/>
            <a:r>
              <a:rPr lang="fr-FR" sz="1400" b="1" dirty="0">
                <a:solidFill>
                  <a:schemeClr val="tx2"/>
                </a:solidFill>
                <a:latin typeface="Arial Narrow" panose="020B0606020202030204" pitchFamily="34" charset="0"/>
                <a:cs typeface="Arial" panose="020B0604020202020204" pitchFamily="34" charset="0"/>
              </a:rPr>
              <a:t>Compléter</a:t>
            </a:r>
            <a:r>
              <a:rPr lang="fr-FR" sz="1400" b="1" dirty="0">
                <a:solidFill>
                  <a:srgbClr val="373739"/>
                </a:solidFill>
                <a:latin typeface="Arial Narrow" panose="020B0606020202030204" pitchFamily="34" charset="0"/>
                <a:cs typeface="Arial" panose="020B0604020202020204" pitchFamily="34" charset="0"/>
              </a:rPr>
              <a:t> </a:t>
            </a:r>
            <a:r>
              <a:rPr lang="fr-FR" sz="1400" dirty="0">
                <a:solidFill>
                  <a:srgbClr val="373739"/>
                </a:solidFill>
                <a:latin typeface="Arial Narrow" panose="020B0606020202030204" pitchFamily="34" charset="0"/>
                <a:cs typeface="Arial" panose="020B0604020202020204" pitchFamily="34" charset="0"/>
              </a:rPr>
              <a:t>les </a:t>
            </a:r>
            <a:r>
              <a:rPr lang="fr-FR" sz="1400" b="1" dirty="0">
                <a:solidFill>
                  <a:schemeClr val="accent1"/>
                </a:solidFill>
                <a:latin typeface="Arial Narrow" panose="020B0606020202030204" pitchFamily="34" charset="0"/>
                <a:cs typeface="Arial" panose="020B0604020202020204" pitchFamily="34" charset="0"/>
              </a:rPr>
              <a:t>résultats d’examens paracliniques (microbiologiques, imagerie) </a:t>
            </a:r>
            <a:r>
              <a:rPr lang="fr-FR" sz="1400" dirty="0">
                <a:solidFill>
                  <a:srgbClr val="373739"/>
                </a:solidFill>
                <a:latin typeface="Arial Narrow" panose="020B0606020202030204" pitchFamily="34" charset="0"/>
                <a:cs typeface="Arial" panose="020B0604020202020204" pitchFamily="34" charset="0"/>
              </a:rPr>
              <a:t>pour les sites infectieux documentés</a:t>
            </a:r>
          </a:p>
        </p:txBody>
      </p:sp>
    </p:spTree>
    <p:extLst>
      <p:ext uri="{BB962C8B-B14F-4D97-AF65-F5344CB8AC3E}">
        <p14:creationId xmlns:p14="http://schemas.microsoft.com/office/powerpoint/2010/main" val="262926477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Le plus proche du jour de l’enquête</a:t>
            </a:r>
            <a:endParaRPr lang="fr-FR" dirty="0"/>
          </a:p>
        </p:txBody>
      </p:sp>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38" name="ZoneTexte 37"/>
          <p:cNvSpPr txBox="1"/>
          <p:nvPr/>
        </p:nvSpPr>
        <p:spPr>
          <a:xfrm>
            <a:off x="609667" y="2141378"/>
            <a:ext cx="4283611" cy="797336"/>
          </a:xfrm>
          <a:prstGeom prst="rect">
            <a:avLst/>
          </a:prstGeom>
          <a:noFill/>
          <a:ln>
            <a:solidFill>
              <a:schemeClr val="tx1"/>
            </a:solidFill>
          </a:ln>
        </p:spPr>
        <p:txBody>
          <a:bodyPr wrap="square" rtlCol="0" anchor="ctr" anchorCtr="0">
            <a:noAutofit/>
          </a:bodyPr>
          <a:lstStyle/>
          <a:p>
            <a:pPr algn="ctr"/>
            <a:r>
              <a:rPr lang="fr-FR" sz="1400" b="1" dirty="0">
                <a:solidFill>
                  <a:schemeClr val="tx2"/>
                </a:solidFill>
                <a:latin typeface="Arial Narrow" panose="020B0606020202030204" pitchFamily="34" charset="0"/>
                <a:cs typeface="Arial" panose="020B0604020202020204" pitchFamily="34" charset="0"/>
              </a:rPr>
              <a:t>Valider les données par le correspondant médical </a:t>
            </a:r>
            <a:r>
              <a:rPr lang="fr-FR" sz="1400" dirty="0">
                <a:latin typeface="Arial Narrow" panose="020B0606020202030204" pitchFamily="34" charset="0"/>
                <a:cs typeface="Arial" panose="020B0604020202020204" pitchFamily="34" charset="0"/>
              </a:rPr>
              <a:t>:</a:t>
            </a:r>
          </a:p>
          <a:p>
            <a:pPr indent="-228600">
              <a:lnSpc>
                <a:spcPts val="1600"/>
              </a:lnSpc>
              <a:buFontTx/>
              <a:buAutoNum type="arabicParenR"/>
            </a:pPr>
            <a:r>
              <a:rPr lang="fr-FR" sz="1400" dirty="0">
                <a:solidFill>
                  <a:srgbClr val="373739"/>
                </a:solidFill>
                <a:latin typeface="Arial Narrow" panose="020B0606020202030204" pitchFamily="34" charset="0"/>
                <a:cs typeface="Arial" panose="020B0604020202020204" pitchFamily="34" charset="0"/>
              </a:rPr>
              <a:t>Le diagnostic des sites d’infectieux</a:t>
            </a:r>
          </a:p>
          <a:p>
            <a:pPr indent="-228600">
              <a:lnSpc>
                <a:spcPts val="1600"/>
              </a:lnSpc>
              <a:buFontTx/>
              <a:buAutoNum type="arabicParenR"/>
            </a:pPr>
            <a:r>
              <a:rPr lang="fr-FR" sz="1400" dirty="0">
                <a:solidFill>
                  <a:srgbClr val="373739"/>
                </a:solidFill>
                <a:latin typeface="Arial Narrow" panose="020B0606020202030204" pitchFamily="34" charset="0"/>
                <a:cs typeface="Arial" panose="020B0604020202020204" pitchFamily="34" charset="0"/>
              </a:rPr>
              <a:t>Le contexte de prescription et indications de traitements</a:t>
            </a:r>
          </a:p>
          <a:p>
            <a:pPr indent="-228600">
              <a:lnSpc>
                <a:spcPts val="1600"/>
              </a:lnSpc>
              <a:buFontTx/>
              <a:buAutoNum type="arabicParenR"/>
            </a:pPr>
            <a:r>
              <a:rPr lang="fr-FR" sz="1400" dirty="0">
                <a:solidFill>
                  <a:srgbClr val="373739"/>
                </a:solidFill>
                <a:latin typeface="Arial Narrow" panose="020B0606020202030204" pitchFamily="34" charset="0"/>
                <a:cs typeface="Arial" panose="020B0604020202020204" pitchFamily="34" charset="0"/>
              </a:rPr>
              <a:t>La réévaluation des traitements anti-infectieux </a:t>
            </a:r>
          </a:p>
        </p:txBody>
      </p:sp>
      <p:sp>
        <p:nvSpPr>
          <p:cNvPr id="40" name="ZoneTexte 39"/>
          <p:cNvSpPr txBox="1"/>
          <p:nvPr/>
        </p:nvSpPr>
        <p:spPr>
          <a:xfrm>
            <a:off x="609667" y="1210473"/>
            <a:ext cx="4283611" cy="738664"/>
          </a:xfrm>
          <a:prstGeom prst="rect">
            <a:avLst/>
          </a:prstGeom>
          <a:noFill/>
          <a:ln>
            <a:solidFill>
              <a:schemeClr val="tx1"/>
            </a:solidFill>
          </a:ln>
        </p:spPr>
        <p:txBody>
          <a:bodyPr wrap="square" rtlCol="0">
            <a:spAutoFit/>
          </a:bodyPr>
          <a:lstStyle/>
          <a:p>
            <a:pPr algn="ctr"/>
            <a:r>
              <a:rPr lang="fr-FR" sz="1400" b="1" dirty="0">
                <a:solidFill>
                  <a:schemeClr val="tx2"/>
                </a:solidFill>
                <a:latin typeface="Arial Narrow" panose="020B0606020202030204" pitchFamily="34" charset="0"/>
                <a:cs typeface="Arial" panose="020B0604020202020204" pitchFamily="34" charset="0"/>
              </a:rPr>
              <a:t>Compléter</a:t>
            </a:r>
            <a:r>
              <a:rPr lang="fr-FR" sz="1400" b="1" dirty="0">
                <a:solidFill>
                  <a:srgbClr val="373739"/>
                </a:solidFill>
                <a:latin typeface="Arial Narrow" panose="020B0606020202030204" pitchFamily="34" charset="0"/>
                <a:cs typeface="Arial" panose="020B0604020202020204" pitchFamily="34" charset="0"/>
              </a:rPr>
              <a:t> </a:t>
            </a:r>
            <a:r>
              <a:rPr lang="fr-FR" sz="1400" dirty="0">
                <a:solidFill>
                  <a:srgbClr val="373739"/>
                </a:solidFill>
                <a:latin typeface="Arial Narrow" panose="020B0606020202030204" pitchFamily="34" charset="0"/>
                <a:cs typeface="Arial" panose="020B0604020202020204" pitchFamily="34" charset="0"/>
              </a:rPr>
              <a:t>les </a:t>
            </a:r>
            <a:r>
              <a:rPr lang="fr-FR" sz="1400" b="1" dirty="0">
                <a:solidFill>
                  <a:schemeClr val="accent1"/>
                </a:solidFill>
                <a:latin typeface="Arial Narrow" panose="020B0606020202030204" pitchFamily="34" charset="0"/>
                <a:cs typeface="Arial" panose="020B0604020202020204" pitchFamily="34" charset="0"/>
              </a:rPr>
              <a:t>résultats d’examens paracliniques (microbiologiques, imagerie) </a:t>
            </a:r>
            <a:r>
              <a:rPr lang="fr-FR" sz="1400" dirty="0">
                <a:solidFill>
                  <a:srgbClr val="373739"/>
                </a:solidFill>
                <a:latin typeface="Arial Narrow" panose="020B0606020202030204" pitchFamily="34" charset="0"/>
                <a:cs typeface="Arial" panose="020B0604020202020204" pitchFamily="34" charset="0"/>
              </a:rPr>
              <a:t>pour les sites infectieux documentés</a:t>
            </a:r>
          </a:p>
        </p:txBody>
      </p:sp>
      <p:cxnSp>
        <p:nvCxnSpPr>
          <p:cNvPr id="42" name="Connecteur droit 41"/>
          <p:cNvCxnSpPr/>
          <p:nvPr/>
        </p:nvCxnSpPr>
        <p:spPr>
          <a:xfrm>
            <a:off x="2843808" y="1956063"/>
            <a:ext cx="0" cy="185315"/>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701093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Le plus proche du jour de l’enquête</a:t>
            </a:r>
            <a:endParaRPr lang="fr-FR" dirty="0"/>
          </a:p>
        </p:txBody>
      </p:sp>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35" name="ZoneTexte 34"/>
          <p:cNvSpPr txBox="1"/>
          <p:nvPr/>
        </p:nvSpPr>
        <p:spPr>
          <a:xfrm>
            <a:off x="5076056" y="3827142"/>
            <a:ext cx="3528391" cy="307777"/>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Valider</a:t>
            </a:r>
            <a:r>
              <a:rPr lang="fr-FR" sz="1400" dirty="0">
                <a:solidFill>
                  <a:schemeClr val="accent1"/>
                </a:solidFill>
                <a:latin typeface="Arial Narrow" panose="020B0606020202030204" pitchFamily="34" charset="0"/>
                <a:cs typeface="Arial" panose="020B0604020202020204" pitchFamily="34" charset="0"/>
              </a:rPr>
              <a:t> le QE </a:t>
            </a:r>
            <a:r>
              <a:rPr lang="fr-FR" sz="1400" dirty="0">
                <a:latin typeface="Arial Narrow" panose="020B0606020202030204" pitchFamily="34" charset="0"/>
                <a:cs typeface="Arial" panose="020B0604020202020204" pitchFamily="34" charset="0"/>
              </a:rPr>
              <a:t>dans PrevIAS avant le 30/09/24</a:t>
            </a:r>
          </a:p>
        </p:txBody>
      </p:sp>
      <p:sp>
        <p:nvSpPr>
          <p:cNvPr id="36" name="ZoneTexte 35"/>
          <p:cNvSpPr txBox="1"/>
          <p:nvPr/>
        </p:nvSpPr>
        <p:spPr>
          <a:xfrm>
            <a:off x="611560" y="3137467"/>
            <a:ext cx="4283610" cy="523220"/>
          </a:xfrm>
          <a:prstGeom prst="rect">
            <a:avLst/>
          </a:prstGeom>
          <a:noFill/>
          <a:ln>
            <a:solidFill>
              <a:schemeClr val="tx1"/>
            </a:solidFill>
          </a:ln>
        </p:spPr>
        <p:txBody>
          <a:bodyPr wrap="square" rtlCol="0">
            <a:spAutoFit/>
          </a:bodyPr>
          <a:lstStyle/>
          <a:p>
            <a:pPr algn="ctr"/>
            <a:r>
              <a:rPr lang="fr-FR" sz="1400" b="1" dirty="0">
                <a:solidFill>
                  <a:schemeClr val="accent1"/>
                </a:solidFill>
                <a:latin typeface="Arial Narrow" panose="020B0606020202030204" pitchFamily="34" charset="0"/>
                <a:cs typeface="Arial" panose="020B0604020202020204" pitchFamily="34" charset="0"/>
              </a:rPr>
              <a:t>Saisir et enregistrer </a:t>
            </a:r>
            <a:r>
              <a:rPr lang="fr-FR" sz="1400" dirty="0">
                <a:solidFill>
                  <a:schemeClr val="accent1"/>
                </a:solidFill>
                <a:latin typeface="Arial Narrow" panose="020B0606020202030204" pitchFamily="34" charset="0"/>
                <a:cs typeface="Arial" panose="020B0604020202020204" pitchFamily="34" charset="0"/>
              </a:rPr>
              <a:t>les questionnaires résident (QR) </a:t>
            </a:r>
            <a:r>
              <a:rPr lang="fr-FR" sz="1400" dirty="0">
                <a:latin typeface="Arial Narrow" panose="020B0606020202030204" pitchFamily="34" charset="0"/>
                <a:cs typeface="Arial" panose="020B0604020202020204" pitchFamily="34" charset="0"/>
              </a:rPr>
              <a:t>dans PrevIAS avant le 30/09/24</a:t>
            </a:r>
          </a:p>
        </p:txBody>
      </p:sp>
      <p:sp>
        <p:nvSpPr>
          <p:cNvPr id="47" name="ZoneTexte 46"/>
          <p:cNvSpPr txBox="1"/>
          <p:nvPr/>
        </p:nvSpPr>
        <p:spPr>
          <a:xfrm>
            <a:off x="5076056" y="3130941"/>
            <a:ext cx="3528392" cy="523220"/>
          </a:xfrm>
          <a:prstGeom prst="rect">
            <a:avLst/>
          </a:prstGeom>
          <a:noFill/>
          <a:ln>
            <a:solidFill>
              <a:schemeClr val="tx1"/>
            </a:solidFill>
          </a:ln>
        </p:spPr>
        <p:txBody>
          <a:bodyPr wrap="square" rtlCol="0">
            <a:spAutoFit/>
          </a:bodyPr>
          <a:lstStyle/>
          <a:p>
            <a:pPr algn="ctr"/>
            <a:r>
              <a:rPr lang="fr-FR" sz="1400" b="1" dirty="0">
                <a:solidFill>
                  <a:schemeClr val="accent1"/>
                </a:solidFill>
                <a:latin typeface="Arial Narrow" panose="020B0606020202030204" pitchFamily="34" charset="0"/>
                <a:cs typeface="Arial" panose="020B0604020202020204" pitchFamily="34" charset="0"/>
              </a:rPr>
              <a:t>Saisir et enregistrer </a:t>
            </a:r>
            <a:r>
              <a:rPr lang="fr-FR" sz="1400" dirty="0">
                <a:solidFill>
                  <a:schemeClr val="accent1"/>
                </a:solidFill>
                <a:latin typeface="Arial Narrow" panose="020B0606020202030204" pitchFamily="34" charset="0"/>
                <a:cs typeface="Arial" panose="020B0604020202020204" pitchFamily="34" charset="0"/>
              </a:rPr>
              <a:t>le questionnaire établissement (QE) </a:t>
            </a:r>
            <a:r>
              <a:rPr lang="fr-FR" sz="1400" dirty="0">
                <a:latin typeface="Arial Narrow" panose="020B0606020202030204" pitchFamily="34" charset="0"/>
                <a:cs typeface="Arial" panose="020B0604020202020204" pitchFamily="34" charset="0"/>
              </a:rPr>
              <a:t>dans </a:t>
            </a:r>
            <a:r>
              <a:rPr lang="fr-FR" sz="1400" dirty="0" err="1">
                <a:latin typeface="Arial Narrow" panose="020B0606020202030204" pitchFamily="34" charset="0"/>
                <a:cs typeface="Arial" panose="020B0604020202020204" pitchFamily="34" charset="0"/>
              </a:rPr>
              <a:t>PrevIAS</a:t>
            </a:r>
            <a:r>
              <a:rPr lang="fr-FR" sz="1400" dirty="0">
                <a:latin typeface="Arial Narrow" panose="020B0606020202030204" pitchFamily="34" charset="0"/>
                <a:cs typeface="Arial" panose="020B0604020202020204" pitchFamily="34" charset="0"/>
              </a:rPr>
              <a:t> avant le 30/09/24</a:t>
            </a:r>
          </a:p>
        </p:txBody>
      </p:sp>
      <p:sp>
        <p:nvSpPr>
          <p:cNvPr id="54" name="ZoneTexte 53"/>
          <p:cNvSpPr txBox="1"/>
          <p:nvPr/>
        </p:nvSpPr>
        <p:spPr>
          <a:xfrm>
            <a:off x="611560" y="3827142"/>
            <a:ext cx="4283610" cy="307777"/>
          </a:xfrm>
          <a:prstGeom prst="rect">
            <a:avLst/>
          </a:prstGeom>
          <a:noFill/>
          <a:ln>
            <a:solidFill>
              <a:schemeClr val="tx1"/>
            </a:solidFill>
          </a:ln>
        </p:spPr>
        <p:txBody>
          <a:bodyPr wrap="square" rtlCol="0">
            <a:spAutoFit/>
          </a:bodyPr>
          <a:lstStyle/>
          <a:p>
            <a:pPr algn="ctr"/>
            <a:r>
              <a:rPr lang="fr-FR" sz="1400" b="1" dirty="0">
                <a:solidFill>
                  <a:schemeClr val="accent1"/>
                </a:solidFill>
                <a:latin typeface="Arial Narrow" panose="020B0606020202030204" pitchFamily="34" charset="0"/>
                <a:cs typeface="Arial" panose="020B0604020202020204" pitchFamily="34" charset="0"/>
              </a:rPr>
              <a:t>Valider</a:t>
            </a:r>
            <a:r>
              <a:rPr lang="fr-FR" sz="1400" dirty="0">
                <a:solidFill>
                  <a:schemeClr val="accent1"/>
                </a:solidFill>
                <a:latin typeface="Arial Narrow" panose="020B0606020202030204" pitchFamily="34" charset="0"/>
                <a:cs typeface="Arial" panose="020B0604020202020204" pitchFamily="34" charset="0"/>
              </a:rPr>
              <a:t> les QR </a:t>
            </a:r>
            <a:r>
              <a:rPr lang="fr-FR" sz="1400" dirty="0">
                <a:latin typeface="Arial Narrow" panose="020B0606020202030204" pitchFamily="34" charset="0"/>
                <a:cs typeface="Arial" panose="020B0604020202020204" pitchFamily="34" charset="0"/>
              </a:rPr>
              <a:t>dans PrevIAS avant le 31/12/24</a:t>
            </a:r>
          </a:p>
        </p:txBody>
      </p:sp>
      <p:cxnSp>
        <p:nvCxnSpPr>
          <p:cNvPr id="55" name="Connecteur droit 54"/>
          <p:cNvCxnSpPr/>
          <p:nvPr/>
        </p:nvCxnSpPr>
        <p:spPr>
          <a:xfrm>
            <a:off x="2843808" y="3654278"/>
            <a:ext cx="0" cy="185315"/>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65" name="Connecteur droit 64"/>
          <p:cNvCxnSpPr/>
          <p:nvPr/>
        </p:nvCxnSpPr>
        <p:spPr>
          <a:xfrm>
            <a:off x="6718720" y="3641827"/>
            <a:ext cx="0" cy="185315"/>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38" name="ZoneTexte 37"/>
          <p:cNvSpPr txBox="1"/>
          <p:nvPr/>
        </p:nvSpPr>
        <p:spPr>
          <a:xfrm>
            <a:off x="609667" y="2141378"/>
            <a:ext cx="4283611" cy="797336"/>
          </a:xfrm>
          <a:prstGeom prst="rect">
            <a:avLst/>
          </a:prstGeom>
          <a:noFill/>
          <a:ln>
            <a:solidFill>
              <a:schemeClr val="tx1"/>
            </a:solidFill>
          </a:ln>
        </p:spPr>
        <p:txBody>
          <a:bodyPr wrap="square" rtlCol="0" anchor="ctr" anchorCtr="0">
            <a:noAutofit/>
          </a:bodyPr>
          <a:lstStyle/>
          <a:p>
            <a:pPr algn="ctr"/>
            <a:r>
              <a:rPr lang="fr-FR" sz="1400" b="1" dirty="0">
                <a:solidFill>
                  <a:schemeClr val="tx2"/>
                </a:solidFill>
                <a:latin typeface="Arial Narrow" panose="020B0606020202030204" pitchFamily="34" charset="0"/>
                <a:cs typeface="Arial" panose="020B0604020202020204" pitchFamily="34" charset="0"/>
              </a:rPr>
              <a:t>Valider les données par le correspondant médical </a:t>
            </a:r>
            <a:r>
              <a:rPr lang="fr-FR" sz="1400" dirty="0">
                <a:latin typeface="Arial Narrow" panose="020B0606020202030204" pitchFamily="34" charset="0"/>
                <a:cs typeface="Arial" panose="020B0604020202020204" pitchFamily="34" charset="0"/>
              </a:rPr>
              <a:t>:</a:t>
            </a:r>
          </a:p>
          <a:p>
            <a:pPr indent="-228600">
              <a:lnSpc>
                <a:spcPts val="1600"/>
              </a:lnSpc>
              <a:buFontTx/>
              <a:buAutoNum type="arabicParenR"/>
            </a:pPr>
            <a:r>
              <a:rPr lang="fr-FR" sz="1400" dirty="0">
                <a:solidFill>
                  <a:srgbClr val="373739"/>
                </a:solidFill>
                <a:latin typeface="Arial Narrow" panose="020B0606020202030204" pitchFamily="34" charset="0"/>
                <a:cs typeface="Arial" panose="020B0604020202020204" pitchFamily="34" charset="0"/>
              </a:rPr>
              <a:t>Le diagnostic des sites d’infectieux</a:t>
            </a:r>
          </a:p>
          <a:p>
            <a:pPr indent="-228600">
              <a:lnSpc>
                <a:spcPts val="1600"/>
              </a:lnSpc>
              <a:buFontTx/>
              <a:buAutoNum type="arabicParenR"/>
            </a:pPr>
            <a:r>
              <a:rPr lang="fr-FR" sz="1400" dirty="0">
                <a:solidFill>
                  <a:srgbClr val="373739"/>
                </a:solidFill>
                <a:latin typeface="Arial Narrow" panose="020B0606020202030204" pitchFamily="34" charset="0"/>
                <a:cs typeface="Arial" panose="020B0604020202020204" pitchFamily="34" charset="0"/>
              </a:rPr>
              <a:t>Le contexte de prescription et indications de traitements</a:t>
            </a:r>
          </a:p>
          <a:p>
            <a:pPr indent="-228600">
              <a:lnSpc>
                <a:spcPts val="1600"/>
              </a:lnSpc>
              <a:buFontTx/>
              <a:buAutoNum type="arabicParenR"/>
            </a:pPr>
            <a:r>
              <a:rPr lang="fr-FR" sz="1400" dirty="0">
                <a:solidFill>
                  <a:srgbClr val="373739"/>
                </a:solidFill>
                <a:latin typeface="Arial Narrow" panose="020B0606020202030204" pitchFamily="34" charset="0"/>
                <a:cs typeface="Arial" panose="020B0604020202020204" pitchFamily="34" charset="0"/>
              </a:rPr>
              <a:t>La réévaluation des traitements anti-infectieux </a:t>
            </a:r>
          </a:p>
        </p:txBody>
      </p:sp>
      <p:sp>
        <p:nvSpPr>
          <p:cNvPr id="40" name="ZoneTexte 39"/>
          <p:cNvSpPr txBox="1"/>
          <p:nvPr/>
        </p:nvSpPr>
        <p:spPr>
          <a:xfrm>
            <a:off x="609667" y="1210473"/>
            <a:ext cx="4283611" cy="738664"/>
          </a:xfrm>
          <a:prstGeom prst="rect">
            <a:avLst/>
          </a:prstGeom>
          <a:noFill/>
          <a:ln>
            <a:solidFill>
              <a:schemeClr val="tx1"/>
            </a:solidFill>
          </a:ln>
        </p:spPr>
        <p:txBody>
          <a:bodyPr wrap="square" rtlCol="0">
            <a:spAutoFit/>
          </a:bodyPr>
          <a:lstStyle/>
          <a:p>
            <a:pPr algn="ctr"/>
            <a:r>
              <a:rPr lang="fr-FR" sz="1400" b="1" dirty="0">
                <a:solidFill>
                  <a:schemeClr val="tx2"/>
                </a:solidFill>
                <a:latin typeface="Arial Narrow" panose="020B0606020202030204" pitchFamily="34" charset="0"/>
                <a:cs typeface="Arial" panose="020B0604020202020204" pitchFamily="34" charset="0"/>
              </a:rPr>
              <a:t>Compléter</a:t>
            </a:r>
            <a:r>
              <a:rPr lang="fr-FR" sz="1400" b="1" dirty="0">
                <a:solidFill>
                  <a:srgbClr val="373739"/>
                </a:solidFill>
                <a:latin typeface="Arial Narrow" panose="020B0606020202030204" pitchFamily="34" charset="0"/>
                <a:cs typeface="Arial" panose="020B0604020202020204" pitchFamily="34" charset="0"/>
              </a:rPr>
              <a:t> </a:t>
            </a:r>
            <a:r>
              <a:rPr lang="fr-FR" sz="1400" dirty="0">
                <a:solidFill>
                  <a:srgbClr val="373739"/>
                </a:solidFill>
                <a:latin typeface="Arial Narrow" panose="020B0606020202030204" pitchFamily="34" charset="0"/>
                <a:cs typeface="Arial" panose="020B0604020202020204" pitchFamily="34" charset="0"/>
              </a:rPr>
              <a:t>les </a:t>
            </a:r>
            <a:r>
              <a:rPr lang="fr-FR" sz="1400" b="1" dirty="0">
                <a:solidFill>
                  <a:schemeClr val="accent1"/>
                </a:solidFill>
                <a:latin typeface="Arial Narrow" panose="020B0606020202030204" pitchFamily="34" charset="0"/>
                <a:cs typeface="Arial" panose="020B0604020202020204" pitchFamily="34" charset="0"/>
              </a:rPr>
              <a:t>résultats d’examens paracliniques (microbiologiques, imagerie) </a:t>
            </a:r>
            <a:r>
              <a:rPr lang="fr-FR" sz="1400" dirty="0">
                <a:solidFill>
                  <a:srgbClr val="373739"/>
                </a:solidFill>
                <a:latin typeface="Arial Narrow" panose="020B0606020202030204" pitchFamily="34" charset="0"/>
                <a:cs typeface="Arial" panose="020B0604020202020204" pitchFamily="34" charset="0"/>
              </a:rPr>
              <a:t>pour les sites infectieux documentés</a:t>
            </a:r>
          </a:p>
        </p:txBody>
      </p:sp>
      <p:cxnSp>
        <p:nvCxnSpPr>
          <p:cNvPr id="41" name="Connecteur droit 40"/>
          <p:cNvCxnSpPr/>
          <p:nvPr/>
        </p:nvCxnSpPr>
        <p:spPr>
          <a:xfrm>
            <a:off x="2843808" y="2945626"/>
            <a:ext cx="0" cy="185315"/>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42" name="Connecteur droit 41"/>
          <p:cNvCxnSpPr/>
          <p:nvPr/>
        </p:nvCxnSpPr>
        <p:spPr>
          <a:xfrm>
            <a:off x="2843808" y="1956063"/>
            <a:ext cx="0" cy="185315"/>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954044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467544" y="3428998"/>
            <a:ext cx="8280920" cy="1296145"/>
          </a:xfrm>
        </p:spPr>
        <p:txBody>
          <a:bodyPr/>
          <a:lstStyle/>
          <a:p>
            <a:pPr algn="r"/>
            <a:r>
              <a:rPr lang="fr-FR" dirty="0">
                <a:solidFill>
                  <a:schemeClr val="accent1"/>
                </a:solidFill>
              </a:rPr>
              <a:t>Contexte et objectifs</a:t>
            </a:r>
            <a:br>
              <a:rPr lang="fr-FR" dirty="0">
                <a:solidFill>
                  <a:schemeClr val="accent1"/>
                </a:solidFill>
              </a:rPr>
            </a:br>
            <a:endParaRPr lang="fr-FR" dirty="0">
              <a:solidFill>
                <a:schemeClr val="accent1"/>
              </a:solidFill>
            </a:endParaRPr>
          </a:p>
        </p:txBody>
      </p:sp>
      <p:sp>
        <p:nvSpPr>
          <p:cNvPr id="7" name="Espace réservé du texte 6"/>
          <p:cNvSpPr>
            <a:spLocks noGrp="1"/>
          </p:cNvSpPr>
          <p:nvPr>
            <p:ph type="body" sz="quarter" idx="10"/>
          </p:nvPr>
        </p:nvSpPr>
        <p:spPr>
          <a:xfrm>
            <a:off x="1331014" y="2798506"/>
            <a:ext cx="7417450" cy="486478"/>
          </a:xfrm>
        </p:spPr>
        <p:txBody>
          <a:bodyPr/>
          <a:lstStyle/>
          <a:p>
            <a:pPr algn="r"/>
            <a:r>
              <a:rPr lang="fr-FR" dirty="0"/>
              <a:t>ENP 2024 : PARTIE 1</a:t>
            </a:r>
          </a:p>
        </p:txBody>
      </p:sp>
      <p:pic>
        <p:nvPicPr>
          <p:cNvPr id="6" name="Picture 2" descr="Répias - Réseau de Prévention des Infections Associées aux Soin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184" y="335316"/>
            <a:ext cx="1296144" cy="6284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798763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Le plus proche du jour de l’enquête</a:t>
            </a:r>
            <a:endParaRPr lang="fr-FR" dirty="0"/>
          </a:p>
        </p:txBody>
      </p:sp>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6" name="ZoneTexte 15"/>
          <p:cNvSpPr txBox="1"/>
          <p:nvPr/>
        </p:nvSpPr>
        <p:spPr>
          <a:xfrm>
            <a:off x="5076100" y="5686804"/>
            <a:ext cx="3528346" cy="694524"/>
          </a:xfrm>
          <a:prstGeom prst="rect">
            <a:avLst/>
          </a:prstGeom>
          <a:noFill/>
          <a:ln>
            <a:solidFill>
              <a:schemeClr val="tx1"/>
            </a:solidFill>
          </a:ln>
        </p:spPr>
        <p:txBody>
          <a:bodyPr wrap="square" rtlCol="0">
            <a:noAutofit/>
          </a:bodyPr>
          <a:lstStyle/>
          <a:p>
            <a:pPr algn="ctr"/>
            <a:r>
              <a:rPr lang="fr-FR" sz="1400" b="1" dirty="0">
                <a:solidFill>
                  <a:schemeClr val="accent1"/>
                </a:solidFill>
                <a:latin typeface="Arial Narrow" panose="020B0606020202030204" pitchFamily="34" charset="0"/>
                <a:cs typeface="Arial" panose="020B0604020202020204" pitchFamily="34" charset="0"/>
              </a:rPr>
              <a:t>Recueillir les informations manquantes du questionnaire établissement </a:t>
            </a:r>
            <a:r>
              <a:rPr lang="fr-FR" sz="1400" dirty="0">
                <a:latin typeface="Arial Narrow" panose="020B0606020202030204" pitchFamily="34" charset="0"/>
                <a:cs typeface="Arial" panose="020B0604020202020204" pitchFamily="34" charset="0"/>
              </a:rPr>
              <a:t>avec l’appui de l’administration de l’établissement</a:t>
            </a:r>
          </a:p>
          <a:p>
            <a:pPr algn="ctr"/>
            <a:endParaRPr lang="fr-FR" sz="1400" dirty="0">
              <a:solidFill>
                <a:schemeClr val="accent1"/>
              </a:solidFill>
              <a:latin typeface="Arial Narrow" panose="020B0606020202030204" pitchFamily="34" charset="0"/>
              <a:cs typeface="Arial" panose="020B0604020202020204" pitchFamily="34" charset="0"/>
            </a:endParaRPr>
          </a:p>
        </p:txBody>
      </p:sp>
      <p:sp>
        <p:nvSpPr>
          <p:cNvPr id="19" name="ZoneTexte 18"/>
          <p:cNvSpPr txBox="1"/>
          <p:nvPr/>
        </p:nvSpPr>
        <p:spPr>
          <a:xfrm>
            <a:off x="609667" y="5686804"/>
            <a:ext cx="4283611" cy="694524"/>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Recueillir les informations manquantes des questionnaires des résidents</a:t>
            </a:r>
            <a:r>
              <a:rPr lang="fr-FR" sz="1400" b="1" dirty="0">
                <a:latin typeface="Arial Narrow" panose="020B0606020202030204" pitchFamily="34" charset="0"/>
                <a:cs typeface="Arial" panose="020B0604020202020204" pitchFamily="34" charset="0"/>
              </a:rPr>
              <a:t> </a:t>
            </a:r>
            <a:r>
              <a:rPr lang="fr-FR" sz="1400" dirty="0">
                <a:latin typeface="Arial Narrow" panose="020B0606020202030204" pitchFamily="34" charset="0"/>
                <a:cs typeface="Arial" panose="020B0604020202020204" pitchFamily="34" charset="0"/>
              </a:rPr>
              <a:t>à partir des dossiers médicaux, dossiers soignants</a:t>
            </a:r>
          </a:p>
        </p:txBody>
      </p:sp>
      <p:sp>
        <p:nvSpPr>
          <p:cNvPr id="35" name="ZoneTexte 34"/>
          <p:cNvSpPr txBox="1"/>
          <p:nvPr/>
        </p:nvSpPr>
        <p:spPr>
          <a:xfrm>
            <a:off x="5076056" y="3827142"/>
            <a:ext cx="3528391" cy="307777"/>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Valider</a:t>
            </a:r>
            <a:r>
              <a:rPr lang="fr-FR" sz="1400" dirty="0">
                <a:solidFill>
                  <a:schemeClr val="accent1"/>
                </a:solidFill>
                <a:latin typeface="Arial Narrow" panose="020B0606020202030204" pitchFamily="34" charset="0"/>
                <a:cs typeface="Arial" panose="020B0604020202020204" pitchFamily="34" charset="0"/>
              </a:rPr>
              <a:t> le QE </a:t>
            </a:r>
            <a:r>
              <a:rPr lang="fr-FR" sz="1400" dirty="0">
                <a:latin typeface="Arial Narrow" panose="020B0606020202030204" pitchFamily="34" charset="0"/>
                <a:cs typeface="Arial" panose="020B0604020202020204" pitchFamily="34" charset="0"/>
              </a:rPr>
              <a:t>dans PrevIAS avant le 30/09/24</a:t>
            </a:r>
          </a:p>
        </p:txBody>
      </p:sp>
      <p:sp>
        <p:nvSpPr>
          <p:cNvPr id="36" name="ZoneTexte 35"/>
          <p:cNvSpPr txBox="1"/>
          <p:nvPr/>
        </p:nvSpPr>
        <p:spPr>
          <a:xfrm>
            <a:off x="611560" y="3137467"/>
            <a:ext cx="4283610" cy="523220"/>
          </a:xfrm>
          <a:prstGeom prst="rect">
            <a:avLst/>
          </a:prstGeom>
          <a:noFill/>
          <a:ln>
            <a:solidFill>
              <a:schemeClr val="tx1"/>
            </a:solidFill>
          </a:ln>
        </p:spPr>
        <p:txBody>
          <a:bodyPr wrap="square" rtlCol="0">
            <a:spAutoFit/>
          </a:bodyPr>
          <a:lstStyle/>
          <a:p>
            <a:pPr algn="ctr"/>
            <a:r>
              <a:rPr lang="fr-FR" sz="1400" b="1" dirty="0">
                <a:solidFill>
                  <a:schemeClr val="accent1"/>
                </a:solidFill>
                <a:latin typeface="Arial Narrow" panose="020B0606020202030204" pitchFamily="34" charset="0"/>
                <a:cs typeface="Arial" panose="020B0604020202020204" pitchFamily="34" charset="0"/>
              </a:rPr>
              <a:t>Saisir et enregistrer </a:t>
            </a:r>
            <a:r>
              <a:rPr lang="fr-FR" sz="1400" dirty="0">
                <a:solidFill>
                  <a:schemeClr val="accent1"/>
                </a:solidFill>
                <a:latin typeface="Arial Narrow" panose="020B0606020202030204" pitchFamily="34" charset="0"/>
                <a:cs typeface="Arial" panose="020B0604020202020204" pitchFamily="34" charset="0"/>
              </a:rPr>
              <a:t>les questionnaires résident (QR) </a:t>
            </a:r>
            <a:r>
              <a:rPr lang="fr-FR" sz="1400" dirty="0">
                <a:latin typeface="Arial Narrow" panose="020B0606020202030204" pitchFamily="34" charset="0"/>
                <a:cs typeface="Arial" panose="020B0604020202020204" pitchFamily="34" charset="0"/>
              </a:rPr>
              <a:t>dans PrevIAS avant le 30/09/24</a:t>
            </a:r>
          </a:p>
        </p:txBody>
      </p:sp>
      <p:sp>
        <p:nvSpPr>
          <p:cNvPr id="37" name="ZoneTexte 36"/>
          <p:cNvSpPr txBox="1"/>
          <p:nvPr/>
        </p:nvSpPr>
        <p:spPr>
          <a:xfrm>
            <a:off x="2339752" y="4729278"/>
            <a:ext cx="4896544" cy="523220"/>
          </a:xfrm>
          <a:prstGeom prst="rect">
            <a:avLst/>
          </a:prstGeom>
          <a:noFill/>
          <a:ln>
            <a:solidFill>
              <a:schemeClr val="tx1"/>
            </a:solidFill>
          </a:ln>
        </p:spPr>
        <p:txBody>
          <a:bodyPr wrap="square" rtlCol="0">
            <a:spAutoFit/>
          </a:bodyPr>
          <a:lstStyle/>
          <a:p>
            <a:pPr algn="ctr"/>
            <a:r>
              <a:rPr lang="fr-FR" sz="1400" b="1" dirty="0">
                <a:solidFill>
                  <a:schemeClr val="accent1"/>
                </a:solidFill>
                <a:latin typeface="Arial Narrow" panose="020B0606020202030204" pitchFamily="34" charset="0"/>
                <a:cs typeface="Arial" panose="020B0604020202020204" pitchFamily="34" charset="0"/>
              </a:rPr>
              <a:t>Générer le rapport automatisé </a:t>
            </a:r>
            <a:r>
              <a:rPr lang="fr-FR" sz="1400" dirty="0">
                <a:latin typeface="Arial Narrow" panose="020B0606020202030204" pitchFamily="34" charset="0"/>
                <a:cs typeface="Arial" panose="020B0604020202020204" pitchFamily="34" charset="0"/>
              </a:rPr>
              <a:t>des résultats de l’enquête dans l’établissement et </a:t>
            </a:r>
            <a:r>
              <a:rPr lang="fr-FR" sz="1400" b="1" dirty="0">
                <a:solidFill>
                  <a:schemeClr val="accent1"/>
                </a:solidFill>
                <a:latin typeface="Arial Narrow" panose="020B0606020202030204" pitchFamily="34" charset="0"/>
                <a:cs typeface="Arial" panose="020B0604020202020204" pitchFamily="34" charset="0"/>
              </a:rPr>
              <a:t>exporter les données</a:t>
            </a:r>
          </a:p>
        </p:txBody>
      </p:sp>
      <p:sp>
        <p:nvSpPr>
          <p:cNvPr id="47" name="ZoneTexte 46"/>
          <p:cNvSpPr txBox="1"/>
          <p:nvPr/>
        </p:nvSpPr>
        <p:spPr>
          <a:xfrm>
            <a:off x="5076056" y="3130941"/>
            <a:ext cx="3528392" cy="523220"/>
          </a:xfrm>
          <a:prstGeom prst="rect">
            <a:avLst/>
          </a:prstGeom>
          <a:noFill/>
          <a:ln>
            <a:solidFill>
              <a:schemeClr val="tx1"/>
            </a:solidFill>
          </a:ln>
        </p:spPr>
        <p:txBody>
          <a:bodyPr wrap="square" rtlCol="0">
            <a:spAutoFit/>
          </a:bodyPr>
          <a:lstStyle/>
          <a:p>
            <a:pPr algn="ctr"/>
            <a:r>
              <a:rPr lang="fr-FR" sz="1400" b="1" dirty="0">
                <a:solidFill>
                  <a:schemeClr val="accent1"/>
                </a:solidFill>
                <a:latin typeface="Arial Narrow" panose="020B0606020202030204" pitchFamily="34" charset="0"/>
                <a:cs typeface="Arial" panose="020B0604020202020204" pitchFamily="34" charset="0"/>
              </a:rPr>
              <a:t>Saisir et enregistrer </a:t>
            </a:r>
            <a:r>
              <a:rPr lang="fr-FR" sz="1400" dirty="0">
                <a:solidFill>
                  <a:schemeClr val="accent1"/>
                </a:solidFill>
                <a:latin typeface="Arial Narrow" panose="020B0606020202030204" pitchFamily="34" charset="0"/>
                <a:cs typeface="Arial" panose="020B0604020202020204" pitchFamily="34" charset="0"/>
              </a:rPr>
              <a:t>le questionnaire établissement (QE) </a:t>
            </a:r>
            <a:r>
              <a:rPr lang="fr-FR" sz="1400" dirty="0">
                <a:latin typeface="Arial Narrow" panose="020B0606020202030204" pitchFamily="34" charset="0"/>
                <a:cs typeface="Arial" panose="020B0604020202020204" pitchFamily="34" charset="0"/>
              </a:rPr>
              <a:t>dans </a:t>
            </a:r>
            <a:r>
              <a:rPr lang="fr-FR" sz="1400" dirty="0" err="1">
                <a:latin typeface="Arial Narrow" panose="020B0606020202030204" pitchFamily="34" charset="0"/>
                <a:cs typeface="Arial" panose="020B0604020202020204" pitchFamily="34" charset="0"/>
              </a:rPr>
              <a:t>PrevIAS</a:t>
            </a:r>
            <a:r>
              <a:rPr lang="fr-FR" sz="1400" dirty="0">
                <a:latin typeface="Arial Narrow" panose="020B0606020202030204" pitchFamily="34" charset="0"/>
                <a:cs typeface="Arial" panose="020B0604020202020204" pitchFamily="34" charset="0"/>
              </a:rPr>
              <a:t> avant le 30/09/24</a:t>
            </a:r>
          </a:p>
        </p:txBody>
      </p:sp>
      <p:grpSp>
        <p:nvGrpSpPr>
          <p:cNvPr id="48" name="Groupe 47"/>
          <p:cNvGrpSpPr/>
          <p:nvPr/>
        </p:nvGrpSpPr>
        <p:grpSpPr>
          <a:xfrm>
            <a:off x="2559817" y="4141845"/>
            <a:ext cx="644031" cy="596799"/>
            <a:chOff x="2630826" y="1044338"/>
            <a:chExt cx="483023" cy="629627"/>
          </a:xfrm>
        </p:grpSpPr>
        <p:cxnSp>
          <p:nvCxnSpPr>
            <p:cNvPr id="49" name="Connecteur droit 48"/>
            <p:cNvCxnSpPr/>
            <p:nvPr/>
          </p:nvCxnSpPr>
          <p:spPr>
            <a:xfrm>
              <a:off x="2872337" y="1044338"/>
              <a:ext cx="0" cy="15623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0" name="Groupe 49"/>
            <p:cNvGrpSpPr/>
            <p:nvPr/>
          </p:nvGrpSpPr>
          <p:grpSpPr>
            <a:xfrm>
              <a:off x="2630826" y="1185990"/>
              <a:ext cx="483023" cy="324707"/>
              <a:chOff x="4321266" y="1474022"/>
              <a:chExt cx="483023" cy="324707"/>
            </a:xfrm>
          </p:grpSpPr>
          <p:sp>
            <p:nvSpPr>
              <p:cNvPr id="52" name="ZoneTexte 51"/>
              <p:cNvSpPr txBox="1"/>
              <p:nvPr/>
            </p:nvSpPr>
            <p:spPr>
              <a:xfrm>
                <a:off x="4377472" y="1474022"/>
                <a:ext cx="357496" cy="324707"/>
              </a:xfrm>
              <a:prstGeom prst="rect">
                <a:avLst/>
              </a:prstGeom>
              <a:noFill/>
            </p:spPr>
            <p:txBody>
              <a:bodyPr wrap="square" rtlCol="0">
                <a:spAutoFit/>
              </a:bodyPr>
              <a:lstStyle/>
              <a:p>
                <a:pPr algn="ctr"/>
                <a:r>
                  <a:rPr lang="fr-FR" sz="1400" dirty="0">
                    <a:latin typeface="Arial Narrow" panose="020B0606020202030204" pitchFamily="34" charset="0"/>
                    <a:cs typeface="Arial" panose="020B0604020202020204" pitchFamily="34" charset="0"/>
                  </a:rPr>
                  <a:t>OUI</a:t>
                </a:r>
              </a:p>
            </p:txBody>
          </p:sp>
          <p:sp>
            <p:nvSpPr>
              <p:cNvPr id="53" name="Losange 52"/>
              <p:cNvSpPr/>
              <p:nvPr/>
            </p:nvSpPr>
            <p:spPr>
              <a:xfrm>
                <a:off x="4321266" y="1488606"/>
                <a:ext cx="483023" cy="301104"/>
              </a:xfrm>
              <a:prstGeom prst="diamond">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00">
                  <a:latin typeface="Arial Narrow" panose="020B0606020202030204" pitchFamily="34" charset="0"/>
                </a:endParaRPr>
              </a:p>
            </p:txBody>
          </p:sp>
        </p:grpSp>
        <p:cxnSp>
          <p:nvCxnSpPr>
            <p:cNvPr id="51" name="Connecteur droit 50"/>
            <p:cNvCxnSpPr/>
            <p:nvPr/>
          </p:nvCxnSpPr>
          <p:spPr>
            <a:xfrm>
              <a:off x="2872337" y="1501678"/>
              <a:ext cx="0" cy="172287"/>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sp>
        <p:nvSpPr>
          <p:cNvPr id="54" name="ZoneTexte 53"/>
          <p:cNvSpPr txBox="1"/>
          <p:nvPr/>
        </p:nvSpPr>
        <p:spPr>
          <a:xfrm>
            <a:off x="611560" y="3827142"/>
            <a:ext cx="4283610" cy="307777"/>
          </a:xfrm>
          <a:prstGeom prst="rect">
            <a:avLst/>
          </a:prstGeom>
          <a:noFill/>
          <a:ln>
            <a:solidFill>
              <a:schemeClr val="tx1"/>
            </a:solidFill>
          </a:ln>
        </p:spPr>
        <p:txBody>
          <a:bodyPr wrap="square" rtlCol="0">
            <a:spAutoFit/>
          </a:bodyPr>
          <a:lstStyle/>
          <a:p>
            <a:pPr algn="ctr"/>
            <a:r>
              <a:rPr lang="fr-FR" sz="1400" b="1" dirty="0">
                <a:solidFill>
                  <a:schemeClr val="accent1"/>
                </a:solidFill>
                <a:latin typeface="Arial Narrow" panose="020B0606020202030204" pitchFamily="34" charset="0"/>
                <a:cs typeface="Arial" panose="020B0604020202020204" pitchFamily="34" charset="0"/>
              </a:rPr>
              <a:t>Valider</a:t>
            </a:r>
            <a:r>
              <a:rPr lang="fr-FR" sz="1400" dirty="0">
                <a:solidFill>
                  <a:schemeClr val="accent1"/>
                </a:solidFill>
                <a:latin typeface="Arial Narrow" panose="020B0606020202030204" pitchFamily="34" charset="0"/>
                <a:cs typeface="Arial" panose="020B0604020202020204" pitchFamily="34" charset="0"/>
              </a:rPr>
              <a:t> les QR </a:t>
            </a:r>
            <a:r>
              <a:rPr lang="fr-FR" sz="1400" dirty="0">
                <a:latin typeface="Arial Narrow" panose="020B0606020202030204" pitchFamily="34" charset="0"/>
                <a:cs typeface="Arial" panose="020B0604020202020204" pitchFamily="34" charset="0"/>
              </a:rPr>
              <a:t>dans PrevIAS avant le 31/12/24</a:t>
            </a:r>
          </a:p>
        </p:txBody>
      </p:sp>
      <p:cxnSp>
        <p:nvCxnSpPr>
          <p:cNvPr id="55" name="Connecteur droit 54"/>
          <p:cNvCxnSpPr/>
          <p:nvPr/>
        </p:nvCxnSpPr>
        <p:spPr>
          <a:xfrm>
            <a:off x="2843808" y="3654278"/>
            <a:ext cx="0" cy="185315"/>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65" name="Connecteur droit 64"/>
          <p:cNvCxnSpPr/>
          <p:nvPr/>
        </p:nvCxnSpPr>
        <p:spPr>
          <a:xfrm>
            <a:off x="6718720" y="3641827"/>
            <a:ext cx="0" cy="185315"/>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nvGrpSpPr>
          <p:cNvPr id="66" name="Groupe 65"/>
          <p:cNvGrpSpPr/>
          <p:nvPr/>
        </p:nvGrpSpPr>
        <p:grpSpPr>
          <a:xfrm>
            <a:off x="6396705" y="4122802"/>
            <a:ext cx="644031" cy="596799"/>
            <a:chOff x="2630826" y="1044338"/>
            <a:chExt cx="483023" cy="629627"/>
          </a:xfrm>
        </p:grpSpPr>
        <p:cxnSp>
          <p:nvCxnSpPr>
            <p:cNvPr id="67" name="Connecteur droit 66"/>
            <p:cNvCxnSpPr/>
            <p:nvPr/>
          </p:nvCxnSpPr>
          <p:spPr>
            <a:xfrm>
              <a:off x="2872337" y="1044338"/>
              <a:ext cx="0" cy="15623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8" name="Groupe 67"/>
            <p:cNvGrpSpPr/>
            <p:nvPr/>
          </p:nvGrpSpPr>
          <p:grpSpPr>
            <a:xfrm>
              <a:off x="2630826" y="1185990"/>
              <a:ext cx="483023" cy="324707"/>
              <a:chOff x="4321266" y="1474022"/>
              <a:chExt cx="483023" cy="324707"/>
            </a:xfrm>
          </p:grpSpPr>
          <p:sp>
            <p:nvSpPr>
              <p:cNvPr id="70" name="ZoneTexte 69"/>
              <p:cNvSpPr txBox="1"/>
              <p:nvPr/>
            </p:nvSpPr>
            <p:spPr>
              <a:xfrm>
                <a:off x="4377472" y="1474022"/>
                <a:ext cx="357496" cy="324707"/>
              </a:xfrm>
              <a:prstGeom prst="rect">
                <a:avLst/>
              </a:prstGeom>
              <a:noFill/>
            </p:spPr>
            <p:txBody>
              <a:bodyPr wrap="square" rtlCol="0">
                <a:spAutoFit/>
              </a:bodyPr>
              <a:lstStyle/>
              <a:p>
                <a:pPr algn="ctr"/>
                <a:r>
                  <a:rPr lang="fr-FR" sz="1400" dirty="0">
                    <a:latin typeface="Arial Narrow" panose="020B0606020202030204" pitchFamily="34" charset="0"/>
                    <a:cs typeface="Arial" panose="020B0604020202020204" pitchFamily="34" charset="0"/>
                  </a:rPr>
                  <a:t>OUI</a:t>
                </a:r>
              </a:p>
            </p:txBody>
          </p:sp>
          <p:sp>
            <p:nvSpPr>
              <p:cNvPr id="71" name="Losange 70"/>
              <p:cNvSpPr/>
              <p:nvPr/>
            </p:nvSpPr>
            <p:spPr>
              <a:xfrm>
                <a:off x="4321266" y="1488606"/>
                <a:ext cx="483023" cy="301104"/>
              </a:xfrm>
              <a:prstGeom prst="diamond">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00">
                  <a:latin typeface="Arial Narrow" panose="020B0606020202030204" pitchFamily="34" charset="0"/>
                </a:endParaRPr>
              </a:p>
            </p:txBody>
          </p:sp>
        </p:grpSp>
        <p:cxnSp>
          <p:nvCxnSpPr>
            <p:cNvPr id="69" name="Connecteur droit 68"/>
            <p:cNvCxnSpPr/>
            <p:nvPr/>
          </p:nvCxnSpPr>
          <p:spPr>
            <a:xfrm>
              <a:off x="2872337" y="1501678"/>
              <a:ext cx="0" cy="172287"/>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grpSp>
        <p:nvGrpSpPr>
          <p:cNvPr id="5" name="Groupe 4"/>
          <p:cNvGrpSpPr/>
          <p:nvPr/>
        </p:nvGrpSpPr>
        <p:grpSpPr>
          <a:xfrm>
            <a:off x="1284248" y="4134919"/>
            <a:ext cx="678850" cy="1551885"/>
            <a:chOff x="1284248" y="2776794"/>
            <a:chExt cx="678850" cy="1551885"/>
          </a:xfrm>
        </p:grpSpPr>
        <p:grpSp>
          <p:nvGrpSpPr>
            <p:cNvPr id="3" name="Groupe 2"/>
            <p:cNvGrpSpPr/>
            <p:nvPr/>
          </p:nvGrpSpPr>
          <p:grpSpPr>
            <a:xfrm>
              <a:off x="1284248" y="2776794"/>
              <a:ext cx="678850" cy="440421"/>
              <a:chOff x="1366848" y="3875179"/>
              <a:chExt cx="678850" cy="452113"/>
            </a:xfrm>
          </p:grpSpPr>
          <p:sp>
            <p:nvSpPr>
              <p:cNvPr id="61" name="Losange 60"/>
              <p:cNvSpPr/>
              <p:nvPr/>
            </p:nvSpPr>
            <p:spPr>
              <a:xfrm>
                <a:off x="1366848" y="4020119"/>
                <a:ext cx="678850" cy="307173"/>
              </a:xfrm>
              <a:prstGeom prst="diamond">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00">
                  <a:latin typeface="Arial Narrow" panose="020B0606020202030204" pitchFamily="34" charset="0"/>
                </a:endParaRPr>
              </a:p>
            </p:txBody>
          </p:sp>
          <p:sp>
            <p:nvSpPr>
              <p:cNvPr id="60" name="ZoneTexte 59"/>
              <p:cNvSpPr txBox="1"/>
              <p:nvPr/>
            </p:nvSpPr>
            <p:spPr>
              <a:xfrm>
                <a:off x="1419436" y="4015173"/>
                <a:ext cx="573674" cy="307777"/>
              </a:xfrm>
              <a:prstGeom prst="rect">
                <a:avLst/>
              </a:prstGeom>
              <a:noFill/>
            </p:spPr>
            <p:txBody>
              <a:bodyPr wrap="square" rtlCol="0">
                <a:spAutoFit/>
              </a:bodyPr>
              <a:lstStyle/>
              <a:p>
                <a:pPr algn="ctr"/>
                <a:r>
                  <a:rPr lang="fr-FR" sz="1400" dirty="0">
                    <a:latin typeface="Arial Narrow" panose="020B0606020202030204" pitchFamily="34" charset="0"/>
                    <a:cs typeface="Arial" panose="020B0604020202020204" pitchFamily="34" charset="0"/>
                  </a:rPr>
                  <a:t>NON</a:t>
                </a:r>
              </a:p>
            </p:txBody>
          </p:sp>
          <p:cxnSp>
            <p:nvCxnSpPr>
              <p:cNvPr id="64" name="Connecteur droit 63"/>
              <p:cNvCxnSpPr/>
              <p:nvPr/>
            </p:nvCxnSpPr>
            <p:spPr>
              <a:xfrm>
                <a:off x="1704697" y="3875179"/>
                <a:ext cx="0" cy="14809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45" name="Connecteur droit 44"/>
            <p:cNvCxnSpPr/>
            <p:nvPr/>
          </p:nvCxnSpPr>
          <p:spPr>
            <a:xfrm>
              <a:off x="1622097" y="3225763"/>
              <a:ext cx="0" cy="1102916"/>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grpSp>
        <p:nvGrpSpPr>
          <p:cNvPr id="6" name="Groupe 5"/>
          <p:cNvGrpSpPr/>
          <p:nvPr/>
        </p:nvGrpSpPr>
        <p:grpSpPr>
          <a:xfrm>
            <a:off x="7579033" y="4138217"/>
            <a:ext cx="678850" cy="1548587"/>
            <a:chOff x="7579033" y="2780092"/>
            <a:chExt cx="678850" cy="1548587"/>
          </a:xfrm>
        </p:grpSpPr>
        <p:grpSp>
          <p:nvGrpSpPr>
            <p:cNvPr id="74" name="Groupe 73"/>
            <p:cNvGrpSpPr/>
            <p:nvPr/>
          </p:nvGrpSpPr>
          <p:grpSpPr>
            <a:xfrm>
              <a:off x="7579033" y="2780092"/>
              <a:ext cx="678850" cy="440421"/>
              <a:chOff x="1366848" y="3875179"/>
              <a:chExt cx="678850" cy="452113"/>
            </a:xfrm>
          </p:grpSpPr>
          <p:sp>
            <p:nvSpPr>
              <p:cNvPr id="75" name="Losange 74"/>
              <p:cNvSpPr/>
              <p:nvPr/>
            </p:nvSpPr>
            <p:spPr>
              <a:xfrm>
                <a:off x="1366848" y="4020119"/>
                <a:ext cx="678850" cy="307173"/>
              </a:xfrm>
              <a:prstGeom prst="diamond">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00">
                  <a:latin typeface="Arial Narrow" panose="020B0606020202030204" pitchFamily="34" charset="0"/>
                </a:endParaRPr>
              </a:p>
            </p:txBody>
          </p:sp>
          <p:sp>
            <p:nvSpPr>
              <p:cNvPr id="76" name="ZoneTexte 75"/>
              <p:cNvSpPr txBox="1"/>
              <p:nvPr/>
            </p:nvSpPr>
            <p:spPr>
              <a:xfrm>
                <a:off x="1419436" y="4015173"/>
                <a:ext cx="573674" cy="307777"/>
              </a:xfrm>
              <a:prstGeom prst="rect">
                <a:avLst/>
              </a:prstGeom>
              <a:noFill/>
            </p:spPr>
            <p:txBody>
              <a:bodyPr wrap="square" rtlCol="0">
                <a:spAutoFit/>
              </a:bodyPr>
              <a:lstStyle/>
              <a:p>
                <a:pPr algn="ctr"/>
                <a:r>
                  <a:rPr lang="fr-FR" sz="1400" dirty="0">
                    <a:latin typeface="Arial Narrow" panose="020B0606020202030204" pitchFamily="34" charset="0"/>
                    <a:cs typeface="Arial" panose="020B0604020202020204" pitchFamily="34" charset="0"/>
                  </a:rPr>
                  <a:t>NON</a:t>
                </a:r>
              </a:p>
            </p:txBody>
          </p:sp>
          <p:cxnSp>
            <p:nvCxnSpPr>
              <p:cNvPr id="77" name="Connecteur droit 76"/>
              <p:cNvCxnSpPr/>
              <p:nvPr/>
            </p:nvCxnSpPr>
            <p:spPr>
              <a:xfrm>
                <a:off x="1704697" y="3875179"/>
                <a:ext cx="0" cy="14809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56" name="Connecteur droit 55"/>
            <p:cNvCxnSpPr/>
            <p:nvPr/>
          </p:nvCxnSpPr>
          <p:spPr>
            <a:xfrm>
              <a:off x="7916882" y="3225763"/>
              <a:ext cx="0" cy="1102916"/>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sp>
        <p:nvSpPr>
          <p:cNvPr id="38" name="ZoneTexte 37"/>
          <p:cNvSpPr txBox="1"/>
          <p:nvPr/>
        </p:nvSpPr>
        <p:spPr>
          <a:xfrm>
            <a:off x="609667" y="2141378"/>
            <a:ext cx="4283611" cy="797336"/>
          </a:xfrm>
          <a:prstGeom prst="rect">
            <a:avLst/>
          </a:prstGeom>
          <a:noFill/>
          <a:ln>
            <a:solidFill>
              <a:schemeClr val="tx1"/>
            </a:solidFill>
          </a:ln>
        </p:spPr>
        <p:txBody>
          <a:bodyPr wrap="square" rtlCol="0" anchor="ctr" anchorCtr="0">
            <a:noAutofit/>
          </a:bodyPr>
          <a:lstStyle/>
          <a:p>
            <a:pPr algn="ctr"/>
            <a:r>
              <a:rPr lang="fr-FR" sz="1400" b="1" dirty="0">
                <a:solidFill>
                  <a:schemeClr val="tx2"/>
                </a:solidFill>
                <a:latin typeface="Arial Narrow" panose="020B0606020202030204" pitchFamily="34" charset="0"/>
                <a:cs typeface="Arial" panose="020B0604020202020204" pitchFamily="34" charset="0"/>
              </a:rPr>
              <a:t>Valider les données par le correspondant médical </a:t>
            </a:r>
            <a:r>
              <a:rPr lang="fr-FR" sz="1400" dirty="0">
                <a:latin typeface="Arial Narrow" panose="020B0606020202030204" pitchFamily="34" charset="0"/>
                <a:cs typeface="Arial" panose="020B0604020202020204" pitchFamily="34" charset="0"/>
              </a:rPr>
              <a:t>:</a:t>
            </a:r>
          </a:p>
          <a:p>
            <a:pPr indent="-228600">
              <a:lnSpc>
                <a:spcPts val="1600"/>
              </a:lnSpc>
              <a:buFontTx/>
              <a:buAutoNum type="arabicParenR"/>
            </a:pPr>
            <a:r>
              <a:rPr lang="fr-FR" sz="1400" dirty="0">
                <a:solidFill>
                  <a:srgbClr val="373739"/>
                </a:solidFill>
                <a:latin typeface="Arial Narrow" panose="020B0606020202030204" pitchFamily="34" charset="0"/>
                <a:cs typeface="Arial" panose="020B0604020202020204" pitchFamily="34" charset="0"/>
              </a:rPr>
              <a:t>Le diagnostic des sites d’infectieux</a:t>
            </a:r>
          </a:p>
          <a:p>
            <a:pPr indent="-228600">
              <a:lnSpc>
                <a:spcPts val="1600"/>
              </a:lnSpc>
              <a:buFontTx/>
              <a:buAutoNum type="arabicParenR"/>
            </a:pPr>
            <a:r>
              <a:rPr lang="fr-FR" sz="1400" dirty="0">
                <a:solidFill>
                  <a:srgbClr val="373739"/>
                </a:solidFill>
                <a:latin typeface="Arial Narrow" panose="020B0606020202030204" pitchFamily="34" charset="0"/>
                <a:cs typeface="Arial" panose="020B0604020202020204" pitchFamily="34" charset="0"/>
              </a:rPr>
              <a:t>Le contexte de prescription et indications de traitements</a:t>
            </a:r>
          </a:p>
          <a:p>
            <a:pPr indent="-228600">
              <a:lnSpc>
                <a:spcPts val="1600"/>
              </a:lnSpc>
              <a:buFontTx/>
              <a:buAutoNum type="arabicParenR"/>
            </a:pPr>
            <a:r>
              <a:rPr lang="fr-FR" sz="1400" dirty="0">
                <a:solidFill>
                  <a:srgbClr val="373739"/>
                </a:solidFill>
                <a:latin typeface="Arial Narrow" panose="020B0606020202030204" pitchFamily="34" charset="0"/>
                <a:cs typeface="Arial" panose="020B0604020202020204" pitchFamily="34" charset="0"/>
              </a:rPr>
              <a:t>La réévaluation des traitements anti-infectieux </a:t>
            </a:r>
          </a:p>
        </p:txBody>
      </p:sp>
      <p:sp>
        <p:nvSpPr>
          <p:cNvPr id="40" name="ZoneTexte 39"/>
          <p:cNvSpPr txBox="1"/>
          <p:nvPr/>
        </p:nvSpPr>
        <p:spPr>
          <a:xfrm>
            <a:off x="609667" y="1210473"/>
            <a:ext cx="4283611" cy="738664"/>
          </a:xfrm>
          <a:prstGeom prst="rect">
            <a:avLst/>
          </a:prstGeom>
          <a:noFill/>
          <a:ln>
            <a:solidFill>
              <a:schemeClr val="tx1"/>
            </a:solidFill>
          </a:ln>
        </p:spPr>
        <p:txBody>
          <a:bodyPr wrap="square" rtlCol="0">
            <a:spAutoFit/>
          </a:bodyPr>
          <a:lstStyle/>
          <a:p>
            <a:pPr algn="ctr"/>
            <a:r>
              <a:rPr lang="fr-FR" sz="1400" b="1" dirty="0">
                <a:solidFill>
                  <a:schemeClr val="tx2"/>
                </a:solidFill>
                <a:latin typeface="Arial Narrow" panose="020B0606020202030204" pitchFamily="34" charset="0"/>
                <a:cs typeface="Arial" panose="020B0604020202020204" pitchFamily="34" charset="0"/>
              </a:rPr>
              <a:t>Compléter</a:t>
            </a:r>
            <a:r>
              <a:rPr lang="fr-FR" sz="1400" b="1" dirty="0">
                <a:solidFill>
                  <a:srgbClr val="373739"/>
                </a:solidFill>
                <a:latin typeface="Arial Narrow" panose="020B0606020202030204" pitchFamily="34" charset="0"/>
                <a:cs typeface="Arial" panose="020B0604020202020204" pitchFamily="34" charset="0"/>
              </a:rPr>
              <a:t> </a:t>
            </a:r>
            <a:r>
              <a:rPr lang="fr-FR" sz="1400" dirty="0">
                <a:solidFill>
                  <a:srgbClr val="373739"/>
                </a:solidFill>
                <a:latin typeface="Arial Narrow" panose="020B0606020202030204" pitchFamily="34" charset="0"/>
                <a:cs typeface="Arial" panose="020B0604020202020204" pitchFamily="34" charset="0"/>
              </a:rPr>
              <a:t>les </a:t>
            </a:r>
            <a:r>
              <a:rPr lang="fr-FR" sz="1400" b="1" dirty="0">
                <a:solidFill>
                  <a:schemeClr val="accent1"/>
                </a:solidFill>
                <a:latin typeface="Arial Narrow" panose="020B0606020202030204" pitchFamily="34" charset="0"/>
                <a:cs typeface="Arial" panose="020B0604020202020204" pitchFamily="34" charset="0"/>
              </a:rPr>
              <a:t>résultats d’examens paracliniques (microbiologiques, imagerie) </a:t>
            </a:r>
            <a:r>
              <a:rPr lang="fr-FR" sz="1400" dirty="0">
                <a:solidFill>
                  <a:srgbClr val="373739"/>
                </a:solidFill>
                <a:latin typeface="Arial Narrow" panose="020B0606020202030204" pitchFamily="34" charset="0"/>
                <a:cs typeface="Arial" panose="020B0604020202020204" pitchFamily="34" charset="0"/>
              </a:rPr>
              <a:t>pour les sites infectieux documentés</a:t>
            </a:r>
          </a:p>
        </p:txBody>
      </p:sp>
      <p:cxnSp>
        <p:nvCxnSpPr>
          <p:cNvPr id="41" name="Connecteur droit 40"/>
          <p:cNvCxnSpPr/>
          <p:nvPr/>
        </p:nvCxnSpPr>
        <p:spPr>
          <a:xfrm>
            <a:off x="2843808" y="2945626"/>
            <a:ext cx="0" cy="185315"/>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42" name="Connecteur droit 41"/>
          <p:cNvCxnSpPr/>
          <p:nvPr/>
        </p:nvCxnSpPr>
        <p:spPr>
          <a:xfrm>
            <a:off x="2843808" y="1956063"/>
            <a:ext cx="0" cy="185315"/>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9" name="Flèche courbée vers la gauche 8"/>
          <p:cNvSpPr/>
          <p:nvPr/>
        </p:nvSpPr>
        <p:spPr>
          <a:xfrm rot="10800000">
            <a:off x="218597" y="3872834"/>
            <a:ext cx="405424" cy="2211598"/>
          </a:xfrm>
          <a:prstGeom prst="curvedLeftArrow">
            <a:avLst/>
          </a:prstGeom>
          <a:solidFill>
            <a:srgbClr val="373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0" name="Flèche courbée vers la droite 9"/>
          <p:cNvSpPr/>
          <p:nvPr/>
        </p:nvSpPr>
        <p:spPr>
          <a:xfrm rot="10800000">
            <a:off x="8601091" y="3896265"/>
            <a:ext cx="386017" cy="2189245"/>
          </a:xfrm>
          <a:prstGeom prst="curvedRightArrow">
            <a:avLst/>
          </a:prstGeom>
          <a:solidFill>
            <a:srgbClr val="373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Tree>
    <p:extLst>
      <p:ext uri="{BB962C8B-B14F-4D97-AF65-F5344CB8AC3E}">
        <p14:creationId xmlns:p14="http://schemas.microsoft.com/office/powerpoint/2010/main" val="294415564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Équipe en charge de l’enquête</a:t>
            </a:r>
            <a:endParaRPr lang="fr-FR" dirty="0"/>
          </a:p>
        </p:txBody>
      </p:sp>
      <p:sp>
        <p:nvSpPr>
          <p:cNvPr id="4" name="Espace réservé du texte 3"/>
          <p:cNvSpPr>
            <a:spLocks noGrp="1"/>
          </p:cNvSpPr>
          <p:nvPr>
            <p:ph type="body" sz="quarter" idx="12"/>
          </p:nvPr>
        </p:nvSpPr>
        <p:spPr>
          <a:xfrm>
            <a:off x="611561" y="1412776"/>
            <a:ext cx="8208911" cy="5184576"/>
          </a:xfrm>
        </p:spPr>
        <p:txBody>
          <a:bodyPr/>
          <a:lstStyle/>
          <a:p>
            <a:pPr marL="0" lvl="2" indent="0">
              <a:spcBef>
                <a:spcPts val="600"/>
              </a:spcBef>
              <a:buNone/>
            </a:pPr>
            <a:r>
              <a:rPr lang="fr-FR" sz="1800" dirty="0">
                <a:solidFill>
                  <a:schemeClr val="accent4"/>
                </a:solidFill>
                <a:latin typeface="Arial" charset="0"/>
                <a:cs typeface="Arial" charset="0"/>
              </a:rPr>
              <a:t>Constitution de l’équipe </a:t>
            </a:r>
          </a:p>
          <a:p>
            <a:pPr marL="180000" lvl="4" indent="-252000">
              <a:spcBef>
                <a:spcPts val="300"/>
              </a:spcBef>
              <a:buFont typeface="Wingdings" panose="05000000000000000000" pitchFamily="2" charset="2"/>
              <a:buChar char="Ø"/>
            </a:pPr>
            <a:r>
              <a:rPr lang="fr-FR" sz="1600" dirty="0"/>
              <a:t>Une </a:t>
            </a:r>
            <a:r>
              <a:rPr lang="fr-FR" sz="1600" dirty="0">
                <a:solidFill>
                  <a:schemeClr val="tx2"/>
                </a:solidFill>
                <a:latin typeface="Arial" charset="0"/>
                <a:cs typeface="Arial" charset="0"/>
              </a:rPr>
              <a:t>équipe en charge de l’enquête </a:t>
            </a:r>
            <a:r>
              <a:rPr lang="fr-FR" sz="1600" dirty="0"/>
              <a:t>est constituée </a:t>
            </a:r>
            <a:r>
              <a:rPr lang="fr-FR" sz="1600" dirty="0">
                <a:solidFill>
                  <a:schemeClr val="tx2"/>
                </a:solidFill>
                <a:latin typeface="Arial" charset="0"/>
                <a:cs typeface="Arial" charset="0"/>
              </a:rPr>
              <a:t>dans chaque établissement </a:t>
            </a:r>
            <a:r>
              <a:rPr lang="fr-FR" sz="1600" dirty="0"/>
              <a:t>participant</a:t>
            </a:r>
          </a:p>
          <a:p>
            <a:pPr marL="180000" lvl="4" indent="-252000">
              <a:spcBef>
                <a:spcPts val="300"/>
              </a:spcBef>
              <a:buFont typeface="Wingdings" panose="05000000000000000000" pitchFamily="2" charset="2"/>
              <a:buChar char="Ø"/>
            </a:pPr>
            <a:r>
              <a:rPr lang="fr-FR" sz="1600" dirty="0"/>
              <a:t>Si l’EMS dispose d’un temps de </a:t>
            </a:r>
            <a:r>
              <a:rPr lang="fr-FR" sz="1600" dirty="0">
                <a:solidFill>
                  <a:schemeClr val="tx2"/>
                </a:solidFill>
                <a:latin typeface="Arial" charset="0"/>
                <a:cs typeface="Arial" charset="0"/>
              </a:rPr>
              <a:t>praticien ou d’infirmier hygiéniste</a:t>
            </a:r>
            <a:r>
              <a:rPr lang="fr-FR" sz="1600" dirty="0"/>
              <a:t>, ces personnes seront systématiquement </a:t>
            </a:r>
            <a:r>
              <a:rPr lang="fr-FR" sz="1600" dirty="0">
                <a:solidFill>
                  <a:schemeClr val="tx2"/>
                </a:solidFill>
                <a:latin typeface="Arial" charset="0"/>
                <a:cs typeface="Arial" charset="0"/>
              </a:rPr>
              <a:t>associées à l’organisation de l’enquête</a:t>
            </a:r>
          </a:p>
          <a:p>
            <a:pPr marL="180000" lvl="4" indent="-252000">
              <a:spcBef>
                <a:spcPts val="300"/>
              </a:spcBef>
              <a:buFont typeface="Wingdings" panose="05000000000000000000" pitchFamily="2" charset="2"/>
              <a:buChar char="Ø"/>
            </a:pPr>
            <a:endParaRPr lang="fr-FR" sz="1600" dirty="0"/>
          </a:p>
          <a:p>
            <a:pPr marL="0" lvl="2" indent="0">
              <a:spcBef>
                <a:spcPts val="600"/>
              </a:spcBef>
              <a:buNone/>
            </a:pPr>
            <a:r>
              <a:rPr lang="fr-FR" sz="1800" dirty="0">
                <a:solidFill>
                  <a:schemeClr val="accent4"/>
                </a:solidFill>
                <a:latin typeface="Arial" charset="0"/>
                <a:cs typeface="Arial" charset="0"/>
              </a:rPr>
              <a:t>Composition de l’équipe</a:t>
            </a:r>
          </a:p>
          <a:p>
            <a:pPr marL="180000" lvl="4" indent="-252000">
              <a:spcBef>
                <a:spcPts val="300"/>
              </a:spcBef>
              <a:buFont typeface="Wingdings" panose="05000000000000000000" pitchFamily="2" charset="2"/>
              <a:buChar char="Ø"/>
            </a:pPr>
            <a:r>
              <a:rPr lang="fr-FR" sz="1600" dirty="0"/>
              <a:t>La composition de l’équipe peut </a:t>
            </a:r>
            <a:r>
              <a:rPr lang="fr-FR" sz="1600" dirty="0">
                <a:solidFill>
                  <a:schemeClr val="accent1"/>
                </a:solidFill>
              </a:rPr>
              <a:t>varier selon la taille de l’établissement</a:t>
            </a:r>
          </a:p>
          <a:p>
            <a:pPr marL="360000" lvl="2">
              <a:spcBef>
                <a:spcPts val="600"/>
              </a:spcBef>
            </a:pPr>
            <a:r>
              <a:rPr lang="fr-FR" b="0" dirty="0">
                <a:latin typeface="Arial" charset="0"/>
                <a:cs typeface="Arial" charset="0"/>
              </a:rPr>
              <a:t>Un </a:t>
            </a:r>
            <a:r>
              <a:rPr lang="fr-FR" b="0" dirty="0">
                <a:solidFill>
                  <a:schemeClr val="tx2"/>
                </a:solidFill>
                <a:latin typeface="Arial" charset="0"/>
                <a:cs typeface="Arial" charset="0"/>
              </a:rPr>
              <a:t>référent de l’enquête </a:t>
            </a:r>
            <a:r>
              <a:rPr lang="fr-FR" b="0" dirty="0">
                <a:latin typeface="Arial" charset="0"/>
                <a:cs typeface="Arial" charset="0"/>
              </a:rPr>
              <a:t>: </a:t>
            </a:r>
            <a:r>
              <a:rPr lang="fr-FR" dirty="0">
                <a:latin typeface="Arial" charset="0"/>
                <a:cs typeface="Arial" charset="0"/>
              </a:rPr>
              <a:t>médecin ou infirmier coordonnateur</a:t>
            </a:r>
            <a:r>
              <a:rPr lang="fr-FR" b="0" dirty="0">
                <a:latin typeface="Arial" charset="0"/>
                <a:cs typeface="Arial" charset="0"/>
              </a:rPr>
              <a:t>, </a:t>
            </a:r>
            <a:r>
              <a:rPr lang="fr-FR" dirty="0">
                <a:latin typeface="Arial" charset="0"/>
                <a:cs typeface="Arial" charset="0"/>
              </a:rPr>
              <a:t>cadre de l’établissement</a:t>
            </a:r>
            <a:r>
              <a:rPr lang="fr-FR" b="0" dirty="0">
                <a:latin typeface="Arial" charset="0"/>
                <a:cs typeface="Arial" charset="0"/>
              </a:rPr>
              <a:t>, </a:t>
            </a:r>
            <a:r>
              <a:rPr lang="fr-FR" dirty="0">
                <a:latin typeface="Arial" charset="0"/>
                <a:cs typeface="Arial" charset="0"/>
              </a:rPr>
              <a:t>hygiéniste de l’établissement</a:t>
            </a:r>
          </a:p>
          <a:p>
            <a:pPr marL="360000" lvl="2">
              <a:spcBef>
                <a:spcPts val="600"/>
              </a:spcBef>
            </a:pPr>
            <a:r>
              <a:rPr lang="fr-FR" b="0" dirty="0">
                <a:latin typeface="Arial" charset="0"/>
                <a:cs typeface="Arial" charset="0"/>
              </a:rPr>
              <a:t>Un ou plusieurs </a:t>
            </a:r>
            <a:r>
              <a:rPr lang="fr-FR" b="0" dirty="0">
                <a:solidFill>
                  <a:schemeClr val="tx2"/>
                </a:solidFill>
                <a:latin typeface="Arial" charset="0"/>
                <a:cs typeface="Arial" charset="0"/>
              </a:rPr>
              <a:t>enquêteurs</a:t>
            </a:r>
            <a:r>
              <a:rPr lang="fr-FR" b="0" dirty="0">
                <a:latin typeface="Arial" charset="0"/>
                <a:cs typeface="Arial" charset="0"/>
              </a:rPr>
              <a:t> : </a:t>
            </a:r>
            <a:r>
              <a:rPr lang="fr-FR" dirty="0">
                <a:latin typeface="Arial" charset="0"/>
                <a:cs typeface="Arial" charset="0"/>
              </a:rPr>
              <a:t>professionnels de santé de l’établissement </a:t>
            </a:r>
            <a:r>
              <a:rPr lang="fr-FR" b="0" dirty="0">
                <a:latin typeface="Arial" charset="0"/>
                <a:cs typeface="Arial" charset="0"/>
              </a:rPr>
              <a:t>(hygiéniste, IDEC, IDE)</a:t>
            </a:r>
          </a:p>
          <a:p>
            <a:pPr marL="360000" lvl="2">
              <a:spcBef>
                <a:spcPts val="600"/>
              </a:spcBef>
            </a:pPr>
            <a:r>
              <a:rPr lang="fr-FR" b="0" dirty="0">
                <a:latin typeface="Arial" charset="0"/>
                <a:cs typeface="Arial" charset="0"/>
              </a:rPr>
              <a:t>Un </a:t>
            </a:r>
            <a:r>
              <a:rPr lang="fr-FR" b="0" dirty="0">
                <a:solidFill>
                  <a:schemeClr val="tx2"/>
                </a:solidFill>
                <a:latin typeface="Arial" charset="0"/>
                <a:cs typeface="Arial" charset="0"/>
              </a:rPr>
              <a:t>correspondant médical </a:t>
            </a:r>
            <a:r>
              <a:rPr lang="fr-FR" b="0" dirty="0">
                <a:latin typeface="Arial" charset="0"/>
                <a:cs typeface="Arial" charset="0"/>
              </a:rPr>
              <a:t>de l’établissement : </a:t>
            </a:r>
            <a:r>
              <a:rPr lang="fr-FR" dirty="0">
                <a:latin typeface="Arial" charset="0"/>
                <a:cs typeface="Arial" charset="0"/>
              </a:rPr>
              <a:t>médecin coordonnateur</a:t>
            </a:r>
            <a:r>
              <a:rPr lang="fr-FR" b="0" dirty="0">
                <a:latin typeface="Arial" charset="0"/>
                <a:cs typeface="Arial" charset="0"/>
              </a:rPr>
              <a:t>,</a:t>
            </a:r>
            <a:r>
              <a:rPr lang="fr-FR" dirty="0">
                <a:latin typeface="Arial" charset="0"/>
                <a:cs typeface="Arial" charset="0"/>
              </a:rPr>
              <a:t> médecin traitant des résidents enquêtés</a:t>
            </a:r>
            <a:br>
              <a:rPr lang="fr-FR" dirty="0">
                <a:latin typeface="Arial" charset="0"/>
                <a:cs typeface="Arial" charset="0"/>
              </a:rPr>
            </a:br>
            <a:endParaRPr lang="fr-FR" b="0" dirty="0">
              <a:latin typeface="Arial" charset="0"/>
              <a:cs typeface="Arial" charset="0"/>
            </a:endParaRPr>
          </a:p>
        </p:txBody>
      </p:sp>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686199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Rôle du référent</a:t>
            </a:r>
            <a:endParaRPr lang="fr-FR" dirty="0"/>
          </a:p>
        </p:txBody>
      </p:sp>
      <p:sp>
        <p:nvSpPr>
          <p:cNvPr id="4" name="Espace réservé du texte 3"/>
          <p:cNvSpPr>
            <a:spLocks noGrp="1"/>
          </p:cNvSpPr>
          <p:nvPr>
            <p:ph type="body" sz="quarter" idx="12"/>
          </p:nvPr>
        </p:nvSpPr>
        <p:spPr>
          <a:xfrm>
            <a:off x="611560" y="1412776"/>
            <a:ext cx="8280919" cy="5256584"/>
          </a:xfrm>
        </p:spPr>
        <p:txBody>
          <a:bodyPr/>
          <a:lstStyle/>
          <a:p>
            <a:pPr marL="0" lvl="2" indent="0">
              <a:spcBef>
                <a:spcPts val="300"/>
              </a:spcBef>
              <a:buNone/>
            </a:pPr>
            <a:r>
              <a:rPr lang="fr-FR" dirty="0">
                <a:cs typeface="Arial" charset="0"/>
                <a:sym typeface="Wingdings" panose="05000000000000000000" pitchFamily="2" charset="2"/>
              </a:rPr>
              <a:t> </a:t>
            </a:r>
            <a:r>
              <a:rPr lang="fr-FR" dirty="0">
                <a:solidFill>
                  <a:schemeClr val="accent1"/>
                </a:solidFill>
              </a:rPr>
              <a:t>Responsable de la réalisation </a:t>
            </a:r>
            <a:r>
              <a:rPr lang="fr-FR" dirty="0">
                <a:solidFill>
                  <a:schemeClr val="tx2"/>
                </a:solidFill>
              </a:rPr>
              <a:t>de l'enquête </a:t>
            </a:r>
            <a:r>
              <a:rPr lang="fr-FR" dirty="0"/>
              <a:t>dans l’établissement de sa préparation jusqu'à la diffusion des résultats</a:t>
            </a:r>
          </a:p>
          <a:p>
            <a:pPr marL="0" lvl="2" indent="0">
              <a:spcBef>
                <a:spcPts val="300"/>
              </a:spcBef>
              <a:buNone/>
            </a:pPr>
            <a:endParaRPr lang="fr-FR" dirty="0"/>
          </a:p>
          <a:p>
            <a:pPr marL="0" lvl="2" indent="0">
              <a:spcBef>
                <a:spcPts val="600"/>
              </a:spcBef>
              <a:buNone/>
            </a:pPr>
            <a:r>
              <a:rPr lang="fr-FR" sz="1800" dirty="0">
                <a:solidFill>
                  <a:schemeClr val="accent4"/>
                </a:solidFill>
                <a:latin typeface="Arial" charset="0"/>
                <a:cs typeface="Arial" charset="0"/>
              </a:rPr>
              <a:t>Avant l’enquête</a:t>
            </a:r>
          </a:p>
          <a:p>
            <a:pPr lvl="2">
              <a:spcBef>
                <a:spcPts val="200"/>
              </a:spcBef>
            </a:pPr>
            <a:r>
              <a:rPr lang="fr-FR" sz="1400" b="0" dirty="0"/>
              <a:t>Informe le </a:t>
            </a:r>
            <a:r>
              <a:rPr lang="fr-FR" sz="1400" b="0" dirty="0">
                <a:solidFill>
                  <a:schemeClr val="tx2"/>
                </a:solidFill>
              </a:rPr>
              <a:t>directeur de l’établissement, le délégué à la protection des données (si disponible) et les personnels de l’établissement</a:t>
            </a:r>
            <a:r>
              <a:rPr lang="fr-FR" sz="1400" b="0" dirty="0"/>
              <a:t> de l’enquête</a:t>
            </a:r>
          </a:p>
          <a:p>
            <a:pPr lvl="2">
              <a:spcBef>
                <a:spcPts val="200"/>
              </a:spcBef>
            </a:pPr>
            <a:r>
              <a:rPr lang="fr-FR" sz="1400" b="0" dirty="0"/>
              <a:t>Organise la diffusion de l’</a:t>
            </a:r>
            <a:r>
              <a:rPr lang="fr-FR" sz="1400" b="0" dirty="0">
                <a:solidFill>
                  <a:schemeClr val="accent1"/>
                </a:solidFill>
              </a:rPr>
              <a:t>information aux résidents </a:t>
            </a:r>
            <a:r>
              <a:rPr lang="fr-FR" sz="1400" b="0" dirty="0"/>
              <a:t>inclus ou aux représentants légaux</a:t>
            </a:r>
          </a:p>
          <a:p>
            <a:pPr lvl="2">
              <a:spcBef>
                <a:spcPts val="200"/>
              </a:spcBef>
            </a:pPr>
            <a:r>
              <a:rPr lang="fr-FR" sz="1400" b="0" dirty="0"/>
              <a:t>Identifie, coordonne et forme </a:t>
            </a:r>
            <a:r>
              <a:rPr lang="fr-FR" sz="1400" b="0" dirty="0">
                <a:solidFill>
                  <a:schemeClr val="accent1"/>
                </a:solidFill>
              </a:rPr>
              <a:t>les </a:t>
            </a:r>
            <a:r>
              <a:rPr lang="fr-FR" sz="1400" b="0" dirty="0">
                <a:solidFill>
                  <a:schemeClr val="tx2"/>
                </a:solidFill>
              </a:rPr>
              <a:t>enquêteurs</a:t>
            </a:r>
          </a:p>
          <a:p>
            <a:pPr lvl="2">
              <a:spcBef>
                <a:spcPts val="200"/>
              </a:spcBef>
            </a:pPr>
            <a:r>
              <a:rPr lang="fr-FR" sz="1400" b="0" dirty="0"/>
              <a:t>Assure le rôle d’</a:t>
            </a:r>
            <a:r>
              <a:rPr lang="fr-FR" sz="1400" b="0" dirty="0">
                <a:solidFill>
                  <a:schemeClr val="accent1"/>
                </a:solidFill>
              </a:rPr>
              <a:t>administrateur local dans l’application </a:t>
            </a:r>
            <a:r>
              <a:rPr lang="fr-FR" sz="1400" b="0" dirty="0" err="1">
                <a:solidFill>
                  <a:schemeClr val="accent1"/>
                </a:solidFill>
              </a:rPr>
              <a:t>PrevIAS</a:t>
            </a:r>
            <a:endParaRPr lang="fr-FR" sz="1400" b="0" dirty="0">
              <a:solidFill>
                <a:schemeClr val="accent1"/>
              </a:solidFill>
              <a:sym typeface="Wingdings" charset="0"/>
            </a:endParaRPr>
          </a:p>
          <a:p>
            <a:pPr lvl="2">
              <a:spcBef>
                <a:spcPts val="200"/>
              </a:spcBef>
            </a:pPr>
            <a:r>
              <a:rPr lang="fr-FR" sz="1400" b="0" dirty="0"/>
              <a:t>Détermine le </a:t>
            </a:r>
            <a:r>
              <a:rPr lang="fr-FR" sz="1400" b="0" dirty="0">
                <a:solidFill>
                  <a:schemeClr val="accent1"/>
                </a:solidFill>
              </a:rPr>
              <a:t>périmètre de l’enquête </a:t>
            </a:r>
            <a:r>
              <a:rPr lang="fr-FR" sz="1400" b="0" dirty="0"/>
              <a:t>(groupement d’établissements ou non)</a:t>
            </a:r>
          </a:p>
          <a:p>
            <a:pPr lvl="2">
              <a:spcBef>
                <a:spcPts val="200"/>
              </a:spcBef>
            </a:pPr>
            <a:r>
              <a:rPr lang="fr-FR" sz="1400" b="0" dirty="0"/>
              <a:t>Établit par secteur ou unité de vie </a:t>
            </a:r>
            <a:r>
              <a:rPr lang="fr-FR" sz="1400" b="0" dirty="0">
                <a:solidFill>
                  <a:schemeClr val="accent1"/>
                </a:solidFill>
              </a:rPr>
              <a:t>la liste des résidents éligibles </a:t>
            </a:r>
            <a:r>
              <a:rPr lang="fr-FR" sz="1400" b="0" dirty="0"/>
              <a:t>à l’enquête</a:t>
            </a:r>
          </a:p>
          <a:p>
            <a:pPr lvl="2">
              <a:spcBef>
                <a:spcPts val="200"/>
              </a:spcBef>
            </a:pPr>
            <a:r>
              <a:rPr lang="fr-FR" sz="1400" b="0" dirty="0"/>
              <a:t>Renseigne les informations relatives au </a:t>
            </a:r>
            <a:r>
              <a:rPr lang="fr-FR" sz="1400" b="0" dirty="0">
                <a:solidFill>
                  <a:schemeClr val="accent1"/>
                </a:solidFill>
              </a:rPr>
              <a:t>questionnaire établissement</a:t>
            </a:r>
            <a:endParaRPr lang="fr-FR" sz="1400" b="0" dirty="0">
              <a:solidFill>
                <a:schemeClr val="accent1"/>
              </a:solidFill>
              <a:sym typeface="Wingdings" charset="0"/>
            </a:endParaRPr>
          </a:p>
          <a:p>
            <a:pPr marL="0" lvl="2" indent="0">
              <a:spcBef>
                <a:spcPts val="600"/>
              </a:spcBef>
              <a:buNone/>
            </a:pPr>
            <a:r>
              <a:rPr lang="fr-FR" sz="1800" dirty="0">
                <a:solidFill>
                  <a:schemeClr val="accent4"/>
                </a:solidFill>
                <a:latin typeface="Arial" charset="0"/>
                <a:cs typeface="Arial" charset="0"/>
              </a:rPr>
              <a:t>Le jour de l’enquête</a:t>
            </a:r>
          </a:p>
          <a:p>
            <a:pPr lvl="2">
              <a:spcBef>
                <a:spcPts val="200"/>
              </a:spcBef>
            </a:pPr>
            <a:r>
              <a:rPr lang="fr-FR" sz="1400" b="0" dirty="0"/>
              <a:t>Fournit aux enquêteurs </a:t>
            </a:r>
            <a:r>
              <a:rPr lang="fr-FR" sz="1400" b="0" dirty="0">
                <a:solidFill>
                  <a:schemeClr val="accent1"/>
                </a:solidFill>
              </a:rPr>
              <a:t>la liste des résidents éligibles </a:t>
            </a:r>
            <a:r>
              <a:rPr lang="fr-FR" sz="1400" b="0" dirty="0"/>
              <a:t>à l’enquête</a:t>
            </a:r>
          </a:p>
          <a:p>
            <a:pPr lvl="2">
              <a:spcBef>
                <a:spcPts val="200"/>
              </a:spcBef>
            </a:pPr>
            <a:r>
              <a:rPr lang="fr-FR" sz="1400" b="0" dirty="0"/>
              <a:t>S’assure de la bonne application des </a:t>
            </a:r>
            <a:r>
              <a:rPr lang="fr-FR" sz="1400" b="0" dirty="0">
                <a:solidFill>
                  <a:schemeClr val="accent1"/>
                </a:solidFill>
              </a:rPr>
              <a:t>critères d’inclusion des résidents</a:t>
            </a:r>
          </a:p>
          <a:p>
            <a:pPr lvl="2">
              <a:spcBef>
                <a:spcPts val="200"/>
              </a:spcBef>
            </a:pPr>
            <a:r>
              <a:rPr lang="fr-FR" sz="1400" b="0" dirty="0"/>
              <a:t>Fournit aux enquêteurs </a:t>
            </a:r>
            <a:r>
              <a:rPr lang="fr-FR" sz="1400" b="0" dirty="0">
                <a:solidFill>
                  <a:schemeClr val="accent1"/>
                </a:solidFill>
              </a:rPr>
              <a:t>les questionnaires </a:t>
            </a:r>
            <a:r>
              <a:rPr lang="fr-FR" sz="1400" b="0" dirty="0">
                <a:solidFill>
                  <a:schemeClr val="tx2"/>
                </a:solidFill>
              </a:rPr>
              <a:t>résident au format papier</a:t>
            </a:r>
          </a:p>
          <a:p>
            <a:pPr lvl="2">
              <a:spcBef>
                <a:spcPts val="200"/>
              </a:spcBef>
            </a:pPr>
            <a:r>
              <a:rPr lang="fr-FR" sz="1400" b="0" dirty="0"/>
              <a:t>Coordonne le </a:t>
            </a:r>
            <a:r>
              <a:rPr lang="fr-FR" sz="1400" b="0" dirty="0">
                <a:solidFill>
                  <a:schemeClr val="accent1"/>
                </a:solidFill>
              </a:rPr>
              <a:t>recueil des données </a:t>
            </a:r>
            <a:r>
              <a:rPr lang="fr-FR" sz="1400" b="0" dirty="0"/>
              <a:t>des questionnaires résident</a:t>
            </a:r>
          </a:p>
          <a:p>
            <a:pPr lvl="2">
              <a:spcBef>
                <a:spcPts val="200"/>
              </a:spcBef>
            </a:pPr>
            <a:r>
              <a:rPr lang="fr-FR" sz="1400" b="0" dirty="0"/>
              <a:t>Anime les </a:t>
            </a:r>
            <a:r>
              <a:rPr lang="fr-FR" sz="1400" b="0" dirty="0">
                <a:solidFill>
                  <a:schemeClr val="accent1"/>
                </a:solidFill>
              </a:rPr>
              <a:t>échanges </a:t>
            </a:r>
            <a:r>
              <a:rPr lang="fr-FR" sz="1400" b="0" dirty="0"/>
              <a:t>pour le diagnostic des IAS et la documentation des traitements AI</a:t>
            </a:r>
            <a:endParaRPr lang="fr-FR" sz="1400" b="0" dirty="0">
              <a:sym typeface="Wingdings" charset="0"/>
            </a:endParaRPr>
          </a:p>
          <a:p>
            <a:pPr lvl="2">
              <a:spcBef>
                <a:spcPts val="200"/>
              </a:spcBef>
            </a:pPr>
            <a:r>
              <a:rPr lang="fr-FR" sz="1400" b="0" dirty="0"/>
              <a:t>Facilite l’</a:t>
            </a:r>
            <a:r>
              <a:rPr lang="fr-FR" sz="1400" b="0" dirty="0">
                <a:solidFill>
                  <a:schemeClr val="accent1"/>
                </a:solidFill>
              </a:rPr>
              <a:t>accès</a:t>
            </a:r>
            <a:r>
              <a:rPr lang="fr-FR" sz="1400" b="0" dirty="0"/>
              <a:t> des enquêteurs </a:t>
            </a:r>
            <a:r>
              <a:rPr lang="fr-FR" sz="1400" b="0" dirty="0">
                <a:solidFill>
                  <a:schemeClr val="accent1"/>
                </a:solidFill>
              </a:rPr>
              <a:t>aux dossiers des résidents</a:t>
            </a:r>
          </a:p>
        </p:txBody>
      </p:sp>
      <p:pic>
        <p:nvPicPr>
          <p:cNvPr id="6"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958561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Rôle du référent</a:t>
            </a:r>
            <a:endParaRPr lang="fr-FR" dirty="0"/>
          </a:p>
        </p:txBody>
      </p:sp>
      <p:sp>
        <p:nvSpPr>
          <p:cNvPr id="4" name="Espace réservé du texte 3"/>
          <p:cNvSpPr>
            <a:spLocks noGrp="1"/>
          </p:cNvSpPr>
          <p:nvPr>
            <p:ph type="body" sz="quarter" idx="12"/>
          </p:nvPr>
        </p:nvSpPr>
        <p:spPr>
          <a:xfrm>
            <a:off x="611560" y="1340768"/>
            <a:ext cx="8352928" cy="5472608"/>
          </a:xfrm>
        </p:spPr>
        <p:txBody>
          <a:bodyPr/>
          <a:lstStyle/>
          <a:p>
            <a:pPr marL="0" lvl="2" indent="0">
              <a:spcBef>
                <a:spcPts val="600"/>
              </a:spcBef>
              <a:buNone/>
            </a:pPr>
            <a:r>
              <a:rPr lang="fr-FR" sz="1800" dirty="0">
                <a:solidFill>
                  <a:schemeClr val="accent4"/>
                </a:solidFill>
                <a:latin typeface="Arial" charset="0"/>
                <a:cs typeface="Arial" charset="0"/>
              </a:rPr>
              <a:t>Le plus proche possible du jour de l’enquête</a:t>
            </a:r>
          </a:p>
          <a:p>
            <a:pPr lvl="2">
              <a:spcBef>
                <a:spcPts val="200"/>
              </a:spcBef>
            </a:pPr>
            <a:r>
              <a:rPr lang="fr-FR" sz="1400" b="0" dirty="0">
                <a:sym typeface="Wingdings" charset="0"/>
              </a:rPr>
              <a:t>S’assure de la </a:t>
            </a:r>
            <a:r>
              <a:rPr lang="fr-FR" sz="1400" b="0" dirty="0">
                <a:solidFill>
                  <a:schemeClr val="accent1"/>
                </a:solidFill>
                <a:sym typeface="Wingdings" charset="0"/>
              </a:rPr>
              <a:t>validation clinique des diagnostics d’infection et des prescriptions d’anti-infectieux par le correspondant médical</a:t>
            </a:r>
          </a:p>
          <a:p>
            <a:pPr lvl="2">
              <a:spcBef>
                <a:spcPts val="200"/>
              </a:spcBef>
            </a:pPr>
            <a:r>
              <a:rPr lang="fr-FR" sz="1400" b="0" dirty="0">
                <a:sym typeface="Wingdings" charset="0"/>
              </a:rPr>
              <a:t>Vérifie que le </a:t>
            </a:r>
            <a:r>
              <a:rPr lang="fr-FR" sz="1400" b="0" dirty="0">
                <a:solidFill>
                  <a:schemeClr val="accent1"/>
                </a:solidFill>
                <a:sym typeface="Wingdings" charset="0"/>
              </a:rPr>
              <a:t>nombre de questionnaires résident </a:t>
            </a:r>
            <a:r>
              <a:rPr lang="fr-FR" sz="1400" b="0" dirty="0">
                <a:sym typeface="Wingdings" charset="0"/>
              </a:rPr>
              <a:t>complétés par secteur ou unité de vie correspond au nombre de résidents éligibles</a:t>
            </a:r>
          </a:p>
          <a:p>
            <a:pPr lvl="2">
              <a:spcBef>
                <a:spcPts val="200"/>
              </a:spcBef>
            </a:pPr>
            <a:r>
              <a:rPr lang="fr-FR" sz="1400" b="0" dirty="0">
                <a:sym typeface="Wingdings" charset="0"/>
              </a:rPr>
              <a:t>Valide le </a:t>
            </a:r>
            <a:r>
              <a:rPr lang="fr-FR" sz="1400" b="0" dirty="0">
                <a:solidFill>
                  <a:schemeClr val="accent1"/>
                </a:solidFill>
                <a:sym typeface="Wingdings" charset="0"/>
              </a:rPr>
              <a:t>contenu des questionnaires résidents </a:t>
            </a:r>
            <a:r>
              <a:rPr lang="fr-FR" sz="1400" b="0" dirty="0">
                <a:sym typeface="Wingdings" charset="0"/>
              </a:rPr>
              <a:t>: il vérifie les données aberrantes, complète les données manquantes</a:t>
            </a:r>
          </a:p>
          <a:p>
            <a:pPr lvl="2">
              <a:spcBef>
                <a:spcPts val="200"/>
              </a:spcBef>
            </a:pPr>
            <a:r>
              <a:rPr lang="fr-FR" sz="1400" b="0" dirty="0">
                <a:sym typeface="Wingdings" charset="0"/>
              </a:rPr>
              <a:t>Vérifie que les enquêteurs qui effectuent la saisie dans </a:t>
            </a:r>
            <a:r>
              <a:rPr lang="fr-FR" sz="1400" b="0" dirty="0" err="1">
                <a:sym typeface="Wingdings" charset="0"/>
              </a:rPr>
              <a:t>PrevIAS</a:t>
            </a:r>
            <a:r>
              <a:rPr lang="fr-FR" sz="1400" b="0" dirty="0">
                <a:sym typeface="Wingdings" charset="0"/>
              </a:rPr>
              <a:t> disposent d’un </a:t>
            </a:r>
            <a:r>
              <a:rPr lang="fr-FR" sz="1400" b="0" dirty="0">
                <a:solidFill>
                  <a:schemeClr val="accent1"/>
                </a:solidFill>
                <a:sym typeface="Wingdings" charset="0"/>
              </a:rPr>
              <a:t>compte utilisateur</a:t>
            </a:r>
          </a:p>
          <a:p>
            <a:pPr lvl="2">
              <a:spcBef>
                <a:spcPts val="200"/>
              </a:spcBef>
            </a:pPr>
            <a:r>
              <a:rPr lang="fr-FR" sz="1400" b="0" dirty="0">
                <a:sym typeface="Wingdings" charset="0"/>
              </a:rPr>
              <a:t>Organise </a:t>
            </a:r>
            <a:r>
              <a:rPr lang="fr-FR" sz="1400" b="0" dirty="0">
                <a:solidFill>
                  <a:schemeClr val="tx2"/>
                </a:solidFill>
                <a:sym typeface="Wingdings" charset="0"/>
              </a:rPr>
              <a:t>la saisie des questionnaires résidents </a:t>
            </a:r>
            <a:r>
              <a:rPr lang="fr-FR" sz="1400" b="0" dirty="0">
                <a:sym typeface="Wingdings" charset="0"/>
              </a:rPr>
              <a:t>dans </a:t>
            </a:r>
            <a:r>
              <a:rPr lang="fr-FR" sz="1400" b="0" dirty="0" err="1">
                <a:sym typeface="Wingdings" charset="0"/>
              </a:rPr>
              <a:t>PrevIAS</a:t>
            </a:r>
            <a:r>
              <a:rPr lang="fr-FR" sz="1400" b="0" dirty="0">
                <a:sym typeface="Wingdings" charset="0"/>
              </a:rPr>
              <a:t> et la validation des données</a:t>
            </a:r>
          </a:p>
          <a:p>
            <a:pPr lvl="2">
              <a:spcBef>
                <a:spcPts val="200"/>
              </a:spcBef>
            </a:pPr>
            <a:r>
              <a:rPr lang="fr-FR" sz="1400" b="0" dirty="0"/>
              <a:t>Effectue la </a:t>
            </a:r>
            <a:r>
              <a:rPr lang="fr-FR" sz="1400" b="0" dirty="0">
                <a:solidFill>
                  <a:schemeClr val="accent1"/>
                </a:solidFill>
              </a:rPr>
              <a:t>saisie du questionnaire établissement </a:t>
            </a:r>
            <a:r>
              <a:rPr lang="fr-FR" sz="1400" b="0" dirty="0"/>
              <a:t>dans </a:t>
            </a:r>
            <a:r>
              <a:rPr lang="fr-FR" sz="1400" b="0" dirty="0" err="1"/>
              <a:t>PrevIAS</a:t>
            </a:r>
            <a:endParaRPr lang="fr-FR" sz="1400" b="0" dirty="0"/>
          </a:p>
          <a:p>
            <a:pPr lvl="2">
              <a:spcBef>
                <a:spcPts val="200"/>
              </a:spcBef>
            </a:pPr>
            <a:r>
              <a:rPr lang="fr-FR" sz="1400" b="0" dirty="0">
                <a:sym typeface="Wingdings" charset="0"/>
              </a:rPr>
              <a:t>Garantit </a:t>
            </a:r>
            <a:r>
              <a:rPr lang="fr-FR" sz="1400" b="0" dirty="0">
                <a:solidFill>
                  <a:schemeClr val="tx2"/>
                </a:solidFill>
                <a:sym typeface="Wingdings" charset="0"/>
              </a:rPr>
              <a:t>la </a:t>
            </a:r>
            <a:r>
              <a:rPr lang="fr-FR" sz="1400" b="0" dirty="0">
                <a:solidFill>
                  <a:schemeClr val="tx2"/>
                </a:solidFill>
              </a:rPr>
              <a:t>protection des données personnelles </a:t>
            </a:r>
            <a:r>
              <a:rPr lang="fr-FR" sz="1400" b="0" dirty="0"/>
              <a:t>(</a:t>
            </a:r>
            <a:r>
              <a:rPr lang="fr-FR" sz="1400" b="0" i="1" dirty="0"/>
              <a:t>cf. annexe 9 du guide de l’enquêteur page 84</a:t>
            </a:r>
            <a:r>
              <a:rPr lang="fr-FR" sz="1400" b="0" dirty="0"/>
              <a:t>)</a:t>
            </a:r>
            <a:endParaRPr lang="fr-FR" sz="1400" b="0" dirty="0">
              <a:sym typeface="Wingdings" charset="0"/>
            </a:endParaRPr>
          </a:p>
          <a:p>
            <a:pPr lvl="2">
              <a:spcBef>
                <a:spcPts val="200"/>
              </a:spcBef>
            </a:pPr>
            <a:r>
              <a:rPr lang="fr-FR" sz="1400" b="0" dirty="0">
                <a:sym typeface="Wingdings" charset="0"/>
              </a:rPr>
              <a:t>Assure le </a:t>
            </a:r>
            <a:r>
              <a:rPr lang="fr-FR" sz="1400" b="0" dirty="0">
                <a:solidFill>
                  <a:schemeClr val="accent1"/>
                </a:solidFill>
                <a:sym typeface="Wingdings" charset="0"/>
              </a:rPr>
              <a:t>relais auprès du </a:t>
            </a:r>
            <a:r>
              <a:rPr lang="fr-FR" sz="1400" b="0" dirty="0" err="1">
                <a:solidFill>
                  <a:schemeClr val="accent1"/>
                </a:solidFill>
                <a:sym typeface="Wingdings" charset="0"/>
              </a:rPr>
              <a:t>CPias</a:t>
            </a:r>
            <a:r>
              <a:rPr lang="fr-FR" sz="1400" b="0" dirty="0">
                <a:solidFill>
                  <a:schemeClr val="accent1"/>
                </a:solidFill>
                <a:sym typeface="Wingdings" charset="0"/>
              </a:rPr>
              <a:t> et de </a:t>
            </a:r>
            <a:r>
              <a:rPr lang="fr-FR" sz="1400" b="0" dirty="0" err="1">
                <a:solidFill>
                  <a:schemeClr val="accent1"/>
                </a:solidFill>
                <a:sym typeface="Wingdings" charset="0"/>
              </a:rPr>
              <a:t>SpFrance</a:t>
            </a:r>
            <a:r>
              <a:rPr lang="fr-FR" sz="1400" b="0" dirty="0">
                <a:solidFill>
                  <a:schemeClr val="accent1"/>
                </a:solidFill>
                <a:sym typeface="Wingdings" charset="0"/>
              </a:rPr>
              <a:t> </a:t>
            </a:r>
            <a:r>
              <a:rPr lang="fr-FR" sz="1400" b="0" dirty="0">
                <a:sym typeface="Wingdings" charset="0"/>
              </a:rPr>
              <a:t>de toute demande concernant l’enquête</a:t>
            </a:r>
            <a:endParaRPr lang="fr-FR" sz="1400" b="0" dirty="0">
              <a:solidFill>
                <a:schemeClr val="accent1"/>
              </a:solidFill>
              <a:sym typeface="Wingdings" charset="0"/>
            </a:endParaRPr>
          </a:p>
          <a:p>
            <a:pPr marL="0" lvl="2" indent="0">
              <a:spcBef>
                <a:spcPts val="600"/>
              </a:spcBef>
              <a:buNone/>
            </a:pPr>
            <a:r>
              <a:rPr lang="fr-FR" sz="1800" dirty="0">
                <a:solidFill>
                  <a:schemeClr val="accent4"/>
                </a:solidFill>
                <a:latin typeface="Arial" charset="0"/>
                <a:cs typeface="Arial" charset="0"/>
              </a:rPr>
              <a:t>Après la saisie des données</a:t>
            </a:r>
          </a:p>
          <a:p>
            <a:pPr lvl="2">
              <a:spcBef>
                <a:spcPts val="200"/>
              </a:spcBef>
            </a:pPr>
            <a:r>
              <a:rPr lang="fr-FR" sz="1400" b="0" dirty="0">
                <a:sym typeface="Wingdings" charset="0"/>
              </a:rPr>
              <a:t>Garantit </a:t>
            </a:r>
            <a:r>
              <a:rPr lang="fr-FR" sz="1400" b="0" dirty="0">
                <a:solidFill>
                  <a:schemeClr val="accent1"/>
                </a:solidFill>
                <a:sym typeface="Wingdings" charset="0"/>
              </a:rPr>
              <a:t>l’archivage des questionnaires résidents </a:t>
            </a:r>
            <a:r>
              <a:rPr lang="fr-FR" sz="1400" b="0" dirty="0">
                <a:sym typeface="Wingdings" charset="0"/>
              </a:rPr>
              <a:t>et leur </a:t>
            </a:r>
            <a:r>
              <a:rPr lang="fr-FR" sz="1400" b="0" dirty="0">
                <a:solidFill>
                  <a:schemeClr val="accent1"/>
                </a:solidFill>
                <a:sym typeface="Wingdings" charset="0"/>
              </a:rPr>
              <a:t>destruction à la clôture de l’enquête</a:t>
            </a:r>
          </a:p>
          <a:p>
            <a:pPr lvl="2">
              <a:spcBef>
                <a:spcPts val="200"/>
              </a:spcBef>
            </a:pPr>
            <a:r>
              <a:rPr lang="fr-FR" sz="1400" b="0" dirty="0">
                <a:sym typeface="Wingdings" charset="0"/>
              </a:rPr>
              <a:t>Vérifie que </a:t>
            </a:r>
            <a:r>
              <a:rPr lang="fr-FR" sz="1400" b="0" dirty="0">
                <a:solidFill>
                  <a:schemeClr val="accent1"/>
                </a:solidFill>
                <a:sym typeface="Wingdings" charset="0"/>
              </a:rPr>
              <a:t>l’ensemble des questionnaire </a:t>
            </a:r>
            <a:r>
              <a:rPr lang="fr-FR" sz="1400" b="0" dirty="0">
                <a:sym typeface="Wingdings" charset="0"/>
              </a:rPr>
              <a:t>(établissement et résidents) </a:t>
            </a:r>
            <a:r>
              <a:rPr lang="fr-FR" sz="1400" b="0" dirty="0">
                <a:solidFill>
                  <a:schemeClr val="accent1"/>
                </a:solidFill>
                <a:sym typeface="Wingdings" charset="0"/>
              </a:rPr>
              <a:t>sont au statut « validé » dans </a:t>
            </a:r>
            <a:r>
              <a:rPr lang="fr-FR" sz="1400" b="0" dirty="0" err="1">
                <a:solidFill>
                  <a:schemeClr val="accent1"/>
                </a:solidFill>
                <a:sym typeface="Wingdings" charset="0"/>
              </a:rPr>
              <a:t>PrevIAS</a:t>
            </a:r>
            <a:endParaRPr lang="fr-FR" sz="1400" b="0" dirty="0">
              <a:solidFill>
                <a:schemeClr val="accent1"/>
              </a:solidFill>
              <a:sym typeface="Wingdings" charset="0"/>
            </a:endParaRPr>
          </a:p>
          <a:p>
            <a:pPr lvl="2">
              <a:spcBef>
                <a:spcPts val="200"/>
              </a:spcBef>
            </a:pPr>
            <a:r>
              <a:rPr lang="fr-FR" sz="1400" b="0" dirty="0">
                <a:sym typeface="Wingdings" charset="0"/>
              </a:rPr>
              <a:t>Edite le </a:t>
            </a:r>
            <a:r>
              <a:rPr lang="fr-FR" sz="1400" b="0" dirty="0">
                <a:solidFill>
                  <a:schemeClr val="accent1"/>
                </a:solidFill>
                <a:sym typeface="Wingdings" charset="0"/>
              </a:rPr>
              <a:t>rapport automatisé </a:t>
            </a:r>
            <a:r>
              <a:rPr lang="fr-FR" sz="1400" b="0" dirty="0">
                <a:sym typeface="Wingdings" charset="0"/>
              </a:rPr>
              <a:t>et exporte les données</a:t>
            </a:r>
          </a:p>
          <a:p>
            <a:pPr lvl="2">
              <a:spcBef>
                <a:spcPts val="200"/>
              </a:spcBef>
            </a:pPr>
            <a:r>
              <a:rPr lang="fr-FR" sz="1400" b="0" dirty="0">
                <a:sym typeface="Wingdings" charset="0"/>
              </a:rPr>
              <a:t>Organise la </a:t>
            </a:r>
            <a:r>
              <a:rPr lang="fr-FR" sz="1400" b="0" dirty="0">
                <a:solidFill>
                  <a:schemeClr val="accent1"/>
                </a:solidFill>
                <a:sym typeface="Wingdings" charset="0"/>
              </a:rPr>
              <a:t>restitution des résultats </a:t>
            </a:r>
            <a:r>
              <a:rPr lang="fr-FR" sz="1400" b="0" dirty="0">
                <a:sym typeface="Wingdings" charset="0"/>
              </a:rPr>
              <a:t>dans l’établissement et propose des </a:t>
            </a:r>
            <a:r>
              <a:rPr lang="fr-FR" sz="1400" b="0" dirty="0">
                <a:solidFill>
                  <a:schemeClr val="accent1"/>
                </a:solidFill>
                <a:sym typeface="Wingdings" charset="0"/>
              </a:rPr>
              <a:t>pistes d’amélioration, des plans d’actions et programme de PCI et BUA dans l’établissement</a:t>
            </a:r>
          </a:p>
          <a:p>
            <a:pPr lvl="2">
              <a:spcBef>
                <a:spcPts val="200"/>
              </a:spcBef>
            </a:pPr>
            <a:r>
              <a:rPr lang="fr-FR" sz="1400" b="0" dirty="0">
                <a:solidFill>
                  <a:schemeClr val="accent1"/>
                </a:solidFill>
                <a:sym typeface="Wingdings" charset="0"/>
              </a:rPr>
              <a:t>Supprime les questionnaires sur support papier </a:t>
            </a:r>
            <a:r>
              <a:rPr lang="fr-FR" sz="1400" b="0" dirty="0">
                <a:sym typeface="Wingdings" charset="0"/>
              </a:rPr>
              <a:t>au plus part le 31/12/2024</a:t>
            </a:r>
          </a:p>
        </p:txBody>
      </p:sp>
      <p:pic>
        <p:nvPicPr>
          <p:cNvPr id="6"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525231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Rôle de l’enquêteur</a:t>
            </a:r>
            <a:endParaRPr lang="fr-FR" dirty="0"/>
          </a:p>
        </p:txBody>
      </p:sp>
      <p:sp>
        <p:nvSpPr>
          <p:cNvPr id="4" name="Espace réservé du texte 3"/>
          <p:cNvSpPr>
            <a:spLocks noGrp="1"/>
          </p:cNvSpPr>
          <p:nvPr>
            <p:ph type="body" sz="quarter" idx="12"/>
          </p:nvPr>
        </p:nvSpPr>
        <p:spPr>
          <a:xfrm>
            <a:off x="611560" y="1412776"/>
            <a:ext cx="8532440" cy="5328592"/>
          </a:xfrm>
        </p:spPr>
        <p:txBody>
          <a:bodyPr/>
          <a:lstStyle/>
          <a:p>
            <a:pPr marL="0" lvl="2" indent="0">
              <a:spcBef>
                <a:spcPts val="600"/>
              </a:spcBef>
              <a:buNone/>
            </a:pPr>
            <a:r>
              <a:rPr lang="fr-FR" dirty="0">
                <a:cs typeface="Arial" charset="0"/>
                <a:sym typeface="Wingdings" panose="05000000000000000000" pitchFamily="2" charset="2"/>
              </a:rPr>
              <a:t> </a:t>
            </a:r>
            <a:r>
              <a:rPr lang="fr-FR" dirty="0">
                <a:solidFill>
                  <a:schemeClr val="accent1"/>
                </a:solidFill>
                <a:sym typeface="Wingdings" panose="05000000000000000000" pitchFamily="2" charset="2"/>
              </a:rPr>
              <a:t>Chargé du recueil et de la saisie des données </a:t>
            </a:r>
            <a:r>
              <a:rPr lang="fr-FR" dirty="0">
                <a:sym typeface="Wingdings" panose="05000000000000000000" pitchFamily="2" charset="2"/>
              </a:rPr>
              <a:t>des questionnaires résidents</a:t>
            </a:r>
          </a:p>
          <a:p>
            <a:pPr marL="0" lvl="2" indent="0">
              <a:spcBef>
                <a:spcPts val="600"/>
              </a:spcBef>
              <a:buNone/>
            </a:pPr>
            <a:endParaRPr lang="fr-FR" dirty="0">
              <a:sym typeface="Wingdings" panose="05000000000000000000" pitchFamily="2" charset="2"/>
            </a:endParaRPr>
          </a:p>
          <a:p>
            <a:pPr marL="0" lvl="2" indent="0">
              <a:spcBef>
                <a:spcPts val="600"/>
              </a:spcBef>
              <a:buNone/>
            </a:pPr>
            <a:r>
              <a:rPr lang="fr-FR" sz="1800" dirty="0">
                <a:solidFill>
                  <a:schemeClr val="accent4"/>
                </a:solidFill>
                <a:latin typeface="Arial" charset="0"/>
                <a:cs typeface="Arial" charset="0"/>
              </a:rPr>
              <a:t>Avant l’enquête</a:t>
            </a:r>
          </a:p>
          <a:p>
            <a:pPr lvl="2">
              <a:spcBef>
                <a:spcPts val="300"/>
              </a:spcBef>
            </a:pPr>
            <a:r>
              <a:rPr lang="fr-FR" sz="1400" b="0" dirty="0"/>
              <a:t>Prend </a:t>
            </a:r>
            <a:r>
              <a:rPr lang="fr-FR" sz="1400" b="0" dirty="0">
                <a:solidFill>
                  <a:schemeClr val="accent1"/>
                </a:solidFill>
              </a:rPr>
              <a:t>contact avec les professionnels de santé </a:t>
            </a:r>
            <a:r>
              <a:rPr lang="fr-FR" sz="1400" b="0" dirty="0"/>
              <a:t>du ou des unités à enquêter</a:t>
            </a:r>
          </a:p>
          <a:p>
            <a:pPr lvl="2">
              <a:spcBef>
                <a:spcPts val="300"/>
              </a:spcBef>
            </a:pPr>
            <a:r>
              <a:rPr lang="fr-FR" sz="1400" b="0" dirty="0"/>
              <a:t>S’assure avoir reçu la </a:t>
            </a:r>
            <a:r>
              <a:rPr lang="fr-FR" sz="1400" b="0" dirty="0">
                <a:solidFill>
                  <a:schemeClr val="accent1"/>
                </a:solidFill>
              </a:rPr>
              <a:t>formation à l’enquête</a:t>
            </a:r>
          </a:p>
          <a:p>
            <a:pPr marL="0" lvl="2" indent="0">
              <a:spcBef>
                <a:spcPts val="600"/>
              </a:spcBef>
              <a:buNone/>
            </a:pPr>
            <a:r>
              <a:rPr lang="fr-FR" sz="1800" dirty="0">
                <a:solidFill>
                  <a:schemeClr val="accent4"/>
                </a:solidFill>
                <a:latin typeface="Arial" charset="0"/>
                <a:cs typeface="Arial" charset="0"/>
              </a:rPr>
              <a:t>Le jour de l’enquête</a:t>
            </a:r>
          </a:p>
          <a:p>
            <a:pPr lvl="2">
              <a:spcBef>
                <a:spcPts val="300"/>
              </a:spcBef>
            </a:pPr>
            <a:r>
              <a:rPr lang="fr-FR" sz="1400" b="0" dirty="0">
                <a:solidFill>
                  <a:schemeClr val="accent1"/>
                </a:solidFill>
              </a:rPr>
              <a:t>Récupère</a:t>
            </a:r>
            <a:r>
              <a:rPr lang="fr-FR" sz="1400" b="0" dirty="0"/>
              <a:t> auprès du référent </a:t>
            </a:r>
            <a:r>
              <a:rPr lang="fr-FR" sz="1400" b="0" dirty="0">
                <a:solidFill>
                  <a:schemeClr val="accent1"/>
                </a:solidFill>
              </a:rPr>
              <a:t>la liste des résidents éligibles</a:t>
            </a:r>
            <a:r>
              <a:rPr lang="fr-FR" sz="1400" b="0" dirty="0"/>
              <a:t> et </a:t>
            </a:r>
            <a:r>
              <a:rPr lang="fr-FR" sz="1400" b="0" dirty="0">
                <a:solidFill>
                  <a:schemeClr val="accent1"/>
                </a:solidFill>
              </a:rPr>
              <a:t>prépare les questionnaires papier</a:t>
            </a:r>
          </a:p>
          <a:p>
            <a:pPr lvl="2">
              <a:spcBef>
                <a:spcPts val="300"/>
              </a:spcBef>
            </a:pPr>
            <a:r>
              <a:rPr lang="fr-FR" sz="1400" b="0" dirty="0">
                <a:solidFill>
                  <a:schemeClr val="accent1"/>
                </a:solidFill>
              </a:rPr>
              <a:t>Vérifier les critères d’inclusion </a:t>
            </a:r>
            <a:r>
              <a:rPr lang="fr-FR" sz="1400" b="0" dirty="0"/>
              <a:t>des résidents support papier</a:t>
            </a:r>
          </a:p>
          <a:p>
            <a:pPr lvl="2">
              <a:spcBef>
                <a:spcPts val="300"/>
              </a:spcBef>
            </a:pPr>
            <a:r>
              <a:rPr lang="fr-FR" sz="1400" b="0" dirty="0">
                <a:solidFill>
                  <a:schemeClr val="accent1"/>
                </a:solidFill>
              </a:rPr>
              <a:t>Informe les résidents enquêtés </a:t>
            </a:r>
            <a:r>
              <a:rPr lang="fr-FR" sz="1400" b="0" dirty="0"/>
              <a:t>ou leur représentant légal dans chaque service</a:t>
            </a:r>
          </a:p>
          <a:p>
            <a:pPr lvl="2">
              <a:spcBef>
                <a:spcPts val="300"/>
              </a:spcBef>
            </a:pPr>
            <a:r>
              <a:rPr lang="fr-FR" sz="1400" b="0" dirty="0"/>
              <a:t>Complète les </a:t>
            </a:r>
            <a:r>
              <a:rPr lang="fr-FR" sz="1400" b="0" dirty="0">
                <a:solidFill>
                  <a:schemeClr val="accent1"/>
                </a:solidFill>
              </a:rPr>
              <a:t>questionnaires résidents </a:t>
            </a:r>
            <a:r>
              <a:rPr lang="fr-FR" sz="1400" b="0" dirty="0">
                <a:cs typeface="Arial" charset="0"/>
              </a:rPr>
              <a:t>sur support papier </a:t>
            </a:r>
            <a:r>
              <a:rPr lang="fr-FR" sz="1400" b="0" dirty="0"/>
              <a:t>à partir :</a:t>
            </a:r>
          </a:p>
          <a:p>
            <a:pPr marL="357750" lvl="3" indent="-285750">
              <a:buFont typeface="Wingdings" panose="05000000000000000000" pitchFamily="2" charset="2"/>
              <a:buChar char="Ø"/>
            </a:pPr>
            <a:r>
              <a:rPr lang="fr-FR" sz="1400" u="sng" dirty="0">
                <a:solidFill>
                  <a:srgbClr val="373739"/>
                </a:solidFill>
                <a:cs typeface="Arial" charset="0"/>
              </a:rPr>
              <a:t>De plusieurs sources d’information</a:t>
            </a:r>
            <a:r>
              <a:rPr lang="fr-FR" sz="1400" dirty="0">
                <a:solidFill>
                  <a:srgbClr val="373739"/>
                </a:solidFill>
                <a:cs typeface="Arial" charset="0"/>
              </a:rPr>
              <a:t> (dossier soignant, dossier médical)</a:t>
            </a:r>
          </a:p>
          <a:p>
            <a:pPr marL="357750" lvl="3" indent="-285750">
              <a:buFont typeface="Wingdings" panose="05000000000000000000" pitchFamily="2" charset="2"/>
              <a:buChar char="Ø"/>
            </a:pPr>
            <a:r>
              <a:rPr lang="fr-FR" sz="1400" u="sng" dirty="0">
                <a:solidFill>
                  <a:srgbClr val="373739"/>
                </a:solidFill>
                <a:cs typeface="Arial" charset="0"/>
              </a:rPr>
              <a:t>L’appui d’un professionnel de santé</a:t>
            </a:r>
            <a:r>
              <a:rPr lang="fr-FR" sz="1400" dirty="0">
                <a:solidFill>
                  <a:srgbClr val="373739"/>
                </a:solidFill>
                <a:cs typeface="Arial" charset="0"/>
              </a:rPr>
              <a:t> du secteur ou unité de vie enquêtée</a:t>
            </a:r>
          </a:p>
          <a:p>
            <a:pPr lvl="2">
              <a:spcBef>
                <a:spcPts val="300"/>
              </a:spcBef>
            </a:pPr>
            <a:r>
              <a:rPr lang="fr-FR" sz="1400" b="0" dirty="0"/>
              <a:t>Etablit la liste des </a:t>
            </a:r>
            <a:r>
              <a:rPr lang="fr-FR" sz="1400" b="0" dirty="0">
                <a:solidFill>
                  <a:schemeClr val="accent1"/>
                </a:solidFill>
              </a:rPr>
              <a:t>résultats microbiologiques en attente </a:t>
            </a:r>
            <a:r>
              <a:rPr lang="fr-FR" sz="1400" b="0" dirty="0"/>
              <a:t>pour les IAS identifiées</a:t>
            </a:r>
          </a:p>
          <a:p>
            <a:pPr lvl="2">
              <a:spcBef>
                <a:spcPts val="300"/>
              </a:spcBef>
            </a:pPr>
            <a:r>
              <a:rPr lang="fr-FR" sz="1400" b="0" dirty="0">
                <a:solidFill>
                  <a:schemeClr val="accent1"/>
                </a:solidFill>
              </a:rPr>
              <a:t>Fait confirmer les diagnostics </a:t>
            </a:r>
            <a:r>
              <a:rPr lang="fr-FR" sz="1400" b="0" dirty="0"/>
              <a:t>de chaque IAS et indications de chaque traitement AI </a:t>
            </a:r>
            <a:r>
              <a:rPr lang="fr-FR" sz="1400" b="0" dirty="0">
                <a:solidFill>
                  <a:schemeClr val="accent1"/>
                </a:solidFill>
              </a:rPr>
              <a:t>par le correspondant médical</a:t>
            </a:r>
          </a:p>
          <a:p>
            <a:pPr lvl="2">
              <a:spcBef>
                <a:spcPts val="300"/>
              </a:spcBef>
            </a:pPr>
            <a:r>
              <a:rPr lang="fr-FR" sz="1400" b="0" dirty="0">
                <a:solidFill>
                  <a:schemeClr val="accent1"/>
                </a:solidFill>
              </a:rPr>
              <a:t>Remet les questionnaires complétés</a:t>
            </a:r>
            <a:r>
              <a:rPr lang="fr-FR" sz="1400" b="0" dirty="0"/>
              <a:t> de l’ensemble des résidents </a:t>
            </a:r>
            <a:r>
              <a:rPr lang="fr-FR" sz="1400" b="0" dirty="0">
                <a:solidFill>
                  <a:schemeClr val="accent1"/>
                </a:solidFill>
              </a:rPr>
              <a:t>au référent </a:t>
            </a:r>
            <a:r>
              <a:rPr lang="fr-FR" sz="1400" b="0" dirty="0"/>
              <a:t>de l’enquête</a:t>
            </a:r>
          </a:p>
          <a:p>
            <a:pPr marL="0" lvl="2" indent="0">
              <a:spcBef>
                <a:spcPts val="600"/>
              </a:spcBef>
              <a:buNone/>
            </a:pPr>
            <a:r>
              <a:rPr lang="fr-FR" sz="1800" dirty="0">
                <a:solidFill>
                  <a:schemeClr val="accent4"/>
                </a:solidFill>
                <a:latin typeface="Arial" charset="0"/>
                <a:cs typeface="Arial" charset="0"/>
              </a:rPr>
              <a:t>Le plus proche possible de l’enquête</a:t>
            </a:r>
          </a:p>
          <a:p>
            <a:pPr lvl="2">
              <a:spcBef>
                <a:spcPts val="300"/>
              </a:spcBef>
            </a:pPr>
            <a:r>
              <a:rPr lang="fr-FR" sz="1400" b="0" dirty="0"/>
              <a:t>Participe à la </a:t>
            </a:r>
            <a:r>
              <a:rPr lang="fr-FR" sz="1400" b="0" dirty="0">
                <a:solidFill>
                  <a:schemeClr val="accent1"/>
                </a:solidFill>
              </a:rPr>
              <a:t>saisie des questionnaires résidents </a:t>
            </a:r>
            <a:r>
              <a:rPr lang="fr-FR" sz="1400" b="0" dirty="0"/>
              <a:t>dans </a:t>
            </a:r>
            <a:r>
              <a:rPr lang="fr-FR" sz="1400" b="0" dirty="0" err="1"/>
              <a:t>PrevIAS</a:t>
            </a:r>
            <a:endParaRPr lang="fr-FR" sz="1400" b="0" dirty="0"/>
          </a:p>
        </p:txBody>
      </p:sp>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202944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Rôle du correspondant médical</a:t>
            </a:r>
            <a:endParaRPr lang="fr-FR" dirty="0"/>
          </a:p>
        </p:txBody>
      </p:sp>
      <p:sp>
        <p:nvSpPr>
          <p:cNvPr id="4" name="Espace réservé du texte 3"/>
          <p:cNvSpPr>
            <a:spLocks noGrp="1"/>
          </p:cNvSpPr>
          <p:nvPr>
            <p:ph type="body" sz="quarter" idx="12"/>
          </p:nvPr>
        </p:nvSpPr>
        <p:spPr>
          <a:xfrm>
            <a:off x="611560" y="1412776"/>
            <a:ext cx="8280921" cy="4824535"/>
          </a:xfrm>
        </p:spPr>
        <p:txBody>
          <a:bodyPr/>
          <a:lstStyle/>
          <a:p>
            <a:pPr marL="0" lvl="2" indent="0">
              <a:spcBef>
                <a:spcPts val="600"/>
              </a:spcBef>
              <a:buNone/>
            </a:pPr>
            <a:r>
              <a:rPr lang="fr-FR" dirty="0">
                <a:cs typeface="Arial" charset="0"/>
                <a:sym typeface="Wingdings" panose="05000000000000000000" pitchFamily="2" charset="2"/>
              </a:rPr>
              <a:t> </a:t>
            </a:r>
            <a:r>
              <a:rPr lang="fr-FR" dirty="0">
                <a:solidFill>
                  <a:schemeClr val="accent1"/>
                </a:solidFill>
                <a:cs typeface="Arial" charset="0"/>
                <a:sym typeface="Wingdings" panose="05000000000000000000" pitchFamily="2" charset="2"/>
              </a:rPr>
              <a:t>Confirme les infections associées aux soins et les traitements anti-infectieux</a:t>
            </a:r>
          </a:p>
          <a:p>
            <a:pPr marL="0" lvl="2" indent="0">
              <a:spcBef>
                <a:spcPts val="600"/>
              </a:spcBef>
              <a:buNone/>
            </a:pPr>
            <a:endParaRPr lang="fr-FR" dirty="0">
              <a:solidFill>
                <a:schemeClr val="accent1"/>
              </a:solidFill>
              <a:cs typeface="Arial" charset="0"/>
              <a:sym typeface="Wingdings" panose="05000000000000000000" pitchFamily="2" charset="2"/>
            </a:endParaRPr>
          </a:p>
          <a:p>
            <a:pPr marL="0" lvl="2" indent="0">
              <a:spcBef>
                <a:spcPts val="600"/>
              </a:spcBef>
              <a:buNone/>
            </a:pPr>
            <a:r>
              <a:rPr lang="fr-FR" sz="1800" dirty="0">
                <a:solidFill>
                  <a:schemeClr val="accent4"/>
                </a:solidFill>
                <a:latin typeface="Arial" charset="0"/>
                <a:cs typeface="Arial" charset="0"/>
                <a:sym typeface="Wingdings" panose="05000000000000000000" pitchFamily="2" charset="2"/>
              </a:rPr>
              <a:t>Le jour de l’enquête ou le plus proche possible de l’enquête</a:t>
            </a:r>
          </a:p>
          <a:p>
            <a:pPr lvl="2">
              <a:spcBef>
                <a:spcPts val="300"/>
              </a:spcBef>
            </a:pPr>
            <a:r>
              <a:rPr lang="fr-FR" sz="1400" b="0" dirty="0">
                <a:solidFill>
                  <a:schemeClr val="accent1"/>
                </a:solidFill>
                <a:sym typeface="Wingdings" panose="05000000000000000000" pitchFamily="2" charset="2"/>
              </a:rPr>
              <a:t>Confirme le diagnostic des infections associées aux soins </a:t>
            </a:r>
            <a:r>
              <a:rPr lang="fr-FR" sz="1400" b="0" dirty="0">
                <a:sym typeface="Wingdings" panose="05000000000000000000" pitchFamily="2" charset="2"/>
              </a:rPr>
              <a:t>(variable « sites infectieux »)</a:t>
            </a:r>
          </a:p>
          <a:p>
            <a:pPr lvl="2">
              <a:spcBef>
                <a:spcPts val="300"/>
              </a:spcBef>
            </a:pPr>
            <a:r>
              <a:rPr lang="fr-FR" sz="1400" b="0" dirty="0">
                <a:solidFill>
                  <a:schemeClr val="accent1"/>
                </a:solidFill>
                <a:sym typeface="Wingdings" panose="05000000000000000000" pitchFamily="2" charset="2"/>
              </a:rPr>
              <a:t>Confirme l’indication des traitements anti-infectieux </a:t>
            </a:r>
            <a:r>
              <a:rPr lang="fr-FR" sz="1400" b="0" dirty="0">
                <a:sym typeface="Wingdings" panose="05000000000000000000" pitchFamily="2" charset="2"/>
              </a:rPr>
              <a:t>(variables « contexte de prescription » et « diagnostic associé aux traitement ») </a:t>
            </a:r>
          </a:p>
          <a:p>
            <a:pPr lvl="2">
              <a:spcBef>
                <a:spcPts val="300"/>
              </a:spcBef>
            </a:pPr>
            <a:r>
              <a:rPr lang="fr-FR" sz="1400" b="0" dirty="0">
                <a:solidFill>
                  <a:schemeClr val="accent1"/>
                </a:solidFill>
                <a:sym typeface="Wingdings" panose="05000000000000000000" pitchFamily="2" charset="2"/>
              </a:rPr>
              <a:t>Confirme l’indication de réévaluation des prescriptions d’anti-infectieux </a:t>
            </a:r>
            <a:r>
              <a:rPr lang="fr-FR" sz="1400" b="0" dirty="0">
                <a:sym typeface="Wingdings" panose="05000000000000000000" pitchFamily="2" charset="2"/>
              </a:rPr>
              <a:t>(variable « réévaluation de l’antibiothérapie)</a:t>
            </a:r>
          </a:p>
          <a:p>
            <a:pPr marL="0" lvl="2" indent="0">
              <a:spcBef>
                <a:spcPts val="600"/>
              </a:spcBef>
              <a:buNone/>
            </a:pPr>
            <a:endParaRPr lang="fr-FR" dirty="0">
              <a:solidFill>
                <a:schemeClr val="accent1"/>
              </a:solidFill>
            </a:endParaRPr>
          </a:p>
          <a:p>
            <a:pPr marL="0" lvl="2" indent="0">
              <a:spcBef>
                <a:spcPts val="600"/>
              </a:spcBef>
              <a:buNone/>
            </a:pPr>
            <a:r>
              <a:rPr lang="fr-FR" b="0" dirty="0">
                <a:cs typeface="Arial" charset="0"/>
                <a:sym typeface="Wingdings" panose="05000000000000000000" pitchFamily="2" charset="2"/>
              </a:rPr>
              <a:t> </a:t>
            </a:r>
            <a:r>
              <a:rPr lang="fr-FR" b="0" dirty="0">
                <a:solidFill>
                  <a:schemeClr val="accent1"/>
                </a:solidFill>
                <a:cs typeface="Arial" charset="0"/>
                <a:sym typeface="Wingdings" panose="05000000000000000000" pitchFamily="2" charset="2"/>
              </a:rPr>
              <a:t>En l’absence de correspond médical</a:t>
            </a:r>
            <a:r>
              <a:rPr lang="fr-FR" b="0" dirty="0">
                <a:cs typeface="Arial" charset="0"/>
                <a:sym typeface="Wingdings" panose="05000000000000000000" pitchFamily="2" charset="2"/>
              </a:rPr>
              <a:t>, </a:t>
            </a:r>
            <a:r>
              <a:rPr lang="fr-FR" b="0" dirty="0">
                <a:cs typeface="Arial" charset="0"/>
              </a:rPr>
              <a:t>le référent de l’enquête mentionne dans le questionnaire établissement en cochant « Non » à la question : « Validation des infections et des traitements anti-infectieux »</a:t>
            </a:r>
          </a:p>
          <a:p>
            <a:pPr marL="0" lvl="2" indent="0">
              <a:spcBef>
                <a:spcPts val="600"/>
              </a:spcBef>
              <a:buNone/>
            </a:pPr>
            <a:endParaRPr lang="fr-FR" b="0" dirty="0">
              <a:cs typeface="Arial" charset="0"/>
            </a:endParaRPr>
          </a:p>
          <a:p>
            <a:pPr marL="0" lvl="2" indent="0">
              <a:spcBef>
                <a:spcPts val="600"/>
              </a:spcBef>
              <a:buNone/>
            </a:pPr>
            <a:r>
              <a:rPr lang="fr-FR" b="0" dirty="0">
                <a:cs typeface="Arial" charset="0"/>
                <a:sym typeface="Wingdings" panose="05000000000000000000" pitchFamily="2" charset="2"/>
              </a:rPr>
              <a:t> </a:t>
            </a:r>
            <a:r>
              <a:rPr lang="fr-FR" dirty="0">
                <a:cs typeface="Arial" charset="0"/>
                <a:sym typeface="Wingdings" panose="05000000000000000000" pitchFamily="2" charset="2"/>
              </a:rPr>
              <a:t>Appel du </a:t>
            </a:r>
            <a:r>
              <a:rPr lang="fr-FR" dirty="0" err="1">
                <a:cs typeface="Arial" charset="0"/>
                <a:sym typeface="Wingdings" panose="05000000000000000000" pitchFamily="2" charset="2"/>
              </a:rPr>
              <a:t>CPias</a:t>
            </a:r>
            <a:r>
              <a:rPr lang="fr-FR" dirty="0">
                <a:cs typeface="Arial" charset="0"/>
                <a:sym typeface="Wingdings" panose="05000000000000000000" pitchFamily="2" charset="2"/>
              </a:rPr>
              <a:t> en cas d’hésitation</a:t>
            </a:r>
            <a:endParaRPr lang="fr-FR" dirty="0">
              <a:cs typeface="Arial" charset="0"/>
            </a:endParaRPr>
          </a:p>
        </p:txBody>
      </p:sp>
      <p:pic>
        <p:nvPicPr>
          <p:cNvPr id="6"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246529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31325" y="1138139"/>
            <a:ext cx="3861156" cy="5315198"/>
          </a:xfrm>
          <a:prstGeom prst="rect">
            <a:avLst/>
          </a:prstGeom>
        </p:spPr>
      </p:pic>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Outils d’enquête</a:t>
            </a:r>
          </a:p>
        </p:txBody>
      </p:sp>
      <p:sp>
        <p:nvSpPr>
          <p:cNvPr id="4" name="Espace réservé du texte 3"/>
          <p:cNvSpPr>
            <a:spLocks noGrp="1"/>
          </p:cNvSpPr>
          <p:nvPr>
            <p:ph type="body" sz="quarter" idx="12"/>
          </p:nvPr>
        </p:nvSpPr>
        <p:spPr>
          <a:xfrm>
            <a:off x="611561" y="1412776"/>
            <a:ext cx="4608512" cy="5184576"/>
          </a:xfrm>
        </p:spPr>
        <p:txBody>
          <a:bodyPr/>
          <a:lstStyle/>
          <a:p>
            <a:pPr marL="0" lvl="2" indent="0">
              <a:spcBef>
                <a:spcPts val="600"/>
              </a:spcBef>
              <a:buNone/>
            </a:pPr>
            <a:r>
              <a:rPr lang="fr-FR" sz="1800" dirty="0">
                <a:solidFill>
                  <a:schemeClr val="accent4"/>
                </a:solidFill>
                <a:latin typeface="Arial" charset="0"/>
                <a:cs typeface="Arial" charset="0"/>
              </a:rPr>
              <a:t>Sur la méthode d’enquête</a:t>
            </a:r>
          </a:p>
          <a:p>
            <a:pPr lvl="2">
              <a:spcBef>
                <a:spcPts val="600"/>
              </a:spcBef>
            </a:pPr>
            <a:r>
              <a:rPr lang="fr-FR" b="0" dirty="0">
                <a:solidFill>
                  <a:schemeClr val="tx2"/>
                </a:solidFill>
              </a:rPr>
              <a:t>Guide de l’enquêteur</a:t>
            </a:r>
          </a:p>
          <a:p>
            <a:pPr marL="0" lvl="2" indent="0">
              <a:spcBef>
                <a:spcPts val="600"/>
              </a:spcBef>
              <a:buNone/>
            </a:pPr>
            <a:r>
              <a:rPr lang="fr-FR" b="0" dirty="0"/>
              <a:t>   - sur le site de </a:t>
            </a:r>
            <a:r>
              <a:rPr lang="fr-FR" b="0" dirty="0" err="1"/>
              <a:t>SpFrance</a:t>
            </a:r>
            <a:r>
              <a:rPr lang="fr-FR" b="0" dirty="0"/>
              <a:t> / études et enquêtes</a:t>
            </a:r>
          </a:p>
          <a:p>
            <a:pPr marL="0" lvl="2" indent="0">
              <a:spcBef>
                <a:spcPts val="300"/>
              </a:spcBef>
              <a:buNone/>
            </a:pPr>
            <a:r>
              <a:rPr lang="fr-FR" b="0" i="1" dirty="0">
                <a:solidFill>
                  <a:schemeClr val="tx2"/>
                </a:solidFill>
                <a:latin typeface="Arial" charset="0"/>
                <a:cs typeface="Arial" charset="0"/>
              </a:rPr>
              <a:t>   </a:t>
            </a:r>
            <a:r>
              <a:rPr lang="fr-FR" sz="1400" b="0" i="1" u="sng" dirty="0">
                <a:solidFill>
                  <a:schemeClr val="tx2"/>
                </a:solidFill>
                <a:latin typeface="Arial" charset="0"/>
                <a:cs typeface="Arial" charset="0"/>
              </a:rPr>
              <a:t>https://www.santepubliquefrance.fr/etudes-et-enquetes</a:t>
            </a:r>
          </a:p>
          <a:p>
            <a:pPr lvl="2">
              <a:spcBef>
                <a:spcPts val="600"/>
              </a:spcBef>
            </a:pPr>
            <a:r>
              <a:rPr lang="fr-FR" b="0" dirty="0">
                <a:solidFill>
                  <a:schemeClr val="tx2"/>
                </a:solidFill>
              </a:rPr>
              <a:t>Questionnaires établissement et résident</a:t>
            </a:r>
          </a:p>
          <a:p>
            <a:pPr lvl="2">
              <a:spcBef>
                <a:spcPts val="600"/>
              </a:spcBef>
            </a:pPr>
            <a:r>
              <a:rPr lang="fr-FR" b="0" dirty="0">
                <a:solidFill>
                  <a:schemeClr val="tx2"/>
                </a:solidFill>
              </a:rPr>
              <a:t>Lettre d’information </a:t>
            </a:r>
            <a:r>
              <a:rPr lang="fr-FR" b="0" dirty="0"/>
              <a:t>des résidents</a:t>
            </a:r>
          </a:p>
          <a:p>
            <a:pPr lvl="2">
              <a:spcBef>
                <a:spcPts val="600"/>
              </a:spcBef>
            </a:pPr>
            <a:r>
              <a:rPr lang="fr-FR" b="0" dirty="0">
                <a:solidFill>
                  <a:schemeClr val="tx2"/>
                </a:solidFill>
              </a:rPr>
              <a:t>FAQ </a:t>
            </a:r>
            <a:r>
              <a:rPr lang="fr-FR" b="0" dirty="0"/>
              <a:t>mise à jour au cours de l’enquête</a:t>
            </a:r>
          </a:p>
          <a:p>
            <a:pPr lvl="2">
              <a:spcBef>
                <a:spcPts val="600"/>
              </a:spcBef>
            </a:pPr>
            <a:r>
              <a:rPr lang="fr-FR" b="0" dirty="0">
                <a:solidFill>
                  <a:schemeClr val="tx2"/>
                </a:solidFill>
                <a:latin typeface="Arial" charset="0"/>
                <a:cs typeface="Arial" charset="0"/>
              </a:rPr>
              <a:t>Présentation de formation </a:t>
            </a:r>
            <a:r>
              <a:rPr lang="fr-FR" b="0" dirty="0">
                <a:latin typeface="Arial" charset="0"/>
                <a:cs typeface="Arial" charset="0"/>
              </a:rPr>
              <a:t>:</a:t>
            </a:r>
          </a:p>
          <a:p>
            <a:pPr marL="0" lvl="2" indent="0">
              <a:spcBef>
                <a:spcPts val="300"/>
              </a:spcBef>
              <a:buNone/>
            </a:pPr>
            <a:r>
              <a:rPr lang="fr-FR" b="0" dirty="0"/>
              <a:t>    - méthode d’enquête</a:t>
            </a:r>
          </a:p>
          <a:p>
            <a:pPr marL="0" lvl="2" indent="0">
              <a:spcBef>
                <a:spcPts val="300"/>
              </a:spcBef>
              <a:buNone/>
            </a:pPr>
            <a:r>
              <a:rPr lang="fr-FR" b="0" dirty="0"/>
              <a:t>    - cas cliniques</a:t>
            </a:r>
          </a:p>
          <a:p>
            <a:pPr marL="0" lvl="2" indent="0">
              <a:spcBef>
                <a:spcPts val="1200"/>
              </a:spcBef>
              <a:buNone/>
            </a:pPr>
            <a:r>
              <a:rPr lang="fr-FR" sz="1800" dirty="0">
                <a:solidFill>
                  <a:schemeClr val="accent4"/>
                </a:solidFill>
                <a:latin typeface="Arial" charset="0"/>
                <a:cs typeface="Arial" charset="0"/>
              </a:rPr>
              <a:t>Sur l’application </a:t>
            </a:r>
            <a:r>
              <a:rPr lang="fr-FR" sz="1800" dirty="0" err="1">
                <a:solidFill>
                  <a:schemeClr val="accent4"/>
                </a:solidFill>
                <a:latin typeface="Arial" charset="0"/>
                <a:cs typeface="Arial" charset="0"/>
              </a:rPr>
              <a:t>PrevIAS</a:t>
            </a:r>
            <a:endParaRPr lang="fr-FR" sz="1800" dirty="0">
              <a:solidFill>
                <a:schemeClr val="accent4"/>
              </a:solidFill>
              <a:latin typeface="Arial" charset="0"/>
              <a:cs typeface="Arial" charset="0"/>
            </a:endParaRPr>
          </a:p>
          <a:p>
            <a:pPr marL="0" lvl="2" indent="0">
              <a:spcBef>
                <a:spcPts val="300"/>
              </a:spcBef>
              <a:buNone/>
            </a:pPr>
            <a:r>
              <a:rPr lang="fr-FR" sz="1800" i="1" dirty="0">
                <a:solidFill>
                  <a:schemeClr val="tx2"/>
                </a:solidFill>
                <a:latin typeface="Arial" charset="0"/>
                <a:cs typeface="Arial" charset="0"/>
              </a:rPr>
              <a:t>   </a:t>
            </a:r>
            <a:r>
              <a:rPr lang="fr-FR" sz="1400" b="0" i="1" u="sng" dirty="0">
                <a:solidFill>
                  <a:schemeClr val="tx2"/>
                </a:solidFill>
                <a:latin typeface="Arial" charset="0"/>
                <a:cs typeface="Arial" charset="0"/>
              </a:rPr>
              <a:t>https://previas.santepubliquefrance.fr</a:t>
            </a:r>
          </a:p>
          <a:p>
            <a:pPr lvl="2">
              <a:spcBef>
                <a:spcPts val="600"/>
              </a:spcBef>
            </a:pPr>
            <a:r>
              <a:rPr lang="fr-FR" b="0" dirty="0">
                <a:solidFill>
                  <a:schemeClr val="tx2"/>
                </a:solidFill>
              </a:rPr>
              <a:t>Annexe 4 du guide de l’enquêteur</a:t>
            </a:r>
          </a:p>
          <a:p>
            <a:pPr lvl="2">
              <a:spcBef>
                <a:spcPts val="600"/>
              </a:spcBef>
            </a:pPr>
            <a:r>
              <a:rPr lang="fr-FR" b="0" dirty="0">
                <a:solidFill>
                  <a:schemeClr val="tx2"/>
                </a:solidFill>
              </a:rPr>
              <a:t>Guide d’utilisation de </a:t>
            </a:r>
            <a:r>
              <a:rPr lang="fr-FR" b="0" dirty="0" err="1">
                <a:solidFill>
                  <a:schemeClr val="tx2"/>
                </a:solidFill>
              </a:rPr>
              <a:t>PrevIAS</a:t>
            </a:r>
            <a:endParaRPr lang="fr-FR" b="0" dirty="0"/>
          </a:p>
          <a:p>
            <a:pPr lvl="2">
              <a:spcBef>
                <a:spcPts val="600"/>
              </a:spcBef>
            </a:pPr>
            <a:r>
              <a:rPr lang="fr-FR" b="0" dirty="0">
                <a:solidFill>
                  <a:schemeClr val="tx2"/>
                </a:solidFill>
              </a:rPr>
              <a:t>Présentation de formation</a:t>
            </a:r>
          </a:p>
        </p:txBody>
      </p:sp>
      <p:pic>
        <p:nvPicPr>
          <p:cNvPr id="6" name="Picture 6" descr="CPIAS Nouvelle-Aquitaine lutte contre les infections nosocomial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211872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467544" y="3428998"/>
            <a:ext cx="8280920" cy="1296145"/>
          </a:xfrm>
        </p:spPr>
        <p:txBody>
          <a:bodyPr/>
          <a:lstStyle/>
          <a:p>
            <a:pPr algn="r"/>
            <a:r>
              <a:rPr lang="fr-FR" dirty="0">
                <a:solidFill>
                  <a:schemeClr val="accent1"/>
                </a:solidFill>
              </a:rPr>
              <a:t>Questionnaire établissement</a:t>
            </a:r>
            <a:br>
              <a:rPr lang="fr-FR" dirty="0">
                <a:solidFill>
                  <a:schemeClr val="accent1"/>
                </a:solidFill>
              </a:rPr>
            </a:br>
            <a:endParaRPr lang="fr-FR" dirty="0">
              <a:solidFill>
                <a:schemeClr val="accent1"/>
              </a:solidFill>
            </a:endParaRPr>
          </a:p>
        </p:txBody>
      </p:sp>
      <p:sp>
        <p:nvSpPr>
          <p:cNvPr id="7" name="Espace réservé du texte 6"/>
          <p:cNvSpPr>
            <a:spLocks noGrp="1"/>
          </p:cNvSpPr>
          <p:nvPr>
            <p:ph type="body" sz="quarter" idx="10"/>
          </p:nvPr>
        </p:nvSpPr>
        <p:spPr>
          <a:xfrm>
            <a:off x="1331014" y="2798506"/>
            <a:ext cx="7417450" cy="486478"/>
          </a:xfrm>
        </p:spPr>
        <p:txBody>
          <a:bodyPr/>
          <a:lstStyle/>
          <a:p>
            <a:pPr algn="r"/>
            <a:r>
              <a:rPr lang="fr-FR" dirty="0"/>
              <a:t>ENP 2024 : PARTIE 4</a:t>
            </a:r>
          </a:p>
        </p:txBody>
      </p:sp>
      <p:pic>
        <p:nvPicPr>
          <p:cNvPr id="6" name="Picture 2" descr="Répias - Réseau de Prévention des Infections Associées aux Soin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184" y="335316"/>
            <a:ext cx="1296144" cy="6284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086555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95479" y="1149282"/>
            <a:ext cx="3921296" cy="5664094"/>
          </a:xfrm>
          <a:prstGeom prst="rect">
            <a:avLst/>
          </a:prstGeom>
          <a:ln w="15875">
            <a:solidFill>
              <a:schemeClr val="accent6">
                <a:lumMod val="60000"/>
                <a:lumOff val="40000"/>
              </a:schemeClr>
            </a:solidFill>
          </a:ln>
        </p:spPr>
      </p:pic>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Questionnaire établissement</a:t>
            </a:r>
            <a:endParaRPr lang="fr-FR" dirty="0"/>
          </a:p>
        </p:txBody>
      </p:sp>
      <p:pic>
        <p:nvPicPr>
          <p:cNvPr id="9" name="Picture 6" descr="CPIAS Nouvelle-Aquitaine lutte contre les infections nosocomial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0" name="Espace réservé du texte 3"/>
          <p:cNvSpPr txBox="1">
            <a:spLocks/>
          </p:cNvSpPr>
          <p:nvPr/>
        </p:nvSpPr>
        <p:spPr>
          <a:xfrm>
            <a:off x="179513" y="1628800"/>
            <a:ext cx="4315966" cy="2151856"/>
          </a:xfrm>
          <a:prstGeom prst="rect">
            <a:avLst/>
          </a:prstGeom>
        </p:spPr>
        <p:txBody>
          <a:bodyPr vert="horz" lIns="36000" tIns="0" rIns="36000" bIns="0" rtlCol="0">
            <a:noAutofit/>
          </a:bodyPr>
          <a:lstStyle>
            <a:lvl1pPr marL="0" indent="0" algn="l" defTabSz="914400" rtl="0" eaLnBrk="1" latinLnBrk="0" hangingPunct="1">
              <a:lnSpc>
                <a:spcPct val="110000"/>
              </a:lnSpc>
              <a:spcBef>
                <a:spcPts val="1200"/>
              </a:spcBef>
              <a:buFontTx/>
              <a:buNone/>
              <a:defRPr sz="1800" b="1" kern="1200" cap="all" baseline="0">
                <a:solidFill>
                  <a:schemeClr val="tx2"/>
                </a:solidFill>
                <a:latin typeface="+mn-lt"/>
                <a:ea typeface="+mn-ea"/>
                <a:cs typeface="+mn-cs"/>
              </a:defRPr>
            </a:lvl1pPr>
            <a:lvl2pPr marL="0" indent="0" algn="l" defTabSz="914400" rtl="0" eaLnBrk="1" latinLnBrk="0" hangingPunct="1">
              <a:lnSpc>
                <a:spcPct val="110000"/>
              </a:lnSpc>
              <a:spcBef>
                <a:spcPts val="600"/>
              </a:spcBef>
              <a:buFontTx/>
              <a:buNone/>
              <a:defRPr sz="1600" kern="1200">
                <a:solidFill>
                  <a:srgbClr val="373739"/>
                </a:solidFill>
                <a:latin typeface="+mn-lt"/>
                <a:ea typeface="+mn-ea"/>
                <a:cs typeface="+mn-cs"/>
              </a:defRPr>
            </a:lvl2pPr>
            <a:lvl3pPr marL="144000" indent="-144000" algn="l" defTabSz="914400" rtl="0" eaLnBrk="1" latinLnBrk="0" hangingPunct="1">
              <a:lnSpc>
                <a:spcPct val="110000"/>
              </a:lnSpc>
              <a:spcBef>
                <a:spcPts val="0"/>
              </a:spcBef>
              <a:buClr>
                <a:schemeClr val="tx2"/>
              </a:buClr>
              <a:buFont typeface="Symbol" panose="05050102010706020507" pitchFamily="18" charset="2"/>
              <a:buChar char="·"/>
              <a:defRPr sz="1600" b="1" kern="1200">
                <a:solidFill>
                  <a:srgbClr val="373739"/>
                </a:solidFill>
                <a:latin typeface="+mn-lt"/>
                <a:ea typeface="+mn-ea"/>
                <a:cs typeface="+mn-cs"/>
              </a:defRPr>
            </a:lvl3pPr>
            <a:lvl4pPr marL="144000" indent="-144000" algn="l" defTabSz="914400" rtl="0" eaLnBrk="1" latinLnBrk="0" hangingPunct="1">
              <a:lnSpc>
                <a:spcPct val="110000"/>
              </a:lnSpc>
              <a:spcBef>
                <a:spcPts val="0"/>
              </a:spcBef>
              <a:buFont typeface="Symbol" panose="05050102010706020507" pitchFamily="18" charset="2"/>
              <a:buChar char="·"/>
              <a:tabLst/>
              <a:defRPr sz="1600" kern="1200">
                <a:solidFill>
                  <a:schemeClr val="tx2"/>
                </a:solidFill>
                <a:latin typeface="+mn-lt"/>
                <a:ea typeface="+mn-ea"/>
                <a:cs typeface="+mn-cs"/>
              </a:defRPr>
            </a:lvl4pPr>
            <a:lvl5pPr marL="288000" indent="-144000" algn="l" defTabSz="914400" rtl="0" eaLnBrk="1" latinLnBrk="0" hangingPunct="1">
              <a:lnSpc>
                <a:spcPct val="110000"/>
              </a:lnSpc>
              <a:spcBef>
                <a:spcPts val="0"/>
              </a:spcBef>
              <a:buFont typeface="Arial" panose="020B0604020202020204" pitchFamily="34" charset="0"/>
              <a:buChar char="-"/>
              <a:defRPr sz="1400" kern="1200">
                <a:solidFill>
                  <a:srgbClr val="373739"/>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2" indent="0">
              <a:spcBef>
                <a:spcPts val="600"/>
              </a:spcBef>
              <a:buFont typeface="Symbol" panose="05050102010706020507" pitchFamily="18" charset="2"/>
              <a:buNone/>
            </a:pPr>
            <a:r>
              <a:rPr lang="fr-FR" sz="1800" dirty="0">
                <a:solidFill>
                  <a:schemeClr val="accent4"/>
                </a:solidFill>
                <a:latin typeface="Arial" charset="0"/>
                <a:cs typeface="Arial" charset="0"/>
              </a:rPr>
              <a:t>1 seul questionnaire par établissement</a:t>
            </a:r>
          </a:p>
          <a:p>
            <a:pPr marL="0" lvl="2" indent="0">
              <a:spcBef>
                <a:spcPts val="600"/>
              </a:spcBef>
              <a:buFont typeface="Symbol" panose="05050102010706020507" pitchFamily="18" charset="2"/>
              <a:buNone/>
            </a:pPr>
            <a:r>
              <a:rPr lang="fr-FR" sz="1800" dirty="0">
                <a:solidFill>
                  <a:schemeClr val="accent4"/>
                </a:solidFill>
                <a:latin typeface="Arial" charset="0"/>
                <a:cs typeface="Arial" charset="0"/>
              </a:rPr>
              <a:t>4 sections :</a:t>
            </a:r>
          </a:p>
          <a:p>
            <a:pPr lvl="2">
              <a:spcBef>
                <a:spcPts val="600"/>
              </a:spcBef>
            </a:pPr>
            <a:r>
              <a:rPr lang="fr-FR" b="0" dirty="0">
                <a:latin typeface="Arial" charset="0"/>
                <a:cs typeface="Arial" charset="0"/>
              </a:rPr>
              <a:t>Données administratives</a:t>
            </a:r>
          </a:p>
          <a:p>
            <a:pPr lvl="2">
              <a:spcBef>
                <a:spcPts val="600"/>
              </a:spcBef>
            </a:pPr>
            <a:r>
              <a:rPr lang="fr-FR" b="0" dirty="0">
                <a:latin typeface="Arial" charset="0"/>
                <a:cs typeface="Arial" charset="0"/>
              </a:rPr>
              <a:t>Périmètre de l’enquête</a:t>
            </a:r>
          </a:p>
          <a:p>
            <a:pPr lvl="2">
              <a:spcBef>
                <a:spcPts val="600"/>
              </a:spcBef>
            </a:pPr>
            <a:r>
              <a:rPr lang="fr-FR" b="0" dirty="0">
                <a:latin typeface="Arial" charset="0"/>
                <a:cs typeface="Arial" charset="0"/>
              </a:rPr>
              <a:t>Capacité et charge en soins</a:t>
            </a:r>
          </a:p>
          <a:p>
            <a:pPr lvl="2">
              <a:spcBef>
                <a:spcPts val="600"/>
              </a:spcBef>
            </a:pPr>
            <a:r>
              <a:rPr lang="fr-FR" b="0" dirty="0">
                <a:latin typeface="Arial" charset="0"/>
                <a:cs typeface="Arial" charset="0"/>
              </a:rPr>
              <a:t>Organisation des soins</a:t>
            </a:r>
          </a:p>
        </p:txBody>
      </p:sp>
    </p:spTree>
    <p:extLst>
      <p:ext uri="{BB962C8B-B14F-4D97-AF65-F5344CB8AC3E}">
        <p14:creationId xmlns:p14="http://schemas.microsoft.com/office/powerpoint/2010/main" val="189901082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Données administratives</a:t>
            </a:r>
            <a:endParaRPr lang="fr-FR" dirty="0"/>
          </a:p>
        </p:txBody>
      </p:sp>
      <p:sp>
        <p:nvSpPr>
          <p:cNvPr id="8" name="Espace réservé du texte 3"/>
          <p:cNvSpPr>
            <a:spLocks noGrp="1"/>
          </p:cNvSpPr>
          <p:nvPr>
            <p:ph type="body" sz="quarter" idx="12"/>
          </p:nvPr>
        </p:nvSpPr>
        <p:spPr>
          <a:xfrm>
            <a:off x="596212" y="3758582"/>
            <a:ext cx="7864219" cy="2982785"/>
          </a:xfr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a:lstStyle/>
          <a:p>
            <a:pPr marL="0" lvl="4" indent="0">
              <a:spcBef>
                <a:spcPts val="300"/>
              </a:spcBef>
              <a:buNone/>
            </a:pPr>
            <a:r>
              <a:rPr lang="fr-FR" sz="1600" b="1" dirty="0">
                <a:sym typeface="Wingdings" panose="05000000000000000000" pitchFamily="2" charset="2"/>
              </a:rPr>
              <a:t></a:t>
            </a:r>
            <a:r>
              <a:rPr lang="fr-FR" sz="1600" b="1" dirty="0">
                <a:solidFill>
                  <a:schemeClr val="accent1"/>
                </a:solidFill>
                <a:sym typeface="Wingdings" panose="05000000000000000000" pitchFamily="2" charset="2"/>
              </a:rPr>
              <a:t> </a:t>
            </a:r>
            <a:r>
              <a:rPr lang="fr-FR" sz="1600" b="1" dirty="0">
                <a:solidFill>
                  <a:schemeClr val="accent1"/>
                </a:solidFill>
              </a:rPr>
              <a:t>Données administratives de l’établissement </a:t>
            </a:r>
            <a:r>
              <a:rPr lang="fr-FR" sz="1600" b="1" dirty="0"/>
              <a:t>: raison sociale, </a:t>
            </a:r>
            <a:r>
              <a:rPr lang="fr-FR" sz="1600" b="1" dirty="0" err="1"/>
              <a:t>finess</a:t>
            </a:r>
            <a:r>
              <a:rPr lang="fr-FR" sz="1600" b="1" dirty="0"/>
              <a:t> géographique et juridique, région, département, commune et code postal,</a:t>
            </a:r>
            <a:br>
              <a:rPr lang="fr-FR" sz="1600" b="1" dirty="0"/>
            </a:br>
            <a:r>
              <a:rPr lang="fr-FR" sz="1600" b="1" dirty="0"/>
              <a:t>statut juridique et catégorie d’établissement</a:t>
            </a:r>
          </a:p>
          <a:p>
            <a:pPr marL="0" lvl="4" indent="0">
              <a:spcBef>
                <a:spcPts val="300"/>
              </a:spcBef>
              <a:buNone/>
            </a:pPr>
            <a:r>
              <a:rPr lang="fr-FR" dirty="0">
                <a:cs typeface="Arial" charset="0"/>
                <a:sym typeface="Wingdings" panose="05000000000000000000" pitchFamily="2" charset="2"/>
              </a:rPr>
              <a:t> </a:t>
            </a:r>
            <a:r>
              <a:rPr lang="fr-FR" dirty="0"/>
              <a:t>Données </a:t>
            </a:r>
            <a:r>
              <a:rPr lang="fr-FR" b="1" dirty="0"/>
              <a:t>pré-remplies dans l’application </a:t>
            </a:r>
            <a:r>
              <a:rPr lang="fr-FR" dirty="0"/>
              <a:t>à partir des données </a:t>
            </a:r>
            <a:r>
              <a:rPr lang="fr-FR" dirty="0" err="1"/>
              <a:t>Finess</a:t>
            </a:r>
            <a:endParaRPr lang="fr-FR" dirty="0"/>
          </a:p>
          <a:p>
            <a:pPr marL="0" lvl="4" indent="0">
              <a:spcBef>
                <a:spcPts val="300"/>
              </a:spcBef>
              <a:buNone/>
            </a:pPr>
            <a:r>
              <a:rPr lang="fr-FR" dirty="0">
                <a:cs typeface="Arial" charset="0"/>
                <a:sym typeface="Wingdings" panose="05000000000000000000" pitchFamily="2" charset="2"/>
              </a:rPr>
              <a:t> Dans le cas d’un groupement multi-sites, les données administratives correspondent à celles de </a:t>
            </a:r>
            <a:r>
              <a:rPr lang="fr-FR" b="1" dirty="0">
                <a:cs typeface="Arial" charset="0"/>
                <a:sym typeface="Wingdings" panose="05000000000000000000" pitchFamily="2" charset="2"/>
              </a:rPr>
              <a:t>l’établissement référent du groupement</a:t>
            </a:r>
          </a:p>
          <a:p>
            <a:pPr marL="0" lvl="4" indent="0">
              <a:spcBef>
                <a:spcPts val="300"/>
              </a:spcBef>
              <a:buNone/>
            </a:pPr>
            <a:r>
              <a:rPr lang="fr-FR" dirty="0">
                <a:cs typeface="Arial" charset="0"/>
                <a:sym typeface="Wingdings" panose="05000000000000000000" pitchFamily="2" charset="2"/>
              </a:rPr>
              <a:t> </a:t>
            </a:r>
            <a:r>
              <a:rPr lang="fr-FR" dirty="0"/>
              <a:t>Le référent de l’enquête vérifie les données pré-remplies </a:t>
            </a:r>
          </a:p>
          <a:p>
            <a:pPr marL="0" lvl="4" indent="0">
              <a:spcBef>
                <a:spcPts val="300"/>
              </a:spcBef>
              <a:buNone/>
            </a:pPr>
            <a:r>
              <a:rPr lang="fr-FR" dirty="0">
                <a:sym typeface="Wingdings" panose="05000000000000000000" pitchFamily="2" charset="2"/>
              </a:rPr>
              <a:t></a:t>
            </a:r>
            <a:r>
              <a:rPr lang="fr-FR" dirty="0"/>
              <a:t> </a:t>
            </a:r>
            <a:r>
              <a:rPr lang="fr-FR" u="sng" dirty="0">
                <a:cs typeface="Arial" charset="0"/>
                <a:sym typeface="Wingdings" panose="05000000000000000000" pitchFamily="2" charset="2"/>
              </a:rPr>
              <a:t>Dans </a:t>
            </a:r>
            <a:r>
              <a:rPr lang="fr-FR" u="sng" dirty="0" err="1">
                <a:cs typeface="Arial" charset="0"/>
                <a:sym typeface="Wingdings" panose="05000000000000000000" pitchFamily="2" charset="2"/>
              </a:rPr>
              <a:t>PrevIAS</a:t>
            </a:r>
            <a:r>
              <a:rPr lang="fr-FR" dirty="0">
                <a:cs typeface="Arial" charset="0"/>
                <a:sym typeface="Wingdings" panose="05000000000000000000" pitchFamily="2" charset="2"/>
              </a:rPr>
              <a:t> : Les données peuvent être modifiées dans </a:t>
            </a:r>
            <a:r>
              <a:rPr lang="fr-FR" dirty="0" err="1">
                <a:cs typeface="Arial" charset="0"/>
                <a:sym typeface="Wingdings" panose="05000000000000000000" pitchFamily="2" charset="2"/>
              </a:rPr>
              <a:t>Pr</a:t>
            </a:r>
            <a:r>
              <a:rPr lang="fr-FR" dirty="0" err="1"/>
              <a:t>evIAS</a:t>
            </a:r>
            <a:r>
              <a:rPr lang="fr-FR" dirty="0"/>
              <a:t> par l’administrateur local dans le menu </a:t>
            </a:r>
            <a:r>
              <a:rPr lang="fr-FR" i="1" dirty="0"/>
              <a:t>Administration / Gestion des établissements</a:t>
            </a:r>
            <a:endParaRPr lang="fr-FR" dirty="0">
              <a:cs typeface="Arial" charset="0"/>
              <a:sym typeface="Wingdings" panose="05000000000000000000" pitchFamily="2" charset="2"/>
            </a:endParaRPr>
          </a:p>
          <a:p>
            <a:pPr marL="0" lvl="4" indent="0">
              <a:buNone/>
            </a:pPr>
            <a:r>
              <a:rPr lang="fr-FR" dirty="0">
                <a:cs typeface="Arial" charset="0"/>
                <a:sym typeface="Wingdings" panose="05000000000000000000" pitchFamily="2" charset="2"/>
              </a:rPr>
              <a:t>Dans le cas d’une erreur sur les numéros de </a:t>
            </a:r>
            <a:r>
              <a:rPr lang="fr-FR" dirty="0" err="1">
                <a:cs typeface="Arial" charset="0"/>
                <a:sym typeface="Wingdings" panose="05000000000000000000" pitchFamily="2" charset="2"/>
              </a:rPr>
              <a:t>Finess</a:t>
            </a:r>
            <a:r>
              <a:rPr lang="fr-FR" dirty="0">
                <a:cs typeface="Arial" charset="0"/>
                <a:sym typeface="Wingdings" panose="05000000000000000000" pitchFamily="2" charset="2"/>
              </a:rPr>
              <a:t> géographique ou juridique, l’administrateur local contacte le support applicatif de </a:t>
            </a:r>
            <a:r>
              <a:rPr lang="fr-FR" dirty="0" err="1">
                <a:cs typeface="Arial" charset="0"/>
                <a:sym typeface="Wingdings" panose="05000000000000000000" pitchFamily="2" charset="2"/>
              </a:rPr>
              <a:t>PrevIAS</a:t>
            </a:r>
            <a:endParaRPr lang="fr-FR" i="1" dirty="0"/>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5" y="1127238"/>
            <a:ext cx="7321915" cy="2517785"/>
          </a:xfrm>
          <a:prstGeom prst="rect">
            <a:avLst/>
          </a:prstGeom>
        </p:spPr>
      </p:pic>
      <p:sp>
        <p:nvSpPr>
          <p:cNvPr id="9" name="Rectangle 8"/>
          <p:cNvSpPr/>
          <p:nvPr/>
        </p:nvSpPr>
        <p:spPr>
          <a:xfrm>
            <a:off x="899592" y="1516856"/>
            <a:ext cx="7128792" cy="126407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7524420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Contexte</a:t>
            </a:r>
            <a:endParaRPr lang="fr-FR" dirty="0"/>
          </a:p>
        </p:txBody>
      </p:sp>
      <p:sp>
        <p:nvSpPr>
          <p:cNvPr id="4" name="Espace réservé du texte 3"/>
          <p:cNvSpPr>
            <a:spLocks noGrp="1"/>
          </p:cNvSpPr>
          <p:nvPr>
            <p:ph type="body" sz="quarter" idx="12"/>
          </p:nvPr>
        </p:nvSpPr>
        <p:spPr>
          <a:xfrm>
            <a:off x="611560" y="1412776"/>
            <a:ext cx="8208912" cy="5400600"/>
          </a:xfrm>
        </p:spPr>
        <p:txBody>
          <a:bodyPr/>
          <a:lstStyle/>
          <a:p>
            <a:r>
              <a:rPr lang="fr-FR" cap="none" dirty="0">
                <a:solidFill>
                  <a:schemeClr val="accent4"/>
                </a:solidFill>
              </a:rPr>
              <a:t>Deux précédentes ENP en EHPAD en France</a:t>
            </a:r>
          </a:p>
          <a:p>
            <a:endParaRPr lang="fr-FR" dirty="0"/>
          </a:p>
          <a:p>
            <a:endParaRPr lang="fr-FR" dirty="0"/>
          </a:p>
          <a:p>
            <a:endParaRPr lang="fr-FR" dirty="0"/>
          </a:p>
          <a:p>
            <a:endParaRPr lang="fr-FR" dirty="0"/>
          </a:p>
          <a:p>
            <a:endParaRPr lang="fr-FR" dirty="0"/>
          </a:p>
          <a:p>
            <a:pPr lvl="1"/>
            <a:endParaRPr lang="fr-FR" sz="1800" dirty="0"/>
          </a:p>
        </p:txBody>
      </p:sp>
      <p:graphicFrame>
        <p:nvGraphicFramePr>
          <p:cNvPr id="5" name="Tableau 4"/>
          <p:cNvGraphicFramePr>
            <a:graphicFrameLocks noGrp="1"/>
          </p:cNvGraphicFramePr>
          <p:nvPr>
            <p:extLst>
              <p:ext uri="{D42A27DB-BD31-4B8C-83A1-F6EECF244321}">
                <p14:modId xmlns:p14="http://schemas.microsoft.com/office/powerpoint/2010/main" val="3258655599"/>
              </p:ext>
            </p:extLst>
          </p:nvPr>
        </p:nvGraphicFramePr>
        <p:xfrm>
          <a:off x="610833" y="2564904"/>
          <a:ext cx="6868545" cy="2677112"/>
        </p:xfrm>
        <a:graphic>
          <a:graphicData uri="http://schemas.openxmlformats.org/drawingml/2006/table">
            <a:tbl>
              <a:tblPr firstRow="1" bandRow="1">
                <a:tableStyleId>{00A15C55-8517-42AA-B614-E9B94910E393}</a:tableStyleId>
              </a:tblPr>
              <a:tblGrid>
                <a:gridCol w="4128599">
                  <a:extLst>
                    <a:ext uri="{9D8B030D-6E8A-4147-A177-3AD203B41FA5}">
                      <a16:colId xmlns:a16="http://schemas.microsoft.com/office/drawing/2014/main" xmlns="" val="20000"/>
                    </a:ext>
                  </a:extLst>
                </a:gridCol>
                <a:gridCol w="1369973">
                  <a:extLst>
                    <a:ext uri="{9D8B030D-6E8A-4147-A177-3AD203B41FA5}">
                      <a16:colId xmlns:a16="http://schemas.microsoft.com/office/drawing/2014/main" xmlns="" val="20004"/>
                    </a:ext>
                  </a:extLst>
                </a:gridCol>
                <a:gridCol w="1369973">
                  <a:extLst>
                    <a:ext uri="{9D8B030D-6E8A-4147-A177-3AD203B41FA5}">
                      <a16:colId xmlns:a16="http://schemas.microsoft.com/office/drawing/2014/main" xmlns="" val="20005"/>
                    </a:ext>
                  </a:extLst>
                </a:gridCol>
              </a:tblGrid>
              <a:tr h="288032">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600" b="1" i="0" u="none" strike="noStrike" cap="none" normalizeH="0" baseline="0" dirty="0">
                        <a:ln>
                          <a:noFill/>
                        </a:ln>
                        <a:solidFill>
                          <a:schemeClr val="tx1"/>
                        </a:solidFill>
                        <a:effectLst/>
                        <a:latin typeface="Arial" charset="0"/>
                        <a:cs typeface="Arial" charset="0"/>
                      </a:endParaRPr>
                    </a:p>
                  </a:txBody>
                  <a:tcPr marL="91432" marR="91432" marT="45756" marB="45756"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600" b="1" i="0" u="none" strike="noStrike" cap="none" normalizeH="0" baseline="0" dirty="0">
                          <a:ln>
                            <a:noFill/>
                          </a:ln>
                          <a:solidFill>
                            <a:schemeClr val="bg1"/>
                          </a:solidFill>
                          <a:effectLst/>
                          <a:latin typeface="Arial" charset="0"/>
                          <a:cs typeface="Arial" charset="0"/>
                        </a:rPr>
                        <a:t>2010</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1600" b="1" i="0" u="none" strike="noStrike" cap="none" normalizeH="0" baseline="0" dirty="0">
                          <a:ln>
                            <a:noFill/>
                          </a:ln>
                          <a:solidFill>
                            <a:schemeClr val="bg1"/>
                          </a:solidFill>
                          <a:effectLst/>
                          <a:latin typeface="Arial" charset="0"/>
                          <a:cs typeface="Arial" charset="0"/>
                        </a:rPr>
                        <a:t>HALT-1</a:t>
                      </a:r>
                    </a:p>
                  </a:txBody>
                  <a:tcPr marL="91432" marR="91432" marT="45756" marB="45756"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600" b="1" i="0" u="none" strike="noStrike" kern="1200" cap="none" normalizeH="0" baseline="0" dirty="0">
                          <a:ln>
                            <a:noFill/>
                          </a:ln>
                          <a:solidFill>
                            <a:schemeClr val="bg1"/>
                          </a:solidFill>
                          <a:effectLst/>
                          <a:latin typeface="Arial" charset="0"/>
                          <a:ea typeface="+mn-ea"/>
                          <a:cs typeface="Arial" charset="0"/>
                        </a:rPr>
                        <a:t>2016</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1600" b="1" i="0" u="none" strike="noStrike" kern="1200" cap="none" normalizeH="0" baseline="0" dirty="0">
                          <a:ln>
                            <a:noFill/>
                          </a:ln>
                          <a:solidFill>
                            <a:schemeClr val="bg1"/>
                          </a:solidFill>
                          <a:effectLst/>
                          <a:latin typeface="Arial" charset="0"/>
                          <a:ea typeface="+mn-ea"/>
                          <a:cs typeface="Arial" charset="0"/>
                        </a:rPr>
                        <a:t>HALT-3</a:t>
                      </a:r>
                      <a:br>
                        <a:rPr kumimoji="0" lang="fr-FR" sz="1600" b="1" i="0" u="none" strike="noStrike" kern="1200" cap="none" normalizeH="0" baseline="0" dirty="0">
                          <a:ln>
                            <a:noFill/>
                          </a:ln>
                          <a:solidFill>
                            <a:schemeClr val="bg1"/>
                          </a:solidFill>
                          <a:effectLst/>
                          <a:latin typeface="Arial" charset="0"/>
                          <a:ea typeface="+mn-ea"/>
                          <a:cs typeface="Arial" charset="0"/>
                        </a:rPr>
                      </a:br>
                      <a:r>
                        <a:rPr kumimoji="0" lang="fr-FR" sz="1600" b="1" i="0" u="none" strike="noStrike" kern="1200" cap="none" normalizeH="0" baseline="0" dirty="0">
                          <a:ln>
                            <a:noFill/>
                          </a:ln>
                          <a:solidFill>
                            <a:schemeClr val="bg1"/>
                          </a:solidFill>
                          <a:effectLst/>
                          <a:latin typeface="Arial" charset="0"/>
                          <a:ea typeface="+mn-ea"/>
                          <a:cs typeface="Arial" charset="0"/>
                        </a:rPr>
                        <a:t>Prev’Ehpad</a:t>
                      </a:r>
                    </a:p>
                  </a:txBody>
                  <a:tcPr marL="91432" marR="91432" marT="45756" marB="45756" horzOverflow="overflow"/>
                </a:tc>
                <a:extLst>
                  <a:ext uri="{0D108BD9-81ED-4DB2-BD59-A6C34878D82A}">
                    <a16:rowId xmlns:a16="http://schemas.microsoft.com/office/drawing/2014/main" xmlns="" val="10000"/>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a:ln>
                            <a:noFill/>
                          </a:ln>
                          <a:solidFill>
                            <a:srgbClr val="373739"/>
                          </a:solidFill>
                          <a:effectLst/>
                          <a:latin typeface="Arial" charset="0"/>
                          <a:cs typeface="Arial" charset="0"/>
                        </a:rPr>
                        <a:t>Nombre d’EHPAD</a:t>
                      </a:r>
                    </a:p>
                  </a:txBody>
                  <a:tcPr marL="91432" marR="91432" marT="45756" marB="45756"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a:ln>
                            <a:noFill/>
                          </a:ln>
                          <a:solidFill>
                            <a:srgbClr val="373739"/>
                          </a:solidFill>
                          <a:effectLst/>
                          <a:latin typeface="Arial" charset="0"/>
                          <a:cs typeface="Arial" charset="0"/>
                        </a:rPr>
                        <a:t>65</a:t>
                      </a:r>
                    </a:p>
                  </a:txBody>
                  <a:tcPr marL="91432" marR="91432" marT="45756" marB="45756"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a:ln>
                            <a:noFill/>
                          </a:ln>
                          <a:solidFill>
                            <a:srgbClr val="373739"/>
                          </a:solidFill>
                          <a:effectLst/>
                          <a:latin typeface="Arial" charset="0"/>
                          <a:cs typeface="Arial" charset="0"/>
                        </a:rPr>
                        <a:t>367</a:t>
                      </a:r>
                    </a:p>
                  </a:txBody>
                  <a:tcPr marL="91432" marR="91432" marT="45756" marB="45756" horzOverflow="overflow"/>
                </a:tc>
                <a:extLst>
                  <a:ext uri="{0D108BD9-81ED-4DB2-BD59-A6C34878D82A}">
                    <a16:rowId xmlns:a16="http://schemas.microsoft.com/office/drawing/2014/main" xmlns="" val="10001"/>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a:ln>
                            <a:noFill/>
                          </a:ln>
                          <a:solidFill>
                            <a:srgbClr val="373739"/>
                          </a:solidFill>
                          <a:effectLst/>
                          <a:latin typeface="Arial" charset="0"/>
                          <a:cs typeface="Arial" charset="0"/>
                        </a:rPr>
                        <a:t>Nombre de résidents</a:t>
                      </a:r>
                    </a:p>
                  </a:txBody>
                  <a:tcPr marL="91432" marR="91432" marT="45756" marB="45756"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a:ln>
                            <a:noFill/>
                          </a:ln>
                          <a:solidFill>
                            <a:srgbClr val="373739"/>
                          </a:solidFill>
                          <a:effectLst/>
                          <a:latin typeface="Arial" charset="0"/>
                          <a:cs typeface="Arial" charset="0"/>
                        </a:rPr>
                        <a:t>6 255</a:t>
                      </a:r>
                    </a:p>
                  </a:txBody>
                  <a:tcPr marL="91432" marR="91432" marT="45756" marB="45756"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a:ln>
                            <a:noFill/>
                          </a:ln>
                          <a:solidFill>
                            <a:srgbClr val="373739"/>
                          </a:solidFill>
                          <a:effectLst/>
                          <a:latin typeface="Arial" charset="0"/>
                          <a:cs typeface="Arial" charset="0"/>
                        </a:rPr>
                        <a:t>28 277</a:t>
                      </a:r>
                    </a:p>
                  </a:txBody>
                  <a:tcPr marL="91432" marR="91432" marT="45756" marB="45756" horzOverflow="overflow"/>
                </a:tc>
                <a:extLst>
                  <a:ext uri="{0D108BD9-81ED-4DB2-BD59-A6C34878D82A}">
                    <a16:rowId xmlns:a16="http://schemas.microsoft.com/office/drawing/2014/main" xmlns="" val="1177543536"/>
                  </a:ext>
                </a:extLst>
              </a:tr>
              <a:tr h="370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a:ln>
                            <a:noFill/>
                          </a:ln>
                          <a:solidFill>
                            <a:srgbClr val="373739"/>
                          </a:solidFill>
                          <a:effectLst/>
                          <a:latin typeface="Arial" charset="0"/>
                          <a:cs typeface="Arial" charset="0"/>
                        </a:rPr>
                        <a:t>Prévalence des résidents infectés</a:t>
                      </a:r>
                    </a:p>
                  </a:txBody>
                  <a:tcPr marL="91432" marR="91432" marT="45756" marB="45756"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a:ln>
                            <a:noFill/>
                          </a:ln>
                          <a:solidFill>
                            <a:srgbClr val="373739"/>
                          </a:solidFill>
                          <a:effectLst/>
                          <a:latin typeface="Arial" charset="0"/>
                          <a:cs typeface="Arial" charset="0"/>
                        </a:rPr>
                        <a:t>3,93%</a:t>
                      </a:r>
                    </a:p>
                  </a:txBody>
                  <a:tcPr marL="91432" marR="91432" marT="45756" marB="45756"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a:ln>
                            <a:noFill/>
                          </a:ln>
                          <a:solidFill>
                            <a:srgbClr val="373739"/>
                          </a:solidFill>
                          <a:effectLst/>
                          <a:latin typeface="Arial" charset="0"/>
                          <a:cs typeface="Arial" charset="0"/>
                        </a:rPr>
                        <a:t>2,93%</a:t>
                      </a:r>
                    </a:p>
                  </a:txBody>
                  <a:tcPr marL="91432" marR="91432" marT="45756" marB="45756" horzOverflow="overflow"/>
                </a:tc>
                <a:extLst>
                  <a:ext uri="{0D108BD9-81ED-4DB2-BD59-A6C34878D82A}">
                    <a16:rowId xmlns:a16="http://schemas.microsoft.com/office/drawing/2014/main" xmlns="" val="10003"/>
                  </a:ext>
                </a:extLst>
              </a:tr>
              <a:tr h="370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a:ln>
                            <a:noFill/>
                          </a:ln>
                          <a:solidFill>
                            <a:srgbClr val="373739"/>
                          </a:solidFill>
                          <a:effectLst/>
                          <a:latin typeface="Arial" charset="0"/>
                          <a:cs typeface="Arial" charset="0"/>
                        </a:rPr>
                        <a:t>Prévalence des IAS</a:t>
                      </a:r>
                    </a:p>
                  </a:txBody>
                  <a:tcPr marL="91432" marR="91432" marT="45756" marB="45756"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a:ln>
                            <a:noFill/>
                          </a:ln>
                          <a:solidFill>
                            <a:srgbClr val="373739"/>
                          </a:solidFill>
                          <a:effectLst/>
                          <a:latin typeface="Arial" charset="0"/>
                          <a:cs typeface="Arial" charset="0"/>
                        </a:rPr>
                        <a:t>4,12%</a:t>
                      </a:r>
                    </a:p>
                  </a:txBody>
                  <a:tcPr marL="91432" marR="91432" marT="45756" marB="45756"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a:ln>
                            <a:noFill/>
                          </a:ln>
                          <a:solidFill>
                            <a:srgbClr val="373739"/>
                          </a:solidFill>
                          <a:effectLst/>
                          <a:latin typeface="Arial" charset="0"/>
                          <a:cs typeface="Arial" charset="0"/>
                        </a:rPr>
                        <a:t>3,04%</a:t>
                      </a:r>
                    </a:p>
                  </a:txBody>
                  <a:tcPr marL="91432" marR="91432" marT="45756" marB="45756" horzOverflow="overflow"/>
                </a:tc>
                <a:extLst>
                  <a:ext uri="{0D108BD9-81ED-4DB2-BD59-A6C34878D82A}">
                    <a16:rowId xmlns:a16="http://schemas.microsoft.com/office/drawing/2014/main" xmlns="" val="2342259185"/>
                  </a:ext>
                </a:extLst>
              </a:tr>
              <a:tr h="370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a:ln>
                            <a:noFill/>
                          </a:ln>
                          <a:solidFill>
                            <a:srgbClr val="373739"/>
                          </a:solidFill>
                          <a:effectLst/>
                          <a:latin typeface="Arial" charset="0"/>
                          <a:cs typeface="Arial" charset="0"/>
                        </a:rPr>
                        <a:t>Prévalence des résidents traités par ATB</a:t>
                      </a:r>
                    </a:p>
                  </a:txBody>
                  <a:tcPr marL="91432" marR="91432" marT="45756" marB="45756"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a:ln>
                            <a:noFill/>
                          </a:ln>
                          <a:solidFill>
                            <a:srgbClr val="373739"/>
                          </a:solidFill>
                          <a:effectLst/>
                          <a:latin typeface="Arial" charset="0"/>
                          <a:cs typeface="Arial" charset="0"/>
                        </a:rPr>
                        <a:t>3,13%</a:t>
                      </a:r>
                    </a:p>
                  </a:txBody>
                  <a:tcPr marL="91432" marR="91432" marT="45756" marB="45756"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a:ln>
                            <a:noFill/>
                          </a:ln>
                          <a:solidFill>
                            <a:srgbClr val="373739"/>
                          </a:solidFill>
                          <a:effectLst/>
                          <a:latin typeface="Arial" charset="0"/>
                          <a:cs typeface="Arial" charset="0"/>
                        </a:rPr>
                        <a:t>2,76%</a:t>
                      </a:r>
                    </a:p>
                  </a:txBody>
                  <a:tcPr marL="91432" marR="91432" marT="45756" marB="45756" horzOverflow="overflow"/>
                </a:tc>
                <a:extLst>
                  <a:ext uri="{0D108BD9-81ED-4DB2-BD59-A6C34878D82A}">
                    <a16:rowId xmlns:a16="http://schemas.microsoft.com/office/drawing/2014/main" xmlns="" val="3635298568"/>
                  </a:ext>
                </a:extLst>
              </a:tr>
            </a:tbl>
          </a:graphicData>
        </a:graphic>
      </p:graphicFrame>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004969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Données administratives</a:t>
            </a:r>
            <a:endParaRPr lang="fr-FR" dirty="0"/>
          </a:p>
        </p:txBody>
      </p:sp>
      <p:sp>
        <p:nvSpPr>
          <p:cNvPr id="8" name="Espace réservé du texte 3"/>
          <p:cNvSpPr>
            <a:spLocks noGrp="1"/>
          </p:cNvSpPr>
          <p:nvPr>
            <p:ph type="body" sz="quarter" idx="12"/>
          </p:nvPr>
        </p:nvSpPr>
        <p:spPr>
          <a:xfrm>
            <a:off x="864271" y="4221088"/>
            <a:ext cx="6868545" cy="1872208"/>
          </a:xfr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a:lstStyle/>
          <a:p>
            <a:pPr marL="180000" lvl="4" indent="-252000">
              <a:spcBef>
                <a:spcPts val="300"/>
              </a:spcBef>
              <a:buFont typeface="Wingdings" panose="05000000000000000000" pitchFamily="2" charset="2"/>
              <a:buChar char="Ø"/>
            </a:pPr>
            <a:r>
              <a:rPr lang="fr-FR" sz="1600" b="1" dirty="0"/>
              <a:t>Renseigner</a:t>
            </a:r>
            <a:r>
              <a:rPr lang="fr-FR" sz="1600" b="1" dirty="0">
                <a:solidFill>
                  <a:schemeClr val="accent1"/>
                </a:solidFill>
              </a:rPr>
              <a:t> l’option tarifaire de l’établissement</a:t>
            </a:r>
            <a:endParaRPr lang="fr-FR" sz="1600" dirty="0">
              <a:solidFill>
                <a:schemeClr val="accent1"/>
              </a:solidFill>
            </a:endParaRPr>
          </a:p>
          <a:p>
            <a:pPr marL="0" lvl="4" indent="0">
              <a:spcBef>
                <a:spcPts val="300"/>
              </a:spcBef>
              <a:buNone/>
            </a:pPr>
            <a:r>
              <a:rPr lang="fr-FR" dirty="0">
                <a:sym typeface="Wingdings" panose="05000000000000000000" pitchFamily="2" charset="2"/>
              </a:rPr>
              <a:t> </a:t>
            </a:r>
            <a:r>
              <a:rPr lang="fr-FR" dirty="0">
                <a:cs typeface="Arial" charset="0"/>
                <a:sym typeface="Wingdings" panose="05000000000000000000" pitchFamily="2" charset="2"/>
              </a:rPr>
              <a:t>Cocher tarif « </a:t>
            </a:r>
            <a:r>
              <a:rPr lang="fr-FR" b="1" dirty="0">
                <a:cs typeface="Arial" charset="0"/>
                <a:sym typeface="Wingdings" panose="05000000000000000000" pitchFamily="2" charset="2"/>
              </a:rPr>
              <a:t>Global</a:t>
            </a:r>
            <a:r>
              <a:rPr lang="fr-FR" dirty="0">
                <a:cs typeface="Arial" charset="0"/>
                <a:sym typeface="Wingdings" panose="05000000000000000000" pitchFamily="2" charset="2"/>
              </a:rPr>
              <a:t> » ou tarif « </a:t>
            </a:r>
            <a:r>
              <a:rPr lang="fr-FR" b="1" dirty="0">
                <a:cs typeface="Arial" charset="0"/>
                <a:sym typeface="Wingdings" panose="05000000000000000000" pitchFamily="2" charset="2"/>
              </a:rPr>
              <a:t>Partiel</a:t>
            </a:r>
            <a:r>
              <a:rPr lang="fr-FR" dirty="0">
                <a:cs typeface="Arial" charset="0"/>
                <a:sym typeface="Wingdings" panose="05000000000000000000" pitchFamily="2" charset="2"/>
              </a:rPr>
              <a:t> »</a:t>
            </a:r>
          </a:p>
          <a:p>
            <a:pPr marL="0" lvl="4" indent="0">
              <a:spcBef>
                <a:spcPts val="300"/>
              </a:spcBef>
              <a:buNone/>
            </a:pPr>
            <a:r>
              <a:rPr lang="fr-FR" dirty="0">
                <a:sym typeface="Wingdings" panose="05000000000000000000" pitchFamily="2" charset="2"/>
              </a:rPr>
              <a:t> </a:t>
            </a:r>
            <a:r>
              <a:rPr lang="fr-FR" dirty="0"/>
              <a:t>Donnée </a:t>
            </a:r>
            <a:r>
              <a:rPr lang="fr-FR" b="1" dirty="0"/>
              <a:t>pré-remplie dans l’application </a:t>
            </a:r>
            <a:r>
              <a:rPr lang="fr-FR" dirty="0"/>
              <a:t>à partir des données </a:t>
            </a:r>
            <a:r>
              <a:rPr lang="fr-FR" dirty="0" err="1"/>
              <a:t>Finess</a:t>
            </a:r>
            <a:endParaRPr lang="fr-FR" dirty="0"/>
          </a:p>
          <a:p>
            <a:pPr marL="0" lvl="4" indent="0">
              <a:spcBef>
                <a:spcPts val="300"/>
              </a:spcBef>
              <a:buNone/>
            </a:pPr>
            <a:r>
              <a:rPr lang="fr-FR" dirty="0">
                <a:sym typeface="Wingdings" panose="05000000000000000000" pitchFamily="2" charset="2"/>
              </a:rPr>
              <a:t> </a:t>
            </a:r>
            <a:r>
              <a:rPr lang="fr-FR" dirty="0"/>
              <a:t>Le référent de l’enquête vérifie la donnée pré-remplie auprès de l’administration</a:t>
            </a:r>
          </a:p>
          <a:p>
            <a:pPr marL="0" lvl="4" indent="0">
              <a:spcBef>
                <a:spcPts val="300"/>
              </a:spcBef>
              <a:buNone/>
            </a:pPr>
            <a:r>
              <a:rPr lang="fr-FR" dirty="0">
                <a:sym typeface="Wingdings" panose="05000000000000000000" pitchFamily="2" charset="2"/>
              </a:rPr>
              <a:t></a:t>
            </a:r>
            <a:r>
              <a:rPr lang="fr-FR" dirty="0"/>
              <a:t> </a:t>
            </a:r>
            <a:r>
              <a:rPr lang="fr-FR" u="sng" dirty="0">
                <a:cs typeface="Arial" charset="0"/>
                <a:sym typeface="Wingdings" panose="05000000000000000000" pitchFamily="2" charset="2"/>
              </a:rPr>
              <a:t>Dans </a:t>
            </a:r>
            <a:r>
              <a:rPr lang="fr-FR" u="sng" dirty="0" err="1">
                <a:cs typeface="Arial" charset="0"/>
                <a:sym typeface="Wingdings" panose="05000000000000000000" pitchFamily="2" charset="2"/>
              </a:rPr>
              <a:t>PrevIAS</a:t>
            </a:r>
            <a:r>
              <a:rPr lang="fr-FR" dirty="0">
                <a:cs typeface="Arial" charset="0"/>
                <a:sym typeface="Wingdings" panose="05000000000000000000" pitchFamily="2" charset="2"/>
              </a:rPr>
              <a:t> : Les données peuvent être modifiées directement dans le questionnaire établissement</a:t>
            </a:r>
            <a:br>
              <a:rPr lang="fr-FR" dirty="0">
                <a:cs typeface="Arial" charset="0"/>
                <a:sym typeface="Wingdings" panose="05000000000000000000" pitchFamily="2" charset="2"/>
              </a:rPr>
            </a:br>
            <a:r>
              <a:rPr lang="fr-FR" dirty="0">
                <a:cs typeface="Arial" charset="0"/>
                <a:sym typeface="Wingdings" panose="05000000000000000000" pitchFamily="2" charset="2"/>
              </a:rPr>
              <a:t>Si l’information n’est pas disponible, cocher « Inconnu »</a:t>
            </a:r>
          </a:p>
        </p:txBody>
      </p:sp>
      <p:pic>
        <p:nvPicPr>
          <p:cNvPr id="2" name="Imag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5" y="1127238"/>
            <a:ext cx="7321915" cy="2517785"/>
          </a:xfrm>
          <a:prstGeom prst="rect">
            <a:avLst/>
          </a:prstGeom>
        </p:spPr>
      </p:pic>
      <p:sp>
        <p:nvSpPr>
          <p:cNvPr id="9" name="Rectangle 8"/>
          <p:cNvSpPr/>
          <p:nvPr/>
        </p:nvSpPr>
        <p:spPr>
          <a:xfrm>
            <a:off x="899592" y="2852936"/>
            <a:ext cx="2880320" cy="36004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50172879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Données administratives</a:t>
            </a:r>
            <a:endParaRPr lang="fr-FR" dirty="0"/>
          </a:p>
        </p:txBody>
      </p:sp>
      <p:sp>
        <p:nvSpPr>
          <p:cNvPr id="8" name="Espace réservé du texte 3"/>
          <p:cNvSpPr>
            <a:spLocks noGrp="1"/>
          </p:cNvSpPr>
          <p:nvPr>
            <p:ph type="body" sz="quarter" idx="12"/>
          </p:nvPr>
        </p:nvSpPr>
        <p:spPr>
          <a:xfrm>
            <a:off x="864271" y="4221088"/>
            <a:ext cx="6868545" cy="1872208"/>
          </a:xfr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a:lstStyle/>
          <a:p>
            <a:pPr marL="180000" lvl="4" indent="-252000">
              <a:spcBef>
                <a:spcPts val="300"/>
              </a:spcBef>
              <a:buFont typeface="Wingdings" panose="05000000000000000000" pitchFamily="2" charset="2"/>
              <a:buChar char="Ø"/>
            </a:pPr>
            <a:r>
              <a:rPr lang="fr-FR" sz="1600" b="1" dirty="0"/>
              <a:t>Indiquer </a:t>
            </a:r>
            <a:r>
              <a:rPr lang="fr-FR" sz="1600" b="1" dirty="0">
                <a:solidFill>
                  <a:schemeClr val="accent1"/>
                </a:solidFill>
              </a:rPr>
              <a:t>si l’établissement est rattaché à un établissement de santé</a:t>
            </a:r>
            <a:endParaRPr lang="fr-FR" sz="1600" dirty="0">
              <a:solidFill>
                <a:schemeClr val="accent1"/>
              </a:solidFill>
            </a:endParaRPr>
          </a:p>
          <a:p>
            <a:pPr>
              <a:spcBef>
                <a:spcPts val="300"/>
              </a:spcBef>
            </a:pPr>
            <a:r>
              <a:rPr lang="fr-FR" sz="1400" b="0" dirty="0">
                <a:solidFill>
                  <a:srgbClr val="373739"/>
                </a:solidFill>
                <a:sym typeface="Wingdings" panose="05000000000000000000" pitchFamily="2" charset="2"/>
              </a:rPr>
              <a:t> </a:t>
            </a:r>
            <a:r>
              <a:rPr lang="fr-FR" sz="1400" b="0" cap="none" dirty="0">
                <a:solidFill>
                  <a:srgbClr val="373739"/>
                </a:solidFill>
                <a:sym typeface="Wingdings" panose="05000000000000000000" pitchFamily="2" charset="2"/>
              </a:rPr>
              <a:t>Cocher « </a:t>
            </a:r>
            <a:r>
              <a:rPr lang="fr-FR" sz="1400" cap="none" dirty="0">
                <a:solidFill>
                  <a:srgbClr val="373739"/>
                </a:solidFill>
                <a:sym typeface="Wingdings" panose="05000000000000000000" pitchFamily="2" charset="2"/>
              </a:rPr>
              <a:t>Non </a:t>
            </a:r>
            <a:r>
              <a:rPr lang="fr-FR" sz="1400" b="0" cap="none" dirty="0">
                <a:solidFill>
                  <a:srgbClr val="373739"/>
                </a:solidFill>
                <a:sym typeface="Wingdings" panose="05000000000000000000" pitchFamily="2" charset="2"/>
              </a:rPr>
              <a:t>» ou « </a:t>
            </a:r>
            <a:r>
              <a:rPr lang="fr-FR" sz="1400" cap="none" dirty="0">
                <a:solidFill>
                  <a:srgbClr val="373739"/>
                </a:solidFill>
                <a:sym typeface="Wingdings" panose="05000000000000000000" pitchFamily="2" charset="2"/>
              </a:rPr>
              <a:t>Oui</a:t>
            </a:r>
            <a:r>
              <a:rPr lang="fr-FR" sz="1400" b="0" cap="none" dirty="0">
                <a:solidFill>
                  <a:srgbClr val="373739"/>
                </a:solidFill>
                <a:sym typeface="Wingdings" panose="05000000000000000000" pitchFamily="2" charset="2"/>
              </a:rPr>
              <a:t> »</a:t>
            </a:r>
          </a:p>
          <a:p>
            <a:pPr marL="0" lvl="4" indent="0">
              <a:spcBef>
                <a:spcPts val="300"/>
              </a:spcBef>
              <a:buNone/>
            </a:pPr>
            <a:r>
              <a:rPr lang="fr-FR" dirty="0">
                <a:sym typeface="Wingdings" panose="05000000000000000000" pitchFamily="2" charset="2"/>
              </a:rPr>
              <a:t> </a:t>
            </a:r>
            <a:r>
              <a:rPr lang="fr-FR" dirty="0"/>
              <a:t>Donnée </a:t>
            </a:r>
            <a:r>
              <a:rPr lang="fr-FR" b="1" dirty="0"/>
              <a:t>pré-remplie dans l’application </a:t>
            </a:r>
            <a:r>
              <a:rPr lang="fr-FR" dirty="0"/>
              <a:t>à partir des données </a:t>
            </a:r>
            <a:r>
              <a:rPr lang="fr-FR" dirty="0" err="1"/>
              <a:t>Finess</a:t>
            </a:r>
            <a:endParaRPr lang="fr-FR" dirty="0"/>
          </a:p>
          <a:p>
            <a:pPr marL="0" lvl="4" indent="0">
              <a:spcBef>
                <a:spcPts val="300"/>
              </a:spcBef>
              <a:buNone/>
            </a:pPr>
            <a:r>
              <a:rPr lang="fr-FR" dirty="0">
                <a:sym typeface="Wingdings" panose="05000000000000000000" pitchFamily="2" charset="2"/>
              </a:rPr>
              <a:t> </a:t>
            </a:r>
            <a:r>
              <a:rPr lang="fr-FR" dirty="0"/>
              <a:t>Le référent de l’enquête vérifie la donnée pré-remplie auprès de l’administration</a:t>
            </a:r>
          </a:p>
          <a:p>
            <a:pPr marL="0" lvl="4" indent="0">
              <a:spcBef>
                <a:spcPts val="300"/>
              </a:spcBef>
              <a:buNone/>
            </a:pPr>
            <a:r>
              <a:rPr lang="fr-FR" dirty="0">
                <a:sym typeface="Wingdings" panose="05000000000000000000" pitchFamily="2" charset="2"/>
              </a:rPr>
              <a:t></a:t>
            </a:r>
            <a:r>
              <a:rPr lang="fr-FR" dirty="0"/>
              <a:t> </a:t>
            </a:r>
            <a:r>
              <a:rPr lang="fr-FR" u="sng" dirty="0">
                <a:cs typeface="Arial" charset="0"/>
                <a:sym typeface="Wingdings" panose="05000000000000000000" pitchFamily="2" charset="2"/>
              </a:rPr>
              <a:t>Dans </a:t>
            </a:r>
            <a:r>
              <a:rPr lang="fr-FR" u="sng" dirty="0" err="1">
                <a:cs typeface="Arial" charset="0"/>
                <a:sym typeface="Wingdings" panose="05000000000000000000" pitchFamily="2" charset="2"/>
              </a:rPr>
              <a:t>PrevIAS</a:t>
            </a:r>
            <a:r>
              <a:rPr lang="fr-FR" dirty="0">
                <a:cs typeface="Arial" charset="0"/>
                <a:sym typeface="Wingdings" panose="05000000000000000000" pitchFamily="2" charset="2"/>
              </a:rPr>
              <a:t> : Les données peuvent être modifiées directement dans le questionnaire établissement</a:t>
            </a:r>
            <a:br>
              <a:rPr lang="fr-FR" dirty="0">
                <a:cs typeface="Arial" charset="0"/>
                <a:sym typeface="Wingdings" panose="05000000000000000000" pitchFamily="2" charset="2"/>
              </a:rPr>
            </a:br>
            <a:r>
              <a:rPr lang="fr-FR" dirty="0">
                <a:cs typeface="Arial" charset="0"/>
                <a:sym typeface="Wingdings" panose="05000000000000000000" pitchFamily="2" charset="2"/>
              </a:rPr>
              <a:t>Si l’information n’est pas disponible, cocher « Inconnu »</a:t>
            </a:r>
          </a:p>
          <a:p>
            <a:pPr marL="285750" lvl="4" indent="-285750">
              <a:spcBef>
                <a:spcPts val="300"/>
              </a:spcBef>
              <a:buFont typeface="Wingdings" panose="05000000000000000000" pitchFamily="2" charset="2"/>
              <a:buChar char="è"/>
            </a:pPr>
            <a:endParaRPr lang="fr-FR" dirty="0">
              <a:cs typeface="Arial" charset="0"/>
              <a:sym typeface="Wingdings" panose="05000000000000000000" pitchFamily="2" charset="2"/>
            </a:endParaRPr>
          </a:p>
        </p:txBody>
      </p:sp>
      <p:pic>
        <p:nvPicPr>
          <p:cNvPr id="2" name="Imag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5" y="1127238"/>
            <a:ext cx="7321915" cy="2517785"/>
          </a:xfrm>
          <a:prstGeom prst="rect">
            <a:avLst/>
          </a:prstGeom>
        </p:spPr>
      </p:pic>
      <p:sp>
        <p:nvSpPr>
          <p:cNvPr id="9" name="Rectangle 8"/>
          <p:cNvSpPr/>
          <p:nvPr/>
        </p:nvSpPr>
        <p:spPr>
          <a:xfrm>
            <a:off x="3779912" y="2852936"/>
            <a:ext cx="4248472" cy="36004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11865582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Données administratives</a:t>
            </a:r>
            <a:endParaRPr lang="fr-FR" dirty="0"/>
          </a:p>
        </p:txBody>
      </p:sp>
      <p:sp>
        <p:nvSpPr>
          <p:cNvPr id="8" name="Espace réservé du texte 3"/>
          <p:cNvSpPr>
            <a:spLocks noGrp="1"/>
          </p:cNvSpPr>
          <p:nvPr>
            <p:ph type="body" sz="quarter" idx="12"/>
          </p:nvPr>
        </p:nvSpPr>
        <p:spPr>
          <a:xfrm>
            <a:off x="467543" y="4005064"/>
            <a:ext cx="8443765" cy="2592288"/>
          </a:xfr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a:lstStyle/>
          <a:p>
            <a:pPr marL="180000" lvl="4" indent="-252000">
              <a:spcBef>
                <a:spcPts val="300"/>
              </a:spcBef>
              <a:buFont typeface="Wingdings" panose="05000000000000000000" pitchFamily="2" charset="2"/>
              <a:buChar char="Ø"/>
            </a:pPr>
            <a:r>
              <a:rPr lang="fr-FR" sz="1600" b="1" dirty="0">
                <a:solidFill>
                  <a:schemeClr val="tx2"/>
                </a:solidFill>
              </a:rPr>
              <a:t>Utilisateur au profil « Administrateur local » pour l’établissement</a:t>
            </a:r>
            <a:endParaRPr lang="fr-FR" sz="1600" dirty="0"/>
          </a:p>
          <a:p>
            <a:pPr marL="0" lvl="4" indent="0">
              <a:spcBef>
                <a:spcPts val="300"/>
              </a:spcBef>
              <a:buNone/>
            </a:pPr>
            <a:r>
              <a:rPr lang="fr-FR" dirty="0">
                <a:cs typeface="Arial" charset="0"/>
                <a:sym typeface="Wingdings" panose="05000000000000000000" pitchFamily="2" charset="2"/>
              </a:rPr>
              <a:t> </a:t>
            </a:r>
            <a:r>
              <a:rPr lang="fr-FR" dirty="0"/>
              <a:t>Données </a:t>
            </a:r>
            <a:r>
              <a:rPr lang="fr-FR" b="1" dirty="0"/>
              <a:t>pré-remplies dans l’application </a:t>
            </a:r>
            <a:r>
              <a:rPr lang="fr-FR" dirty="0"/>
              <a:t>à partir de l’annuaire national des </a:t>
            </a:r>
            <a:r>
              <a:rPr lang="fr-FR" dirty="0" err="1"/>
              <a:t>CPias</a:t>
            </a:r>
            <a:endParaRPr lang="fr-FR" dirty="0"/>
          </a:p>
          <a:p>
            <a:pPr marL="0" lvl="4" indent="0">
              <a:spcBef>
                <a:spcPts val="300"/>
              </a:spcBef>
              <a:buNone/>
            </a:pPr>
            <a:r>
              <a:rPr lang="fr-FR" dirty="0">
                <a:cs typeface="Arial" charset="0"/>
                <a:sym typeface="Wingdings" panose="05000000000000000000" pitchFamily="2" charset="2"/>
              </a:rPr>
              <a:t> L’administrateur local est préférentiellement le </a:t>
            </a:r>
            <a:r>
              <a:rPr lang="fr-FR" b="1" dirty="0">
                <a:cs typeface="Arial" charset="0"/>
                <a:sym typeface="Wingdings" panose="05000000000000000000" pitchFamily="2" charset="2"/>
              </a:rPr>
              <a:t>référent de l’enquête </a:t>
            </a:r>
            <a:r>
              <a:rPr lang="fr-FR" dirty="0">
                <a:cs typeface="Arial" charset="0"/>
                <a:sym typeface="Wingdings" panose="05000000000000000000" pitchFamily="2" charset="2"/>
              </a:rPr>
              <a:t>dans l’établissement</a:t>
            </a:r>
          </a:p>
          <a:p>
            <a:pPr marL="0" lvl="4" indent="0">
              <a:spcBef>
                <a:spcPts val="300"/>
              </a:spcBef>
              <a:buNone/>
            </a:pPr>
            <a:r>
              <a:rPr lang="fr-FR" dirty="0">
                <a:cs typeface="Arial" charset="0"/>
                <a:sym typeface="Wingdings" panose="05000000000000000000" pitchFamily="2" charset="2"/>
              </a:rPr>
              <a:t> L’administrateur local dispose de</a:t>
            </a:r>
            <a:r>
              <a:rPr lang="fr-FR" dirty="0"/>
              <a:t> </a:t>
            </a:r>
            <a:r>
              <a:rPr lang="fr-FR" b="1" dirty="0"/>
              <a:t>droits de gestion de l’établissement et des utilisateurs </a:t>
            </a:r>
            <a:r>
              <a:rPr lang="fr-FR" dirty="0"/>
              <a:t>de l’établissement (</a:t>
            </a:r>
            <a:r>
              <a:rPr lang="fr-FR" i="1" dirty="0"/>
              <a:t>cf. Annexe 6 page 72 pour le détail du profil de l’administrateur local</a:t>
            </a:r>
            <a:r>
              <a:rPr lang="fr-FR" dirty="0"/>
              <a:t>)</a:t>
            </a:r>
          </a:p>
          <a:p>
            <a:pPr marL="0" lvl="4" indent="0">
              <a:spcBef>
                <a:spcPts val="600"/>
              </a:spcBef>
              <a:buNone/>
            </a:pPr>
            <a:r>
              <a:rPr lang="fr-FR" dirty="0">
                <a:sym typeface="Wingdings" panose="05000000000000000000" pitchFamily="2" charset="2"/>
              </a:rPr>
              <a:t></a:t>
            </a:r>
            <a:r>
              <a:rPr lang="fr-FR" dirty="0"/>
              <a:t> </a:t>
            </a:r>
            <a:r>
              <a:rPr lang="fr-FR" u="sng" dirty="0">
                <a:cs typeface="Arial" charset="0"/>
                <a:sym typeface="Wingdings" panose="05000000000000000000" pitchFamily="2" charset="2"/>
              </a:rPr>
              <a:t>Dans </a:t>
            </a:r>
            <a:r>
              <a:rPr lang="fr-FR" u="sng" dirty="0" err="1">
                <a:cs typeface="Arial" charset="0"/>
                <a:sym typeface="Wingdings" panose="05000000000000000000" pitchFamily="2" charset="2"/>
              </a:rPr>
              <a:t>PrevIAS</a:t>
            </a:r>
            <a:r>
              <a:rPr lang="fr-FR" dirty="0">
                <a:cs typeface="Arial" charset="0"/>
                <a:sym typeface="Wingdings" panose="05000000000000000000" pitchFamily="2" charset="2"/>
              </a:rPr>
              <a:t> : Si aucun utilisateur n’est indiqué comme administrateur local, le référent de l’enquête contacte le support applicatif de </a:t>
            </a:r>
            <a:r>
              <a:rPr lang="fr-FR" dirty="0" err="1">
                <a:cs typeface="Arial" charset="0"/>
                <a:sym typeface="Wingdings" panose="05000000000000000000" pitchFamily="2" charset="2"/>
              </a:rPr>
              <a:t>PrevIAS</a:t>
            </a:r>
            <a:r>
              <a:rPr lang="fr-FR" dirty="0">
                <a:cs typeface="Arial" charset="0"/>
                <a:sym typeface="Wingdings" panose="05000000000000000000" pitchFamily="2" charset="2"/>
              </a:rPr>
              <a:t> pour indiquer le Prénom, Nom et email de la personne désignée comme administrateur</a:t>
            </a:r>
          </a:p>
          <a:p>
            <a:pPr marL="0" lvl="4" indent="0">
              <a:buNone/>
            </a:pPr>
            <a:r>
              <a:rPr lang="fr-FR" dirty="0">
                <a:cs typeface="Arial" charset="0"/>
                <a:sym typeface="Wingdings" panose="05000000000000000000" pitchFamily="2" charset="2"/>
              </a:rPr>
              <a:t>L’administrateur local peut désigner un autre utilisateur de l’établissement pour lui transmettre ses droits (Menu </a:t>
            </a:r>
            <a:r>
              <a:rPr lang="fr-FR" i="1" dirty="0">
                <a:cs typeface="Arial" charset="0"/>
                <a:sym typeface="Wingdings" panose="05000000000000000000" pitchFamily="2" charset="2"/>
              </a:rPr>
              <a:t>Administration</a:t>
            </a:r>
            <a:r>
              <a:rPr lang="fr-FR" dirty="0">
                <a:cs typeface="Arial" charset="0"/>
                <a:sym typeface="Wingdings" panose="05000000000000000000" pitchFamily="2" charset="2"/>
              </a:rPr>
              <a:t> / </a:t>
            </a:r>
            <a:r>
              <a:rPr lang="fr-FR" i="1" dirty="0">
                <a:cs typeface="Arial" charset="0"/>
                <a:sym typeface="Wingdings" panose="05000000000000000000" pitchFamily="2" charset="2"/>
              </a:rPr>
              <a:t>Gestion des établissements</a:t>
            </a:r>
            <a:r>
              <a:rPr lang="fr-FR" dirty="0">
                <a:cs typeface="Arial" charset="0"/>
                <a:sym typeface="Wingdings" panose="05000000000000000000" pitchFamily="2" charset="2"/>
              </a:rPr>
              <a:t>)</a:t>
            </a:r>
          </a:p>
        </p:txBody>
      </p:sp>
      <p:pic>
        <p:nvPicPr>
          <p:cNvPr id="2" name="Imag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5" y="1127238"/>
            <a:ext cx="7321915" cy="2517785"/>
          </a:xfrm>
          <a:prstGeom prst="rect">
            <a:avLst/>
          </a:prstGeom>
        </p:spPr>
      </p:pic>
      <p:sp>
        <p:nvSpPr>
          <p:cNvPr id="10" name="Rectangle 9"/>
          <p:cNvSpPr/>
          <p:nvPr/>
        </p:nvSpPr>
        <p:spPr>
          <a:xfrm>
            <a:off x="864000" y="3254400"/>
            <a:ext cx="3672408" cy="36003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78096061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1" y="1216201"/>
            <a:ext cx="2293179" cy="3312370"/>
          </a:xfrm>
          <a:prstGeom prst="rect">
            <a:avLst/>
          </a:prstGeom>
          <a:ln w="15875">
            <a:solidFill>
              <a:schemeClr val="accent6">
                <a:lumMod val="60000"/>
                <a:lumOff val="40000"/>
              </a:schemeClr>
            </a:solidFill>
          </a:ln>
        </p:spPr>
      </p:pic>
      <p:pic>
        <p:nvPicPr>
          <p:cNvPr id="7" name="Picture 6" descr="CPIAS Nouvelle-Aquitaine lutte contre les infections nosocomial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Questionnaire établissement</a:t>
            </a:r>
            <a:endParaRPr lang="fr-FR" dirty="0"/>
          </a:p>
        </p:txBody>
      </p:sp>
      <p:sp>
        <p:nvSpPr>
          <p:cNvPr id="2" name="Rectangle 1"/>
          <p:cNvSpPr/>
          <p:nvPr/>
        </p:nvSpPr>
        <p:spPr>
          <a:xfrm>
            <a:off x="2627784" y="1410980"/>
            <a:ext cx="6192688" cy="2911566"/>
          </a:xfrm>
          <a:prstGeom prst="rect">
            <a:avLst/>
          </a:prstGeom>
        </p:spPr>
        <p:txBody>
          <a:bodyPr wrap="square">
            <a:spAutoFit/>
          </a:bodyPr>
          <a:lstStyle/>
          <a:p>
            <a:pPr marL="0" lvl="2">
              <a:lnSpc>
                <a:spcPct val="110000"/>
              </a:lnSpc>
              <a:spcBef>
                <a:spcPts val="1200"/>
              </a:spcBef>
              <a:buClr>
                <a:schemeClr val="tx2"/>
              </a:buClr>
            </a:pPr>
            <a:r>
              <a:rPr lang="fr-FR" b="1" cap="all" dirty="0">
                <a:solidFill>
                  <a:schemeClr val="tx2"/>
                </a:solidFill>
              </a:rPr>
              <a:t>Section « périmètre de l’enquête »</a:t>
            </a:r>
          </a:p>
          <a:p>
            <a:pPr marL="144000" lvl="2" indent="-144000">
              <a:lnSpc>
                <a:spcPct val="110000"/>
              </a:lnSpc>
              <a:spcBef>
                <a:spcPts val="300"/>
              </a:spcBef>
              <a:buClr>
                <a:schemeClr val="tx2"/>
              </a:buClr>
              <a:buFont typeface="Symbol" panose="05050102010706020507" pitchFamily="18" charset="2"/>
              <a:buChar char="·"/>
            </a:pPr>
            <a:r>
              <a:rPr lang="fr-FR" sz="1600" dirty="0">
                <a:solidFill>
                  <a:srgbClr val="373739"/>
                </a:solidFill>
              </a:rPr>
              <a:t>Le </a:t>
            </a:r>
            <a:r>
              <a:rPr lang="fr-FR" sz="1600" b="1" dirty="0">
                <a:solidFill>
                  <a:srgbClr val="373739"/>
                </a:solidFill>
              </a:rPr>
              <a:t>référent de l’enquête </a:t>
            </a:r>
            <a:r>
              <a:rPr lang="fr-FR" sz="1600" dirty="0">
                <a:solidFill>
                  <a:srgbClr val="373739"/>
                </a:solidFill>
              </a:rPr>
              <a:t>indique dans cette section si le questionnaire établissement est complété pour un seul établissement au sens du </a:t>
            </a:r>
            <a:r>
              <a:rPr lang="fr-FR" sz="1600" dirty="0" err="1">
                <a:solidFill>
                  <a:srgbClr val="373739"/>
                </a:solidFill>
              </a:rPr>
              <a:t>Finess</a:t>
            </a:r>
            <a:r>
              <a:rPr lang="fr-FR" sz="1600" dirty="0">
                <a:solidFill>
                  <a:srgbClr val="373739"/>
                </a:solidFill>
              </a:rPr>
              <a:t> géographique ou pour un groupement d’établissements</a:t>
            </a:r>
          </a:p>
          <a:p>
            <a:pPr marL="144000" lvl="2" indent="-144000">
              <a:lnSpc>
                <a:spcPct val="110000"/>
              </a:lnSpc>
              <a:spcBef>
                <a:spcPts val="300"/>
              </a:spcBef>
              <a:buClr>
                <a:schemeClr val="tx2"/>
              </a:buClr>
              <a:buFont typeface="Symbol" panose="05050102010706020507" pitchFamily="18" charset="2"/>
              <a:buChar char="·"/>
            </a:pPr>
            <a:r>
              <a:rPr lang="fr-FR" sz="1600" dirty="0">
                <a:solidFill>
                  <a:srgbClr val="373739"/>
                </a:solidFill>
                <a:cs typeface="Arial" charset="0"/>
              </a:rPr>
              <a:t>Si le questionnaire établissement est complété pour un groupement </a:t>
            </a:r>
            <a:r>
              <a:rPr lang="fr-FR" sz="1600" dirty="0" err="1">
                <a:solidFill>
                  <a:srgbClr val="373739"/>
                </a:solidFill>
                <a:cs typeface="Arial" charset="0"/>
              </a:rPr>
              <a:t>multisites</a:t>
            </a:r>
            <a:r>
              <a:rPr lang="fr-FR" sz="1600" dirty="0">
                <a:solidFill>
                  <a:srgbClr val="373739"/>
                </a:solidFill>
                <a:cs typeface="Arial" charset="0"/>
              </a:rPr>
              <a:t> le référent de l’enquête </a:t>
            </a:r>
            <a:r>
              <a:rPr lang="fr-FR" sz="1600" b="1" dirty="0">
                <a:solidFill>
                  <a:srgbClr val="373739"/>
                </a:solidFill>
                <a:cs typeface="Arial" charset="0"/>
              </a:rPr>
              <a:t>communique au support applicatif de </a:t>
            </a:r>
            <a:r>
              <a:rPr lang="fr-FR" sz="1600" b="1" dirty="0" err="1">
                <a:solidFill>
                  <a:srgbClr val="373739"/>
                </a:solidFill>
                <a:cs typeface="Arial" charset="0"/>
              </a:rPr>
              <a:t>PrevIAS</a:t>
            </a:r>
            <a:r>
              <a:rPr lang="fr-FR" sz="1600" b="1" dirty="0">
                <a:solidFill>
                  <a:srgbClr val="373739"/>
                </a:solidFill>
                <a:cs typeface="Arial" charset="0"/>
              </a:rPr>
              <a:t> la liste des établissements regroupés </a:t>
            </a:r>
            <a:r>
              <a:rPr lang="fr-FR" sz="1600" dirty="0">
                <a:solidFill>
                  <a:schemeClr val="accent1"/>
                </a:solidFill>
                <a:cs typeface="Arial" charset="0"/>
              </a:rPr>
              <a:t>(! Le rapport automatisé sera généré pour le groupement !)</a:t>
            </a:r>
          </a:p>
        </p:txBody>
      </p:sp>
      <p:sp>
        <p:nvSpPr>
          <p:cNvPr id="9" name="Rectangle 8"/>
          <p:cNvSpPr/>
          <p:nvPr/>
        </p:nvSpPr>
        <p:spPr>
          <a:xfrm>
            <a:off x="179513" y="2178000"/>
            <a:ext cx="2293178" cy="67493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0" name="Connecteur droit avec flèche 9"/>
          <p:cNvCxnSpPr>
            <a:cxnSpLocks noChangeShapeType="1"/>
          </p:cNvCxnSpPr>
          <p:nvPr/>
        </p:nvCxnSpPr>
        <p:spPr bwMode="auto">
          <a:xfrm>
            <a:off x="1547664" y="2872386"/>
            <a:ext cx="1080119" cy="1567360"/>
          </a:xfrm>
          <a:prstGeom prst="straightConnector1">
            <a:avLst/>
          </a:prstGeom>
          <a:noFill/>
          <a:ln w="25400">
            <a:solidFill>
              <a:schemeClr val="tx2"/>
            </a:solidFill>
            <a:round/>
            <a:headEnd/>
            <a:tailEnd type="arrow" w="med" len="med"/>
          </a:ln>
          <a:effectLst>
            <a:outerShdw blurRad="40000" dist="23000" dir="5400000" rotWithShape="0">
              <a:srgbClr val="000000">
                <a:alpha val="34999"/>
              </a:srgbClr>
            </a:outerShdw>
          </a:effectLst>
          <a:extLst>
            <a:ext uri="{909E8E84-426E-40DD-AFC4-6F175D3DCCD1}">
              <a14:hiddenFill xmlns:a14="http://schemas.microsoft.com/office/drawing/2010/main">
                <a:noFill/>
              </a14:hiddenFill>
            </a:ext>
          </a:extLst>
        </p:spPr>
      </p:cxnSp>
      <p:pic>
        <p:nvPicPr>
          <p:cNvPr id="3" name="Imag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7584" y="4439746"/>
            <a:ext cx="7457755" cy="2284162"/>
          </a:xfrm>
          <a:prstGeom prst="rect">
            <a:avLst/>
          </a:prstGeom>
          <a:solidFill>
            <a:schemeClr val="bg1"/>
          </a:solidFill>
          <a:ln w="25400">
            <a:solidFill>
              <a:schemeClr val="accent1"/>
            </a:solidFill>
          </a:ln>
        </p:spPr>
      </p:pic>
    </p:spTree>
    <p:extLst>
      <p:ext uri="{BB962C8B-B14F-4D97-AF65-F5344CB8AC3E}">
        <p14:creationId xmlns:p14="http://schemas.microsoft.com/office/powerpoint/2010/main" val="287355056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Périmètre de l’enquête</a:t>
            </a:r>
            <a:endParaRPr lang="fr-FR" dirty="0"/>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6" y="1159112"/>
            <a:ext cx="7434632" cy="2277080"/>
          </a:xfrm>
          <a:prstGeom prst="rect">
            <a:avLst/>
          </a:prstGeom>
        </p:spPr>
      </p:pic>
      <p:sp>
        <p:nvSpPr>
          <p:cNvPr id="5" name="Espace réservé du texte 3"/>
          <p:cNvSpPr>
            <a:spLocks noGrp="1"/>
          </p:cNvSpPr>
          <p:nvPr>
            <p:ph type="body" sz="quarter" idx="12"/>
          </p:nvPr>
        </p:nvSpPr>
        <p:spPr>
          <a:xfrm>
            <a:off x="813372" y="3645024"/>
            <a:ext cx="7704857" cy="2376264"/>
          </a:xfr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a:lstStyle/>
          <a:p>
            <a:pPr marL="0" lvl="4" indent="0">
              <a:spcBef>
                <a:spcPts val="300"/>
              </a:spcBef>
              <a:buNone/>
            </a:pPr>
            <a:r>
              <a:rPr lang="fr-FR" sz="1600" b="1" dirty="0">
                <a:solidFill>
                  <a:schemeClr val="accent1"/>
                </a:solidFill>
                <a:sym typeface="Wingdings" panose="05000000000000000000" pitchFamily="2" charset="2"/>
              </a:rPr>
              <a:t> </a:t>
            </a:r>
            <a:r>
              <a:rPr lang="fr-FR" sz="1600" b="1" dirty="0">
                <a:sym typeface="Wingdings" panose="05000000000000000000" pitchFamily="2" charset="2"/>
              </a:rPr>
              <a:t>Indiquer si </a:t>
            </a:r>
            <a:r>
              <a:rPr lang="fr-FR" sz="1600" b="1" dirty="0">
                <a:solidFill>
                  <a:schemeClr val="accent1"/>
                </a:solidFill>
                <a:sym typeface="Wingdings" panose="05000000000000000000" pitchFamily="2" charset="2"/>
              </a:rPr>
              <a:t>le </a:t>
            </a:r>
            <a:r>
              <a:rPr lang="fr-FR" sz="1600" b="1" dirty="0">
                <a:solidFill>
                  <a:schemeClr val="accent1"/>
                </a:solidFill>
              </a:rPr>
              <a:t>questionnaire établissement est renseigné pour un seul établissement</a:t>
            </a:r>
          </a:p>
          <a:p>
            <a:pPr marL="0" lvl="4" indent="0">
              <a:spcBef>
                <a:spcPts val="300"/>
              </a:spcBef>
              <a:buNone/>
            </a:pPr>
            <a:r>
              <a:rPr lang="fr-FR" dirty="0">
                <a:cs typeface="Arial" charset="0"/>
                <a:sym typeface="Wingdings" panose="05000000000000000000" pitchFamily="2" charset="2"/>
              </a:rPr>
              <a:t> Cocher « </a:t>
            </a:r>
            <a:r>
              <a:rPr lang="fr-FR" b="1" dirty="0">
                <a:cs typeface="Arial" charset="0"/>
                <a:sym typeface="Wingdings" panose="05000000000000000000" pitchFamily="2" charset="2"/>
              </a:rPr>
              <a:t>Un seul établissement</a:t>
            </a:r>
            <a:r>
              <a:rPr lang="fr-FR" dirty="0">
                <a:cs typeface="Arial" charset="0"/>
                <a:sym typeface="Wingdings" panose="05000000000000000000" pitchFamily="2" charset="2"/>
              </a:rPr>
              <a:t> » </a:t>
            </a:r>
            <a:r>
              <a:rPr lang="fr-FR" dirty="0"/>
              <a:t>(recommandé) </a:t>
            </a:r>
            <a:r>
              <a:rPr lang="fr-FR" dirty="0">
                <a:cs typeface="Arial" charset="0"/>
                <a:sym typeface="Wingdings" panose="05000000000000000000" pitchFamily="2" charset="2"/>
              </a:rPr>
              <a:t>si le questionnaire établissement est renseigné pour un </a:t>
            </a:r>
            <a:r>
              <a:rPr lang="fr-FR" dirty="0"/>
              <a:t>établissement au sens du </a:t>
            </a:r>
            <a:r>
              <a:rPr lang="fr-FR" dirty="0" err="1"/>
              <a:t>Finess</a:t>
            </a:r>
            <a:r>
              <a:rPr lang="fr-FR" dirty="0"/>
              <a:t> géographique</a:t>
            </a:r>
          </a:p>
          <a:p>
            <a:pPr marL="0" lvl="4" indent="0">
              <a:spcBef>
                <a:spcPts val="300"/>
              </a:spcBef>
              <a:buNone/>
            </a:pPr>
            <a:r>
              <a:rPr lang="fr-FR" dirty="0">
                <a:cs typeface="Arial" charset="0"/>
                <a:sym typeface="Wingdings" panose="05000000000000000000" pitchFamily="2" charset="2"/>
              </a:rPr>
              <a:t> Cocher « </a:t>
            </a:r>
            <a:r>
              <a:rPr lang="fr-FR" b="1" dirty="0">
                <a:cs typeface="Arial" charset="0"/>
                <a:sym typeface="Wingdings" panose="05000000000000000000" pitchFamily="2" charset="2"/>
              </a:rPr>
              <a:t>Un groupement d’établissements</a:t>
            </a:r>
            <a:r>
              <a:rPr lang="fr-FR" dirty="0">
                <a:cs typeface="Arial" charset="0"/>
                <a:sym typeface="Wingdings" panose="05000000000000000000" pitchFamily="2" charset="2"/>
              </a:rPr>
              <a:t> » si le questionnaire établissement est renseigné pour </a:t>
            </a:r>
            <a:r>
              <a:rPr lang="fr-FR" dirty="0"/>
              <a:t>plusieurs établissements ou groupement multi-sites : </a:t>
            </a:r>
          </a:p>
          <a:p>
            <a:pPr marL="360000" lvl="4"/>
            <a:r>
              <a:rPr lang="fr-FR" dirty="0"/>
              <a:t>appartenant à la </a:t>
            </a:r>
            <a:r>
              <a:rPr lang="fr-FR" b="1" dirty="0">
                <a:cs typeface="Arial" charset="0"/>
              </a:rPr>
              <a:t>même entité juridique</a:t>
            </a:r>
          </a:p>
          <a:p>
            <a:pPr marL="360000" lvl="4"/>
            <a:r>
              <a:rPr lang="fr-FR" dirty="0"/>
              <a:t>présentant une </a:t>
            </a:r>
            <a:r>
              <a:rPr lang="fr-FR" b="1" dirty="0">
                <a:cs typeface="Arial" charset="0"/>
              </a:rPr>
              <a:t>proximité géographique </a:t>
            </a:r>
            <a:r>
              <a:rPr lang="fr-FR" dirty="0"/>
              <a:t>(même département)</a:t>
            </a:r>
            <a:endParaRPr lang="fr-FR" dirty="0">
              <a:solidFill>
                <a:schemeClr val="tx2"/>
              </a:solidFill>
              <a:cs typeface="Arial" charset="0"/>
            </a:endParaRPr>
          </a:p>
          <a:p>
            <a:pPr marL="360000" lvl="4"/>
            <a:r>
              <a:rPr lang="fr-FR" dirty="0"/>
              <a:t>présentant une </a:t>
            </a:r>
            <a:r>
              <a:rPr lang="fr-FR" b="1" dirty="0">
                <a:cs typeface="Arial" charset="0"/>
              </a:rPr>
              <a:t>homogénéité d’organisation des soins</a:t>
            </a:r>
          </a:p>
        </p:txBody>
      </p:sp>
      <p:sp>
        <p:nvSpPr>
          <p:cNvPr id="10" name="Rectangle 9"/>
          <p:cNvSpPr/>
          <p:nvPr/>
        </p:nvSpPr>
        <p:spPr>
          <a:xfrm>
            <a:off x="813372" y="1484784"/>
            <a:ext cx="5990876" cy="36004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78260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Périmètre de l’enquête</a:t>
            </a:r>
            <a:endParaRPr lang="fr-FR" dirty="0"/>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6" y="1159112"/>
            <a:ext cx="7434632" cy="2277080"/>
          </a:xfrm>
          <a:prstGeom prst="rect">
            <a:avLst/>
          </a:prstGeom>
        </p:spPr>
      </p:pic>
      <p:sp>
        <p:nvSpPr>
          <p:cNvPr id="5" name="Espace réservé du texte 3"/>
          <p:cNvSpPr>
            <a:spLocks noGrp="1"/>
          </p:cNvSpPr>
          <p:nvPr>
            <p:ph type="body" sz="quarter" idx="12"/>
          </p:nvPr>
        </p:nvSpPr>
        <p:spPr>
          <a:xfrm>
            <a:off x="523348" y="3881635"/>
            <a:ext cx="8153108" cy="2277080"/>
          </a:xfr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a:lstStyle/>
          <a:p>
            <a:pPr marL="0" lvl="4" indent="0">
              <a:spcBef>
                <a:spcPts val="300"/>
              </a:spcBef>
              <a:buNone/>
            </a:pPr>
            <a:r>
              <a:rPr lang="fr-FR" i="1" dirty="0">
                <a:sym typeface="Wingdings" panose="05000000000000000000" pitchFamily="2" charset="2"/>
              </a:rPr>
              <a:t>Si le questionnaire établissement fait l’objet d’un groupement d’établissements ou groupement </a:t>
            </a:r>
            <a:r>
              <a:rPr lang="fr-FR" i="1" dirty="0" err="1">
                <a:sym typeface="Wingdings" panose="05000000000000000000" pitchFamily="2" charset="2"/>
              </a:rPr>
              <a:t>multisites</a:t>
            </a:r>
            <a:r>
              <a:rPr lang="fr-FR" i="1" dirty="0">
                <a:sym typeface="Wingdings" panose="05000000000000000000" pitchFamily="2" charset="2"/>
              </a:rPr>
              <a:t> et </a:t>
            </a:r>
            <a:r>
              <a:rPr lang="fr-FR" i="1" u="sng" dirty="0">
                <a:sym typeface="Wingdings" panose="05000000000000000000" pitchFamily="2" charset="2"/>
              </a:rPr>
              <a:t>après avoir communiqué à </a:t>
            </a:r>
            <a:r>
              <a:rPr lang="fr-FR" i="1" u="sng" dirty="0" err="1">
                <a:sym typeface="Wingdings" panose="05000000000000000000" pitchFamily="2" charset="2"/>
              </a:rPr>
              <a:t>SpFrance</a:t>
            </a:r>
            <a:r>
              <a:rPr lang="fr-FR" i="1" u="sng" dirty="0">
                <a:sym typeface="Wingdings" panose="05000000000000000000" pitchFamily="2" charset="2"/>
              </a:rPr>
              <a:t> la liste des établissements regroupés</a:t>
            </a:r>
            <a:r>
              <a:rPr lang="fr-FR" i="1" dirty="0">
                <a:sym typeface="Wingdings" panose="05000000000000000000" pitchFamily="2" charset="2"/>
              </a:rPr>
              <a:t> :</a:t>
            </a:r>
          </a:p>
          <a:p>
            <a:pPr marL="0" lvl="4" indent="0">
              <a:spcBef>
                <a:spcPts val="600"/>
              </a:spcBef>
              <a:buNone/>
            </a:pPr>
            <a:r>
              <a:rPr lang="fr-FR" sz="1600" b="1" dirty="0">
                <a:solidFill>
                  <a:schemeClr val="accent1"/>
                </a:solidFill>
                <a:sym typeface="Wingdings" panose="05000000000000000000" pitchFamily="2" charset="2"/>
              </a:rPr>
              <a:t>  </a:t>
            </a:r>
            <a:r>
              <a:rPr lang="fr-FR" sz="1600" b="1" dirty="0">
                <a:sym typeface="Wingdings" panose="05000000000000000000" pitchFamily="2" charset="2"/>
              </a:rPr>
              <a:t>R</a:t>
            </a:r>
            <a:r>
              <a:rPr lang="fr-FR" sz="1600" b="1" dirty="0">
                <a:cs typeface="Arial" charset="0"/>
              </a:rPr>
              <a:t>enseigner </a:t>
            </a:r>
            <a:r>
              <a:rPr lang="fr-FR" sz="1600" b="1" dirty="0">
                <a:solidFill>
                  <a:schemeClr val="accent1"/>
                </a:solidFill>
                <a:cs typeface="Arial" charset="0"/>
              </a:rPr>
              <a:t>l’ensemble des établissements regroupés </a:t>
            </a:r>
            <a:r>
              <a:rPr lang="fr-FR" sz="1600" dirty="0">
                <a:solidFill>
                  <a:srgbClr val="373739"/>
                </a:solidFill>
                <a:cs typeface="Arial" charset="0"/>
              </a:rPr>
              <a:t>dans le questionnaire établissement</a:t>
            </a:r>
          </a:p>
          <a:p>
            <a:pPr marL="0" lvl="4" indent="0">
              <a:spcBef>
                <a:spcPts val="300"/>
              </a:spcBef>
              <a:buNone/>
            </a:pPr>
            <a:r>
              <a:rPr lang="fr-FR" dirty="0">
                <a:cs typeface="Arial" charset="0"/>
                <a:sym typeface="Wingdings" panose="05000000000000000000" pitchFamily="2" charset="2"/>
              </a:rPr>
              <a:t> Ne pas indiquer l’établissement référent du groupement dans cette section dont les données sont indiquées dans la section « Données administratives »</a:t>
            </a:r>
            <a:endParaRPr lang="fr-FR" dirty="0"/>
          </a:p>
          <a:p>
            <a:pPr marL="0" lvl="4" indent="0">
              <a:spcBef>
                <a:spcPts val="600"/>
              </a:spcBef>
              <a:buNone/>
            </a:pPr>
            <a:r>
              <a:rPr lang="fr-FR" dirty="0">
                <a:sym typeface="Wingdings" panose="05000000000000000000" pitchFamily="2" charset="2"/>
              </a:rPr>
              <a:t></a:t>
            </a:r>
            <a:r>
              <a:rPr lang="fr-FR" dirty="0"/>
              <a:t> </a:t>
            </a:r>
            <a:r>
              <a:rPr lang="fr-FR" u="sng" dirty="0"/>
              <a:t>Saisie d</a:t>
            </a:r>
            <a:r>
              <a:rPr lang="fr-FR" u="sng" dirty="0">
                <a:solidFill>
                  <a:srgbClr val="373739"/>
                </a:solidFill>
                <a:cs typeface="Arial" charset="0"/>
                <a:sym typeface="Wingdings" panose="05000000000000000000" pitchFamily="2" charset="2"/>
              </a:rPr>
              <a:t>ans </a:t>
            </a:r>
            <a:r>
              <a:rPr lang="fr-FR" u="sng" dirty="0" err="1">
                <a:solidFill>
                  <a:srgbClr val="373739"/>
                </a:solidFill>
                <a:cs typeface="Arial" charset="0"/>
                <a:sym typeface="Wingdings" panose="05000000000000000000" pitchFamily="2" charset="2"/>
              </a:rPr>
              <a:t>PrevIAS</a:t>
            </a:r>
            <a:r>
              <a:rPr lang="fr-FR" dirty="0">
                <a:solidFill>
                  <a:srgbClr val="373739"/>
                </a:solidFill>
                <a:cs typeface="Arial" charset="0"/>
                <a:sym typeface="Wingdings" panose="05000000000000000000" pitchFamily="2" charset="2"/>
              </a:rPr>
              <a:t> : le référent indique</a:t>
            </a:r>
            <a:r>
              <a:rPr lang="fr-FR" dirty="0">
                <a:solidFill>
                  <a:srgbClr val="373739"/>
                </a:solidFill>
                <a:cs typeface="Arial" charset="0"/>
              </a:rPr>
              <a:t> </a:t>
            </a:r>
            <a:r>
              <a:rPr lang="fr-FR" b="1" dirty="0">
                <a:solidFill>
                  <a:srgbClr val="373739"/>
                </a:solidFill>
                <a:cs typeface="Arial" charset="0"/>
              </a:rPr>
              <a:t>l’ensemble des établissements groupés dans le questionnaire établissement</a:t>
            </a:r>
            <a:endParaRPr lang="fr-FR" dirty="0">
              <a:solidFill>
                <a:srgbClr val="373739"/>
              </a:solidFill>
              <a:cs typeface="Arial" charset="0"/>
            </a:endParaRPr>
          </a:p>
        </p:txBody>
      </p:sp>
      <p:sp>
        <p:nvSpPr>
          <p:cNvPr id="10" name="Rectangle 9"/>
          <p:cNvSpPr/>
          <p:nvPr/>
        </p:nvSpPr>
        <p:spPr>
          <a:xfrm>
            <a:off x="813372" y="1844824"/>
            <a:ext cx="7304828" cy="162573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p:cNvSpPr txBox="1"/>
          <p:nvPr/>
        </p:nvSpPr>
        <p:spPr>
          <a:xfrm>
            <a:off x="4788024" y="1433749"/>
            <a:ext cx="288032" cy="492443"/>
          </a:xfrm>
          <a:prstGeom prst="rect">
            <a:avLst/>
          </a:prstGeom>
          <a:noFill/>
        </p:spPr>
        <p:txBody>
          <a:bodyPr wrap="square" lIns="36000" tIns="0" rIns="36000" bIns="0" rtlCol="0">
            <a:spAutoFit/>
          </a:bodyPr>
          <a:lstStyle/>
          <a:p>
            <a:r>
              <a:rPr lang="fr-FR" sz="3200" dirty="0">
                <a:solidFill>
                  <a:schemeClr val="accent1"/>
                </a:solidFill>
                <a:sym typeface="Wingdings" panose="05000000000000000000" pitchFamily="2" charset="2"/>
              </a:rPr>
              <a:t></a:t>
            </a:r>
            <a:endParaRPr lang="fr-FR" sz="3200" dirty="0">
              <a:solidFill>
                <a:schemeClr val="accent1"/>
              </a:solidFill>
            </a:endParaRPr>
          </a:p>
        </p:txBody>
      </p:sp>
    </p:spTree>
    <p:extLst>
      <p:ext uri="{BB962C8B-B14F-4D97-AF65-F5344CB8AC3E}">
        <p14:creationId xmlns:p14="http://schemas.microsoft.com/office/powerpoint/2010/main" val="207016503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511" y="1216201"/>
            <a:ext cx="2293179" cy="3312370"/>
          </a:xfrm>
          <a:prstGeom prst="rect">
            <a:avLst/>
          </a:prstGeom>
          <a:ln w="15875">
            <a:solidFill>
              <a:schemeClr val="accent6">
                <a:lumMod val="60000"/>
                <a:lumOff val="40000"/>
              </a:schemeClr>
            </a:solidFill>
          </a:ln>
        </p:spPr>
      </p:pic>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Questionnaire établissement</a:t>
            </a:r>
            <a:endParaRPr lang="fr-FR" dirty="0"/>
          </a:p>
        </p:txBody>
      </p:sp>
      <p:sp>
        <p:nvSpPr>
          <p:cNvPr id="2" name="Rectangle 1"/>
          <p:cNvSpPr/>
          <p:nvPr/>
        </p:nvSpPr>
        <p:spPr>
          <a:xfrm>
            <a:off x="2627784" y="1410980"/>
            <a:ext cx="5976664" cy="1557349"/>
          </a:xfrm>
          <a:prstGeom prst="rect">
            <a:avLst/>
          </a:prstGeom>
        </p:spPr>
        <p:txBody>
          <a:bodyPr wrap="square">
            <a:spAutoFit/>
          </a:bodyPr>
          <a:lstStyle/>
          <a:p>
            <a:pPr marL="0" lvl="2">
              <a:lnSpc>
                <a:spcPct val="110000"/>
              </a:lnSpc>
              <a:spcBef>
                <a:spcPts val="1200"/>
              </a:spcBef>
              <a:buClr>
                <a:schemeClr val="tx2"/>
              </a:buClr>
            </a:pPr>
            <a:r>
              <a:rPr lang="fr-FR" b="1" cap="all" dirty="0">
                <a:solidFill>
                  <a:schemeClr val="tx2"/>
                </a:solidFill>
              </a:rPr>
              <a:t>Section « Capacité et charge en soins »</a:t>
            </a:r>
          </a:p>
          <a:p>
            <a:pPr marL="144000" lvl="2" indent="-144000">
              <a:lnSpc>
                <a:spcPct val="110000"/>
              </a:lnSpc>
              <a:spcBef>
                <a:spcPts val="300"/>
              </a:spcBef>
              <a:buClr>
                <a:schemeClr val="tx2"/>
              </a:buClr>
              <a:buFont typeface="Symbol" panose="05050102010706020507" pitchFamily="18" charset="2"/>
              <a:buChar char="·"/>
            </a:pPr>
            <a:r>
              <a:rPr lang="fr-FR" sz="1600" dirty="0">
                <a:solidFill>
                  <a:srgbClr val="373739"/>
                </a:solidFill>
              </a:rPr>
              <a:t>Le </a:t>
            </a:r>
            <a:r>
              <a:rPr lang="fr-FR" sz="1600" b="1" dirty="0">
                <a:solidFill>
                  <a:srgbClr val="373739"/>
                </a:solidFill>
              </a:rPr>
              <a:t>référent de l’enquête </a:t>
            </a:r>
            <a:r>
              <a:rPr lang="fr-FR" sz="1600" dirty="0">
                <a:solidFill>
                  <a:srgbClr val="373739"/>
                </a:solidFill>
              </a:rPr>
              <a:t>dans l’établissement recueille les données </a:t>
            </a:r>
            <a:r>
              <a:rPr lang="fr-FR" sz="1600" b="1" dirty="0">
                <a:solidFill>
                  <a:srgbClr val="373739"/>
                </a:solidFill>
              </a:rPr>
              <a:t>auprès de son administration</a:t>
            </a:r>
          </a:p>
          <a:p>
            <a:pPr marL="144000" lvl="2" indent="-144000">
              <a:lnSpc>
                <a:spcPct val="110000"/>
              </a:lnSpc>
              <a:spcBef>
                <a:spcPts val="300"/>
              </a:spcBef>
              <a:buClr>
                <a:schemeClr val="tx2"/>
              </a:buClr>
              <a:buFont typeface="Symbol" panose="05050102010706020507" pitchFamily="18" charset="2"/>
              <a:buChar char="·"/>
            </a:pPr>
            <a:r>
              <a:rPr lang="fr-FR" sz="1600" dirty="0">
                <a:sym typeface="Wingdings" panose="05000000000000000000" pitchFamily="2" charset="2"/>
              </a:rPr>
              <a:t>Pour un groupe </a:t>
            </a:r>
            <a:r>
              <a:rPr lang="fr-FR" sz="1600" dirty="0" err="1">
                <a:sym typeface="Wingdings" panose="05000000000000000000" pitchFamily="2" charset="2"/>
              </a:rPr>
              <a:t>multisites</a:t>
            </a:r>
            <a:r>
              <a:rPr lang="fr-FR" sz="1600" dirty="0">
                <a:sym typeface="Wingdings" panose="05000000000000000000" pitchFamily="2" charset="2"/>
              </a:rPr>
              <a:t>, les données sont recueillies pour l’ensemble des établissements du groupement</a:t>
            </a:r>
          </a:p>
        </p:txBody>
      </p:sp>
      <p:sp>
        <p:nvSpPr>
          <p:cNvPr id="9" name="Rectangle 8"/>
          <p:cNvSpPr/>
          <p:nvPr/>
        </p:nvSpPr>
        <p:spPr>
          <a:xfrm>
            <a:off x="179513" y="2862000"/>
            <a:ext cx="2293178" cy="4032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0" name="Connecteur droit avec flèche 9"/>
          <p:cNvCxnSpPr>
            <a:cxnSpLocks noChangeShapeType="1"/>
          </p:cNvCxnSpPr>
          <p:nvPr/>
        </p:nvCxnSpPr>
        <p:spPr bwMode="auto">
          <a:xfrm>
            <a:off x="1612828" y="3265200"/>
            <a:ext cx="1014956" cy="1460087"/>
          </a:xfrm>
          <a:prstGeom prst="straightConnector1">
            <a:avLst/>
          </a:prstGeom>
          <a:noFill/>
          <a:ln w="25400">
            <a:solidFill>
              <a:schemeClr val="tx2"/>
            </a:solidFill>
            <a:round/>
            <a:headEnd/>
            <a:tailEnd type="arrow" w="med" len="med"/>
          </a:ln>
          <a:effectLst>
            <a:outerShdw blurRad="40000" dist="23000" dir="5400000" rotWithShape="0">
              <a:srgbClr val="000000">
                <a:alpha val="34999"/>
              </a:srgbClr>
            </a:outerShdw>
          </a:effectLst>
          <a:extLst>
            <a:ext uri="{909E8E84-426E-40DD-AFC4-6F175D3DCCD1}">
              <a14:hiddenFill xmlns:a14="http://schemas.microsoft.com/office/drawing/2010/main">
                <a:noFill/>
              </a14:hiddenFill>
            </a:ext>
          </a:extLst>
        </p:spPr>
      </p:cxnSp>
      <p:pic>
        <p:nvPicPr>
          <p:cNvPr id="12" name="Imag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5536" y="4725287"/>
            <a:ext cx="8013796" cy="1440160"/>
          </a:xfrm>
          <a:prstGeom prst="rect">
            <a:avLst/>
          </a:prstGeom>
          <a:solidFill>
            <a:schemeClr val="bg1"/>
          </a:solidFill>
          <a:ln w="25400">
            <a:solidFill>
              <a:schemeClr val="accent1"/>
            </a:solidFill>
          </a:ln>
        </p:spPr>
      </p:pic>
    </p:spTree>
    <p:extLst>
      <p:ext uri="{BB962C8B-B14F-4D97-AF65-F5344CB8AC3E}">
        <p14:creationId xmlns:p14="http://schemas.microsoft.com/office/powerpoint/2010/main" val="345400566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Capacité et charge en soins</a:t>
            </a:r>
            <a:endParaRPr lang="fr-FR" dirty="0"/>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510" y="1155330"/>
            <a:ext cx="8013796" cy="1440160"/>
          </a:xfrm>
          <a:prstGeom prst="rect">
            <a:avLst/>
          </a:prstGeom>
          <a:noFill/>
        </p:spPr>
      </p:pic>
      <p:sp>
        <p:nvSpPr>
          <p:cNvPr id="6" name="Rectangle 5"/>
          <p:cNvSpPr/>
          <p:nvPr/>
        </p:nvSpPr>
        <p:spPr>
          <a:xfrm>
            <a:off x="627446" y="1628800"/>
            <a:ext cx="2432386" cy="43204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Espace réservé du texte 3"/>
          <p:cNvSpPr>
            <a:spLocks noGrp="1"/>
          </p:cNvSpPr>
          <p:nvPr>
            <p:ph type="body" sz="quarter" idx="12"/>
          </p:nvPr>
        </p:nvSpPr>
        <p:spPr>
          <a:xfrm>
            <a:off x="1431844" y="3356992"/>
            <a:ext cx="6048261" cy="1728192"/>
          </a:xfr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a:lstStyle/>
          <a:p>
            <a:pPr marL="0" lvl="4" indent="0">
              <a:spcBef>
                <a:spcPts val="300"/>
              </a:spcBef>
              <a:buNone/>
            </a:pPr>
            <a:r>
              <a:rPr lang="fr-FR" sz="1600" b="1" dirty="0">
                <a:solidFill>
                  <a:schemeClr val="accent1"/>
                </a:solidFill>
                <a:sym typeface="Wingdings" panose="05000000000000000000" pitchFamily="2" charset="2"/>
              </a:rPr>
              <a:t> </a:t>
            </a:r>
            <a:r>
              <a:rPr lang="fr-FR" sz="1600" b="1" dirty="0">
                <a:sym typeface="Wingdings" panose="05000000000000000000" pitchFamily="2" charset="2"/>
              </a:rPr>
              <a:t>Indiquer </a:t>
            </a:r>
            <a:r>
              <a:rPr lang="fr-FR" sz="1600" b="1" dirty="0">
                <a:solidFill>
                  <a:schemeClr val="accent1"/>
                </a:solidFill>
                <a:sym typeface="Wingdings" panose="05000000000000000000" pitchFamily="2" charset="2"/>
              </a:rPr>
              <a:t>la capacité autorisée de l’établissement au moment de l’enquête </a:t>
            </a:r>
            <a:endParaRPr lang="fr-FR" sz="1600" b="1" dirty="0">
              <a:solidFill>
                <a:schemeClr val="accent1"/>
              </a:solidFill>
            </a:endParaRPr>
          </a:p>
          <a:p>
            <a:pPr marL="0" lvl="4" indent="0">
              <a:spcBef>
                <a:spcPts val="300"/>
              </a:spcBef>
              <a:buNone/>
            </a:pPr>
            <a:r>
              <a:rPr lang="fr-FR" dirty="0">
                <a:cs typeface="Arial" charset="0"/>
                <a:sym typeface="Wingdings" panose="05000000000000000000" pitchFamily="2" charset="2"/>
              </a:rPr>
              <a:t> Renseigner la capacité </a:t>
            </a:r>
            <a:r>
              <a:rPr lang="fr-FR" b="1" dirty="0">
                <a:cs typeface="Arial" charset="0"/>
                <a:sym typeface="Wingdings" panose="05000000000000000000" pitchFamily="2" charset="2"/>
              </a:rPr>
              <a:t>en nombre de lits d’internat complet</a:t>
            </a:r>
            <a:endParaRPr lang="fr-FR" b="1" dirty="0"/>
          </a:p>
          <a:p>
            <a:pPr marL="0" lvl="4" indent="0">
              <a:spcBef>
                <a:spcPts val="300"/>
              </a:spcBef>
              <a:buNone/>
            </a:pPr>
            <a:r>
              <a:rPr lang="fr-FR" dirty="0">
                <a:cs typeface="Arial" charset="0"/>
                <a:sym typeface="Wingdings" panose="05000000000000000000" pitchFamily="2" charset="2"/>
              </a:rPr>
              <a:t> </a:t>
            </a:r>
            <a:r>
              <a:rPr lang="fr-FR" dirty="0"/>
              <a:t>Donnée </a:t>
            </a:r>
            <a:r>
              <a:rPr lang="fr-FR" b="1" dirty="0"/>
              <a:t>pré-remplie dans l’application </a:t>
            </a:r>
            <a:r>
              <a:rPr lang="fr-FR" dirty="0"/>
              <a:t>à partir des données </a:t>
            </a:r>
            <a:r>
              <a:rPr lang="fr-FR" dirty="0" err="1"/>
              <a:t>Finess</a:t>
            </a:r>
            <a:endParaRPr lang="fr-FR" dirty="0"/>
          </a:p>
          <a:p>
            <a:pPr marL="0" lvl="4" indent="0">
              <a:spcBef>
                <a:spcPts val="600"/>
              </a:spcBef>
              <a:buNone/>
            </a:pPr>
            <a:r>
              <a:rPr lang="fr-FR" dirty="0">
                <a:sym typeface="Wingdings" panose="05000000000000000000" pitchFamily="2" charset="2"/>
              </a:rPr>
              <a:t></a:t>
            </a:r>
            <a:r>
              <a:rPr lang="fr-FR" dirty="0"/>
              <a:t> </a:t>
            </a:r>
            <a:r>
              <a:rPr lang="fr-FR" u="sng" dirty="0"/>
              <a:t>Saisie d</a:t>
            </a:r>
            <a:r>
              <a:rPr lang="fr-FR" u="sng" dirty="0">
                <a:cs typeface="Arial" charset="0"/>
                <a:sym typeface="Wingdings" panose="05000000000000000000" pitchFamily="2" charset="2"/>
              </a:rPr>
              <a:t>ans </a:t>
            </a:r>
            <a:r>
              <a:rPr lang="fr-FR" u="sng" dirty="0" err="1">
                <a:cs typeface="Arial" charset="0"/>
                <a:sym typeface="Wingdings" panose="05000000000000000000" pitchFamily="2" charset="2"/>
              </a:rPr>
              <a:t>PrevIAS</a:t>
            </a:r>
            <a:r>
              <a:rPr lang="fr-FR" dirty="0">
                <a:cs typeface="Arial" charset="0"/>
                <a:sym typeface="Wingdings" panose="05000000000000000000" pitchFamily="2" charset="2"/>
              </a:rPr>
              <a:t> : </a:t>
            </a:r>
            <a:r>
              <a:rPr lang="fr-FR" dirty="0"/>
              <a:t>Le référent de l’enquête vérifie la donnée pré-remplie auprès de l’administration</a:t>
            </a:r>
          </a:p>
        </p:txBody>
      </p:sp>
    </p:spTree>
    <p:extLst>
      <p:ext uri="{BB962C8B-B14F-4D97-AF65-F5344CB8AC3E}">
        <p14:creationId xmlns:p14="http://schemas.microsoft.com/office/powerpoint/2010/main" val="108387948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Capacité et charge en soins</a:t>
            </a:r>
            <a:endParaRPr lang="fr-FR" dirty="0"/>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510" y="1155330"/>
            <a:ext cx="8013796" cy="1440160"/>
          </a:xfrm>
          <a:prstGeom prst="rect">
            <a:avLst/>
          </a:prstGeom>
          <a:noFill/>
        </p:spPr>
      </p:pic>
      <p:sp>
        <p:nvSpPr>
          <p:cNvPr id="6" name="Rectangle 5"/>
          <p:cNvSpPr/>
          <p:nvPr/>
        </p:nvSpPr>
        <p:spPr>
          <a:xfrm>
            <a:off x="3347863" y="1628800"/>
            <a:ext cx="4132241" cy="43204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Espace réservé du texte 3"/>
          <p:cNvSpPr>
            <a:spLocks noGrp="1"/>
          </p:cNvSpPr>
          <p:nvPr>
            <p:ph type="body" sz="quarter" idx="12"/>
          </p:nvPr>
        </p:nvSpPr>
        <p:spPr>
          <a:xfrm>
            <a:off x="1259632" y="3396965"/>
            <a:ext cx="6308508" cy="896131"/>
          </a:xfr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a:lstStyle/>
          <a:p>
            <a:pPr marL="0" lvl="4" indent="0">
              <a:spcBef>
                <a:spcPts val="300"/>
              </a:spcBef>
              <a:buNone/>
            </a:pPr>
            <a:r>
              <a:rPr lang="fr-FR" sz="1600" b="1" dirty="0">
                <a:solidFill>
                  <a:schemeClr val="accent1"/>
                </a:solidFill>
                <a:sym typeface="Wingdings" panose="05000000000000000000" pitchFamily="2" charset="2"/>
              </a:rPr>
              <a:t> </a:t>
            </a:r>
            <a:r>
              <a:rPr lang="fr-FR" sz="1600" b="1" dirty="0">
                <a:sym typeface="Wingdings" panose="05000000000000000000" pitchFamily="2" charset="2"/>
              </a:rPr>
              <a:t>Indiquer </a:t>
            </a:r>
            <a:r>
              <a:rPr lang="fr-FR" sz="1600" b="1" dirty="0">
                <a:solidFill>
                  <a:schemeClr val="accent1"/>
                </a:solidFill>
                <a:sym typeface="Wingdings" panose="05000000000000000000" pitchFamily="2" charset="2"/>
              </a:rPr>
              <a:t>le nombre de jours annuel d’hébergement en 2023</a:t>
            </a:r>
            <a:endParaRPr lang="fr-FR" sz="1600" b="1" dirty="0">
              <a:solidFill>
                <a:schemeClr val="accent1"/>
              </a:solidFill>
            </a:endParaRPr>
          </a:p>
          <a:p>
            <a:pPr marL="0" lvl="4" indent="0">
              <a:spcBef>
                <a:spcPts val="300"/>
              </a:spcBef>
              <a:buNone/>
            </a:pPr>
            <a:r>
              <a:rPr lang="fr-FR" dirty="0">
                <a:cs typeface="Arial" charset="0"/>
                <a:sym typeface="Wingdings" panose="05000000000000000000" pitchFamily="2" charset="2"/>
              </a:rPr>
              <a:t> Renseigner en </a:t>
            </a:r>
            <a:r>
              <a:rPr lang="fr-FR" b="1" dirty="0">
                <a:cs typeface="Arial" charset="0"/>
                <a:sym typeface="Wingdings" panose="05000000000000000000" pitchFamily="2" charset="2"/>
              </a:rPr>
              <a:t>jours d’hébergement </a:t>
            </a:r>
            <a:r>
              <a:rPr lang="fr-FR" b="1" dirty="0">
                <a:sym typeface="Wingdings" panose="05000000000000000000" pitchFamily="2" charset="2"/>
              </a:rPr>
              <a:t>complet </a:t>
            </a:r>
            <a:r>
              <a:rPr lang="fr-FR" dirty="0">
                <a:sym typeface="Wingdings" panose="05000000000000000000" pitchFamily="2" charset="2"/>
              </a:rPr>
              <a:t>(permanent ou temporaire) </a:t>
            </a:r>
            <a:r>
              <a:rPr lang="fr-FR" b="1" dirty="0">
                <a:sym typeface="Wingdings" panose="05000000000000000000" pitchFamily="2" charset="2"/>
              </a:rPr>
              <a:t>ou partiel </a:t>
            </a:r>
            <a:r>
              <a:rPr lang="fr-FR" dirty="0">
                <a:sym typeface="Wingdings" panose="05000000000000000000" pitchFamily="2" charset="2"/>
              </a:rPr>
              <a:t>(accueil de jour, de nuit, de week-end)</a:t>
            </a:r>
            <a:endParaRPr lang="fr-FR" dirty="0"/>
          </a:p>
        </p:txBody>
      </p:sp>
    </p:spTree>
    <p:extLst>
      <p:ext uri="{BB962C8B-B14F-4D97-AF65-F5344CB8AC3E}">
        <p14:creationId xmlns:p14="http://schemas.microsoft.com/office/powerpoint/2010/main" val="125012091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Capacité et charge en soins</a:t>
            </a:r>
            <a:endParaRPr lang="fr-FR" dirty="0"/>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510" y="1155330"/>
            <a:ext cx="8013796" cy="1440160"/>
          </a:xfrm>
          <a:prstGeom prst="rect">
            <a:avLst/>
          </a:prstGeom>
          <a:noFill/>
        </p:spPr>
      </p:pic>
      <p:sp>
        <p:nvSpPr>
          <p:cNvPr id="6" name="Rectangle 5"/>
          <p:cNvSpPr/>
          <p:nvPr/>
        </p:nvSpPr>
        <p:spPr>
          <a:xfrm>
            <a:off x="683568" y="2106000"/>
            <a:ext cx="5328592" cy="3960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Espace réservé du texte 3"/>
          <p:cNvSpPr>
            <a:spLocks noGrp="1"/>
          </p:cNvSpPr>
          <p:nvPr>
            <p:ph type="body" sz="quarter" idx="12"/>
          </p:nvPr>
        </p:nvSpPr>
        <p:spPr>
          <a:xfrm>
            <a:off x="827584" y="3452670"/>
            <a:ext cx="7272808" cy="2928658"/>
          </a:xfr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a:lstStyle/>
          <a:p>
            <a:pPr marL="285750" lvl="4" indent="-285750">
              <a:spcBef>
                <a:spcPts val="300"/>
              </a:spcBef>
              <a:buFont typeface="Wingdings" panose="05000000000000000000" pitchFamily="2" charset="2"/>
              <a:buChar char="Ø"/>
            </a:pPr>
            <a:r>
              <a:rPr lang="fr-FR" sz="1600" b="1" dirty="0">
                <a:sym typeface="Wingdings" panose="05000000000000000000" pitchFamily="2" charset="2"/>
              </a:rPr>
              <a:t>Indiquer les</a:t>
            </a:r>
            <a:r>
              <a:rPr lang="fr-FR" sz="1600" b="1" dirty="0">
                <a:solidFill>
                  <a:schemeClr val="accent1"/>
                </a:solidFill>
                <a:sym typeface="Wingdings" panose="05000000000000000000" pitchFamily="2" charset="2"/>
              </a:rPr>
              <a:t> dernières estimations connues du GIR et du PATHOS moyens pondérés de l’EHPAD par rapport à la date de l’enquête</a:t>
            </a:r>
          </a:p>
          <a:p>
            <a:pPr marL="0" lvl="4" indent="0">
              <a:spcBef>
                <a:spcPts val="300"/>
              </a:spcBef>
              <a:buNone/>
            </a:pPr>
            <a:r>
              <a:rPr lang="fr-FR" dirty="0">
                <a:sym typeface="Wingdings" panose="05000000000000000000" pitchFamily="2" charset="2"/>
              </a:rPr>
              <a:t> </a:t>
            </a:r>
            <a:r>
              <a:rPr lang="fr-FR" dirty="0">
                <a:cs typeface="Arial" charset="0"/>
                <a:sym typeface="Wingdings" panose="05000000000000000000" pitchFamily="2" charset="2"/>
              </a:rPr>
              <a:t>Renseigner en </a:t>
            </a:r>
            <a:r>
              <a:rPr lang="fr-FR" b="1" dirty="0">
                <a:cs typeface="Arial" charset="0"/>
                <a:sym typeface="Wingdings" panose="05000000000000000000" pitchFamily="2" charset="2"/>
              </a:rPr>
              <a:t>jours d’hébergement </a:t>
            </a:r>
            <a:r>
              <a:rPr lang="fr-FR" b="1" dirty="0">
                <a:sym typeface="Wingdings" panose="05000000000000000000" pitchFamily="2" charset="2"/>
              </a:rPr>
              <a:t>complet </a:t>
            </a:r>
            <a:r>
              <a:rPr lang="fr-FR" dirty="0">
                <a:sym typeface="Wingdings" panose="05000000000000000000" pitchFamily="2" charset="2"/>
              </a:rPr>
              <a:t>(permanent ou temporaire) </a:t>
            </a:r>
            <a:r>
              <a:rPr lang="fr-FR" b="1" dirty="0">
                <a:sym typeface="Wingdings" panose="05000000000000000000" pitchFamily="2" charset="2"/>
              </a:rPr>
              <a:t>ou partiel </a:t>
            </a:r>
            <a:r>
              <a:rPr lang="fr-FR" dirty="0">
                <a:sym typeface="Wingdings" panose="05000000000000000000" pitchFamily="2" charset="2"/>
              </a:rPr>
              <a:t>(accueil de jour, de nuit, de week-end) </a:t>
            </a:r>
            <a:endParaRPr lang="fr-FR" dirty="0"/>
          </a:p>
          <a:p>
            <a:pPr marL="0" lvl="4" indent="0">
              <a:spcBef>
                <a:spcPts val="300"/>
              </a:spcBef>
              <a:buNone/>
            </a:pPr>
            <a:r>
              <a:rPr lang="fr-FR" dirty="0">
                <a:sym typeface="Wingdings" panose="05000000000000000000" pitchFamily="2" charset="2"/>
              </a:rPr>
              <a:t> A r</a:t>
            </a:r>
            <a:r>
              <a:rPr lang="fr-FR" dirty="0">
                <a:cs typeface="Arial" charset="0"/>
                <a:sym typeface="Wingdings" panose="05000000000000000000" pitchFamily="2" charset="2"/>
              </a:rPr>
              <a:t>enseigner </a:t>
            </a:r>
            <a:r>
              <a:rPr lang="fr-FR" b="1" dirty="0">
                <a:sym typeface="Wingdings" panose="05000000000000000000" pitchFamily="2" charset="2"/>
              </a:rPr>
              <a:t>uniquement pour les EHPAD</a:t>
            </a:r>
          </a:p>
          <a:p>
            <a:pPr marL="0" lvl="4" indent="0">
              <a:spcBef>
                <a:spcPts val="600"/>
              </a:spcBef>
              <a:buNone/>
            </a:pPr>
            <a:r>
              <a:rPr lang="fr-FR" dirty="0">
                <a:sym typeface="Wingdings" panose="05000000000000000000" pitchFamily="2" charset="2"/>
              </a:rPr>
              <a:t> </a:t>
            </a:r>
            <a:r>
              <a:rPr lang="fr-FR" u="sng" dirty="0"/>
              <a:t>Saisie d</a:t>
            </a:r>
            <a:r>
              <a:rPr lang="fr-FR" u="sng" dirty="0">
                <a:cs typeface="Arial" charset="0"/>
                <a:sym typeface="Wingdings" panose="05000000000000000000" pitchFamily="2" charset="2"/>
              </a:rPr>
              <a:t>ans </a:t>
            </a:r>
            <a:r>
              <a:rPr lang="fr-FR" u="sng" dirty="0" err="1">
                <a:cs typeface="Arial" charset="0"/>
                <a:sym typeface="Wingdings" panose="05000000000000000000" pitchFamily="2" charset="2"/>
              </a:rPr>
              <a:t>PrevIAS</a:t>
            </a:r>
            <a:r>
              <a:rPr lang="fr-FR" dirty="0">
                <a:cs typeface="Arial" charset="0"/>
                <a:sym typeface="Wingdings" panose="05000000000000000000" pitchFamily="2" charset="2"/>
              </a:rPr>
              <a:t> : Les champs sont grisés non cliquables pour les catégories d’établissement hors EHPAD </a:t>
            </a:r>
          </a:p>
          <a:p>
            <a:pPr marL="0" lvl="4" indent="0">
              <a:spcBef>
                <a:spcPts val="600"/>
              </a:spcBef>
              <a:buNone/>
            </a:pPr>
            <a:r>
              <a:rPr lang="fr-FR" dirty="0">
                <a:cs typeface="Arial" charset="0"/>
                <a:sym typeface="Wingdings" panose="05000000000000000000" pitchFamily="2" charset="2"/>
              </a:rPr>
              <a:t>   Le GIR doit être compris entre 250 et 1000</a:t>
            </a:r>
          </a:p>
          <a:p>
            <a:pPr marL="0" lvl="4" indent="0">
              <a:buNone/>
            </a:pPr>
            <a:r>
              <a:rPr lang="fr-FR" dirty="0">
                <a:cs typeface="Arial" charset="0"/>
                <a:sym typeface="Wingdings" panose="05000000000000000000" pitchFamily="2" charset="2"/>
              </a:rPr>
              <a:t>   Le PATHOS doit être compris entre 100 et 400</a:t>
            </a:r>
          </a:p>
          <a:p>
            <a:pPr marL="0" lvl="4" indent="0">
              <a:buNone/>
            </a:pPr>
            <a:r>
              <a:rPr lang="fr-FR" dirty="0">
                <a:cs typeface="Arial" charset="0"/>
                <a:sym typeface="Wingdings" panose="05000000000000000000" pitchFamily="2" charset="2"/>
              </a:rPr>
              <a:t>   Si l’information n’est pas disponible, coder « INC » sur le questionnaire au format papier et cocher « Inconnu » sur le questionnaire numérique</a:t>
            </a:r>
            <a:endParaRPr lang="fr-FR" dirty="0"/>
          </a:p>
        </p:txBody>
      </p:sp>
    </p:spTree>
    <p:extLst>
      <p:ext uri="{BB962C8B-B14F-4D97-AF65-F5344CB8AC3E}">
        <p14:creationId xmlns:p14="http://schemas.microsoft.com/office/powerpoint/2010/main" val="12252500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Pilotage</a:t>
            </a:r>
            <a:endParaRPr lang="fr-FR" dirty="0"/>
          </a:p>
        </p:txBody>
      </p:sp>
      <p:sp>
        <p:nvSpPr>
          <p:cNvPr id="4" name="Espace réservé du texte 3"/>
          <p:cNvSpPr>
            <a:spLocks noGrp="1"/>
          </p:cNvSpPr>
          <p:nvPr>
            <p:ph type="body" sz="quarter" idx="12"/>
          </p:nvPr>
        </p:nvSpPr>
        <p:spPr>
          <a:xfrm>
            <a:off x="611561" y="1412776"/>
            <a:ext cx="7560839" cy="4392488"/>
          </a:xfrm>
        </p:spPr>
        <p:txBody>
          <a:bodyPr/>
          <a:lstStyle/>
          <a:p>
            <a:pPr lvl="2">
              <a:spcBef>
                <a:spcPts val="1200"/>
              </a:spcBef>
            </a:pPr>
            <a:r>
              <a:rPr lang="fr-FR" b="0" dirty="0">
                <a:latin typeface="Arial" charset="0"/>
                <a:cs typeface="Arial" charset="0"/>
              </a:rPr>
              <a:t>Réalisée dans le cadre du protocole de l’enquête européenne de l’</a:t>
            </a:r>
            <a:r>
              <a:rPr lang="en-US" dirty="0"/>
              <a:t>European Centre for Disease Prevention and Control </a:t>
            </a:r>
            <a:r>
              <a:rPr lang="fr-FR" dirty="0">
                <a:latin typeface="Arial" charset="0"/>
                <a:cs typeface="Arial" charset="0"/>
              </a:rPr>
              <a:t>(ECDC)</a:t>
            </a:r>
            <a:br>
              <a:rPr lang="fr-FR" dirty="0">
                <a:latin typeface="Arial" charset="0"/>
                <a:cs typeface="Arial" charset="0"/>
              </a:rPr>
            </a:br>
            <a:r>
              <a:rPr lang="fr-FR" dirty="0">
                <a:latin typeface="Arial" charset="0"/>
                <a:cs typeface="Arial" charset="0"/>
                <a:sym typeface="Wingdings" panose="05000000000000000000" pitchFamily="2" charset="2"/>
              </a:rPr>
              <a:t> </a:t>
            </a:r>
            <a:r>
              <a:rPr lang="fr-FR" b="0" i="1" dirty="0">
                <a:latin typeface="Arial" charset="0"/>
                <a:cs typeface="Arial" charset="0"/>
                <a:sym typeface="Wingdings" panose="05000000000000000000" pitchFamily="2" charset="2"/>
              </a:rPr>
              <a:t>P</a:t>
            </a:r>
            <a:r>
              <a:rPr lang="fr-FR" b="0" i="1" dirty="0">
                <a:latin typeface="Arial" charset="0"/>
                <a:cs typeface="Arial" charset="0"/>
              </a:rPr>
              <a:t>oint </a:t>
            </a:r>
            <a:r>
              <a:rPr lang="fr-FR" b="0" i="1" dirty="0" err="1">
                <a:latin typeface="Arial" charset="0"/>
                <a:cs typeface="Arial" charset="0"/>
              </a:rPr>
              <a:t>prevalence</a:t>
            </a:r>
            <a:r>
              <a:rPr lang="fr-FR" b="0" i="1" dirty="0">
                <a:latin typeface="Arial" charset="0"/>
                <a:cs typeface="Arial" charset="0"/>
              </a:rPr>
              <a:t> </a:t>
            </a:r>
            <a:r>
              <a:rPr lang="fr-FR" b="0" i="1" dirty="0" err="1">
                <a:latin typeface="Arial" charset="0"/>
                <a:cs typeface="Arial" charset="0"/>
              </a:rPr>
              <a:t>survey</a:t>
            </a:r>
            <a:r>
              <a:rPr lang="fr-FR" b="0" i="1" dirty="0">
                <a:latin typeface="Arial" charset="0"/>
                <a:cs typeface="Arial" charset="0"/>
              </a:rPr>
              <a:t> of </a:t>
            </a:r>
            <a:r>
              <a:rPr lang="fr-FR" b="0" i="1" dirty="0" err="1">
                <a:latin typeface="Arial" charset="0"/>
                <a:cs typeface="Arial" charset="0"/>
              </a:rPr>
              <a:t>healthcare-associated</a:t>
            </a:r>
            <a:r>
              <a:rPr lang="fr-FR" b="0" i="1" dirty="0">
                <a:latin typeface="Arial" charset="0"/>
                <a:cs typeface="Arial" charset="0"/>
              </a:rPr>
              <a:t> infections and </a:t>
            </a:r>
            <a:r>
              <a:rPr lang="fr-FR" b="0" i="1" dirty="0" err="1">
                <a:latin typeface="Arial" charset="0"/>
                <a:cs typeface="Arial" charset="0"/>
              </a:rPr>
              <a:t>antimicrobial</a:t>
            </a:r>
            <a:r>
              <a:rPr lang="fr-FR" b="0" i="1" dirty="0">
                <a:latin typeface="Arial" charset="0"/>
                <a:cs typeface="Arial" charset="0"/>
              </a:rPr>
              <a:t> use in </a:t>
            </a:r>
            <a:r>
              <a:rPr lang="fr-FR" b="0" i="1" dirty="0" err="1">
                <a:latin typeface="Arial" charset="0"/>
                <a:cs typeface="Arial" charset="0"/>
              </a:rPr>
              <a:t>European</a:t>
            </a:r>
            <a:r>
              <a:rPr lang="fr-FR" b="0" i="1" dirty="0">
                <a:latin typeface="Arial" charset="0"/>
                <a:cs typeface="Arial" charset="0"/>
              </a:rPr>
              <a:t> long-</a:t>
            </a:r>
            <a:r>
              <a:rPr lang="fr-FR" b="0" i="1" dirty="0" err="1">
                <a:latin typeface="Arial" charset="0"/>
                <a:cs typeface="Arial" charset="0"/>
              </a:rPr>
              <a:t>term</a:t>
            </a:r>
            <a:r>
              <a:rPr lang="fr-FR" b="0" i="1" dirty="0">
                <a:latin typeface="Arial" charset="0"/>
                <a:cs typeface="Arial" charset="0"/>
              </a:rPr>
              <a:t> care </a:t>
            </a:r>
            <a:r>
              <a:rPr lang="fr-FR" b="0" i="1" dirty="0" err="1">
                <a:latin typeface="Arial" charset="0"/>
                <a:cs typeface="Arial" charset="0"/>
              </a:rPr>
              <a:t>facilities</a:t>
            </a:r>
            <a:r>
              <a:rPr lang="fr-FR" b="0" i="1" dirty="0">
                <a:latin typeface="Arial" charset="0"/>
                <a:cs typeface="Arial" charset="0"/>
              </a:rPr>
              <a:t> (HALT-4)</a:t>
            </a:r>
          </a:p>
          <a:p>
            <a:pPr lvl="2">
              <a:spcBef>
                <a:spcPts val="1200"/>
              </a:spcBef>
            </a:pPr>
            <a:r>
              <a:rPr lang="fr-FR" b="0" dirty="0">
                <a:latin typeface="Arial" charset="0"/>
                <a:cs typeface="Arial" charset="0"/>
              </a:rPr>
              <a:t>Pilotée par le </a:t>
            </a:r>
            <a:r>
              <a:rPr lang="fr-FR" dirty="0">
                <a:latin typeface="Arial" charset="0"/>
                <a:cs typeface="Arial" charset="0"/>
              </a:rPr>
              <a:t>Réseau de prévention des infections associées aux soins (</a:t>
            </a:r>
            <a:r>
              <a:rPr lang="fr-FR" dirty="0" err="1">
                <a:latin typeface="Arial" charset="0"/>
                <a:cs typeface="Arial" charset="0"/>
              </a:rPr>
              <a:t>RéPIAS</a:t>
            </a:r>
            <a:r>
              <a:rPr lang="fr-FR" dirty="0">
                <a:latin typeface="Arial" charset="0"/>
                <a:cs typeface="Arial" charset="0"/>
              </a:rPr>
              <a:t>)</a:t>
            </a:r>
          </a:p>
          <a:p>
            <a:pPr lvl="2">
              <a:spcBef>
                <a:spcPts val="1200"/>
              </a:spcBef>
            </a:pPr>
            <a:r>
              <a:rPr lang="fr-FR" b="0" dirty="0">
                <a:latin typeface="Arial" charset="0"/>
                <a:cs typeface="Arial" charset="0"/>
              </a:rPr>
              <a:t>Portée par la </a:t>
            </a:r>
            <a:r>
              <a:rPr lang="fr-FR" dirty="0">
                <a:latin typeface="Arial" charset="0"/>
                <a:cs typeface="Arial" charset="0"/>
              </a:rPr>
              <a:t>Stratégie nationale 2022-2025 de Prévention des infections et de l’antibiorésistance* </a:t>
            </a:r>
            <a:r>
              <a:rPr lang="fr-FR" b="0" dirty="0">
                <a:latin typeface="Arial" charset="0"/>
                <a:cs typeface="Arial" charset="0"/>
              </a:rPr>
              <a:t>du ministère des solidarité et de la santé</a:t>
            </a:r>
          </a:p>
          <a:p>
            <a:pPr lvl="2">
              <a:spcBef>
                <a:spcPts val="1200"/>
              </a:spcBef>
            </a:pPr>
            <a:r>
              <a:rPr lang="fr-FR" b="0" dirty="0">
                <a:latin typeface="Arial" charset="0"/>
                <a:cs typeface="Arial" charset="0"/>
              </a:rPr>
              <a:t>Réflexion/adaptation nationale du protocole européen menée par un </a:t>
            </a:r>
            <a:r>
              <a:rPr lang="fr-FR" dirty="0">
                <a:latin typeface="Arial" charset="0"/>
                <a:cs typeface="Arial" charset="0"/>
              </a:rPr>
              <a:t>groupe de travail </a:t>
            </a:r>
            <a:r>
              <a:rPr lang="fr-FR" b="0" dirty="0">
                <a:latin typeface="Arial" charset="0"/>
                <a:cs typeface="Arial" charset="0"/>
              </a:rPr>
              <a:t>constitué de représentants de CPias, d’EHPAD, d’ARS, de la DGCS et de sociétés savantes</a:t>
            </a:r>
          </a:p>
        </p:txBody>
      </p:sp>
      <p:sp>
        <p:nvSpPr>
          <p:cNvPr id="3" name="Rectangle 2"/>
          <p:cNvSpPr/>
          <p:nvPr/>
        </p:nvSpPr>
        <p:spPr>
          <a:xfrm>
            <a:off x="643157" y="5937046"/>
            <a:ext cx="8289810" cy="430887"/>
          </a:xfrm>
          <a:prstGeom prst="rect">
            <a:avLst/>
          </a:prstGeom>
        </p:spPr>
        <p:txBody>
          <a:bodyPr wrap="square">
            <a:spAutoFit/>
          </a:bodyPr>
          <a:lstStyle/>
          <a:p>
            <a:r>
              <a:rPr lang="fr-FR" sz="1200" baseline="30000" dirty="0">
                <a:solidFill>
                  <a:srgbClr val="000000"/>
                </a:solidFill>
              </a:rPr>
              <a:t>* </a:t>
            </a:r>
            <a:r>
              <a:rPr lang="fr-FR" sz="1200" dirty="0">
                <a:solidFill>
                  <a:srgbClr val="000000"/>
                </a:solidFill>
              </a:rPr>
              <a:t>Stratégie nationale 2022-2025 accessible sur le site :</a:t>
            </a:r>
            <a:br>
              <a:rPr lang="fr-FR" sz="1200" dirty="0">
                <a:solidFill>
                  <a:srgbClr val="000000"/>
                </a:solidFill>
              </a:rPr>
            </a:br>
            <a:r>
              <a:rPr lang="fr-FR" sz="1000" dirty="0">
                <a:solidFill>
                  <a:srgbClr val="E40056"/>
                </a:solidFill>
              </a:rPr>
              <a:t>https://solidarites-sante.gouv.fr/IMG/pdf/strategie_nationale_2022-2025_prevention_des_infections_et_de_l_antibioresistance.pdf</a:t>
            </a:r>
            <a:endParaRPr lang="fr-FR" sz="1000" dirty="0"/>
          </a:p>
        </p:txBody>
      </p:sp>
      <p:pic>
        <p:nvPicPr>
          <p:cNvPr id="8"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517843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512" y="116632"/>
            <a:ext cx="2293179" cy="3312370"/>
          </a:xfrm>
          <a:prstGeom prst="rect">
            <a:avLst/>
          </a:prstGeom>
          <a:ln w="15875">
            <a:solidFill>
              <a:schemeClr val="accent6">
                <a:lumMod val="60000"/>
                <a:lumOff val="40000"/>
              </a:schemeClr>
            </a:solidFill>
          </a:ln>
        </p:spPr>
      </p:pic>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                               Questionnaire</a:t>
            </a:r>
            <a:br>
              <a:rPr lang="fr-FR" dirty="0">
                <a:latin typeface="Arial" charset="0"/>
                <a:cs typeface="Arial" charset="0"/>
              </a:rPr>
            </a:br>
            <a:r>
              <a:rPr lang="fr-FR" dirty="0">
                <a:latin typeface="Arial" charset="0"/>
                <a:cs typeface="Arial" charset="0"/>
              </a:rPr>
              <a:t>                               établissement</a:t>
            </a:r>
            <a:endParaRPr lang="fr-FR" dirty="0"/>
          </a:p>
        </p:txBody>
      </p:sp>
      <p:sp>
        <p:nvSpPr>
          <p:cNvPr id="2" name="Rectangle 1"/>
          <p:cNvSpPr/>
          <p:nvPr/>
        </p:nvSpPr>
        <p:spPr>
          <a:xfrm>
            <a:off x="2627784" y="1410980"/>
            <a:ext cx="5976664" cy="1557349"/>
          </a:xfrm>
          <a:prstGeom prst="rect">
            <a:avLst/>
          </a:prstGeom>
        </p:spPr>
        <p:txBody>
          <a:bodyPr wrap="square">
            <a:spAutoFit/>
          </a:bodyPr>
          <a:lstStyle/>
          <a:p>
            <a:pPr marL="0" lvl="2">
              <a:lnSpc>
                <a:spcPct val="110000"/>
              </a:lnSpc>
              <a:spcBef>
                <a:spcPts val="1200"/>
              </a:spcBef>
              <a:buClr>
                <a:schemeClr val="tx2"/>
              </a:buClr>
            </a:pPr>
            <a:r>
              <a:rPr lang="fr-FR" b="1" cap="all" dirty="0">
                <a:solidFill>
                  <a:schemeClr val="tx2"/>
                </a:solidFill>
              </a:rPr>
              <a:t>Section « Organisation des soins »</a:t>
            </a:r>
          </a:p>
          <a:p>
            <a:pPr marL="144000" lvl="2" indent="-144000">
              <a:lnSpc>
                <a:spcPct val="110000"/>
              </a:lnSpc>
              <a:spcBef>
                <a:spcPts val="300"/>
              </a:spcBef>
              <a:buClr>
                <a:schemeClr val="tx2"/>
              </a:buClr>
              <a:buFont typeface="Symbol" panose="05050102010706020507" pitchFamily="18" charset="2"/>
              <a:buChar char="·"/>
            </a:pPr>
            <a:r>
              <a:rPr lang="fr-FR" sz="1600" dirty="0">
                <a:solidFill>
                  <a:srgbClr val="373739"/>
                </a:solidFill>
              </a:rPr>
              <a:t>Le </a:t>
            </a:r>
            <a:r>
              <a:rPr lang="fr-FR" sz="1600" b="1" dirty="0">
                <a:solidFill>
                  <a:srgbClr val="373739"/>
                </a:solidFill>
              </a:rPr>
              <a:t>référent de l’enquête </a:t>
            </a:r>
            <a:r>
              <a:rPr lang="fr-FR" sz="1600" dirty="0">
                <a:solidFill>
                  <a:srgbClr val="373739"/>
                </a:solidFill>
              </a:rPr>
              <a:t>dans l’établissement recueille les données </a:t>
            </a:r>
            <a:r>
              <a:rPr lang="fr-FR" sz="1600" b="1" dirty="0">
                <a:solidFill>
                  <a:srgbClr val="373739"/>
                </a:solidFill>
              </a:rPr>
              <a:t>auprès de son administration</a:t>
            </a:r>
          </a:p>
          <a:p>
            <a:pPr marL="144000" lvl="2" indent="-144000">
              <a:lnSpc>
                <a:spcPct val="110000"/>
              </a:lnSpc>
              <a:spcBef>
                <a:spcPts val="300"/>
              </a:spcBef>
              <a:buClr>
                <a:schemeClr val="tx2"/>
              </a:buClr>
              <a:buFont typeface="Symbol" panose="05050102010706020507" pitchFamily="18" charset="2"/>
              <a:buChar char="·"/>
            </a:pPr>
            <a:r>
              <a:rPr lang="fr-FR" sz="1600" dirty="0">
                <a:sym typeface="Wingdings" panose="05000000000000000000" pitchFamily="2" charset="2"/>
              </a:rPr>
              <a:t>Pour un groupe </a:t>
            </a:r>
            <a:r>
              <a:rPr lang="fr-FR" sz="1600" dirty="0" err="1">
                <a:sym typeface="Wingdings" panose="05000000000000000000" pitchFamily="2" charset="2"/>
              </a:rPr>
              <a:t>multisites</a:t>
            </a:r>
            <a:r>
              <a:rPr lang="fr-FR" sz="1600" dirty="0">
                <a:sym typeface="Wingdings" panose="05000000000000000000" pitchFamily="2" charset="2"/>
              </a:rPr>
              <a:t>, les données sont recueillies pour l’ensemble des établissements du groupement</a:t>
            </a:r>
          </a:p>
        </p:txBody>
      </p:sp>
      <p:sp>
        <p:nvSpPr>
          <p:cNvPr id="9" name="Rectangle 8"/>
          <p:cNvSpPr/>
          <p:nvPr/>
        </p:nvSpPr>
        <p:spPr>
          <a:xfrm>
            <a:off x="179513" y="2152640"/>
            <a:ext cx="2293178" cy="1132344"/>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0" name="Connecteur droit avec flèche 9"/>
          <p:cNvCxnSpPr>
            <a:cxnSpLocks noChangeShapeType="1"/>
          </p:cNvCxnSpPr>
          <p:nvPr/>
        </p:nvCxnSpPr>
        <p:spPr bwMode="auto">
          <a:xfrm>
            <a:off x="2472691" y="2617058"/>
            <a:ext cx="803165" cy="837481"/>
          </a:xfrm>
          <a:prstGeom prst="straightConnector1">
            <a:avLst/>
          </a:prstGeom>
          <a:noFill/>
          <a:ln w="25400">
            <a:solidFill>
              <a:schemeClr val="tx2"/>
            </a:solidFill>
            <a:round/>
            <a:headEnd/>
            <a:tailEnd type="arrow" w="med" len="med"/>
          </a:ln>
          <a:effectLst>
            <a:outerShdw blurRad="40000" dist="23000" dir="5400000" rotWithShape="0">
              <a:srgbClr val="000000">
                <a:alpha val="34999"/>
              </a:srgbClr>
            </a:outerShdw>
          </a:effectLst>
          <a:extLst>
            <a:ext uri="{909E8E84-426E-40DD-AFC4-6F175D3DCCD1}">
              <a14:hiddenFill xmlns:a14="http://schemas.microsoft.com/office/drawing/2010/main">
                <a:noFill/>
              </a14:hiddenFill>
            </a:ext>
          </a:extLst>
        </p:spPr>
      </p:cxnSp>
      <p:pic>
        <p:nvPicPr>
          <p:cNvPr id="14" name="Imag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91680" y="3497344"/>
            <a:ext cx="6394667" cy="3273534"/>
          </a:xfrm>
          <a:prstGeom prst="rect">
            <a:avLst/>
          </a:prstGeom>
          <a:solidFill>
            <a:schemeClr val="bg1"/>
          </a:solidFill>
          <a:ln w="25400">
            <a:solidFill>
              <a:schemeClr val="accent1"/>
            </a:solidFill>
          </a:ln>
        </p:spPr>
      </p:pic>
    </p:spTree>
    <p:extLst>
      <p:ext uri="{BB962C8B-B14F-4D97-AF65-F5344CB8AC3E}">
        <p14:creationId xmlns:p14="http://schemas.microsoft.com/office/powerpoint/2010/main" val="199179747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Organisation des soins</a:t>
            </a:r>
            <a:endParaRPr lang="fr-FR" dirty="0"/>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6" y="1142498"/>
            <a:ext cx="6912768" cy="3538758"/>
          </a:xfrm>
          <a:prstGeom prst="rect">
            <a:avLst/>
          </a:prstGeom>
        </p:spPr>
      </p:pic>
      <p:sp>
        <p:nvSpPr>
          <p:cNvPr id="5" name="Espace réservé du texte 3"/>
          <p:cNvSpPr>
            <a:spLocks noGrp="1"/>
          </p:cNvSpPr>
          <p:nvPr>
            <p:ph type="body" sz="quarter" idx="12"/>
          </p:nvPr>
        </p:nvSpPr>
        <p:spPr>
          <a:xfrm>
            <a:off x="284548" y="4797152"/>
            <a:ext cx="3231006" cy="1686012"/>
          </a:xfr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a:lstStyle/>
          <a:p>
            <a:pPr marL="0" lvl="4" indent="0">
              <a:spcBef>
                <a:spcPts val="300"/>
              </a:spcBef>
              <a:buNone/>
            </a:pPr>
            <a:r>
              <a:rPr lang="fr-FR" sz="1600" b="1" dirty="0">
                <a:solidFill>
                  <a:schemeClr val="accent1"/>
                </a:solidFill>
                <a:sym typeface="Wingdings" panose="05000000000000000000" pitchFamily="2" charset="2"/>
              </a:rPr>
              <a:t> </a:t>
            </a:r>
            <a:r>
              <a:rPr lang="fr-FR" sz="1600" b="1" dirty="0">
                <a:sym typeface="Wingdings" panose="05000000000000000000" pitchFamily="2" charset="2"/>
              </a:rPr>
              <a:t>Indiquer si </a:t>
            </a:r>
            <a:r>
              <a:rPr lang="fr-FR" sz="1600" b="1" dirty="0">
                <a:solidFill>
                  <a:schemeClr val="accent1"/>
                </a:solidFill>
                <a:sym typeface="Wingdings" panose="05000000000000000000" pitchFamily="2" charset="2"/>
              </a:rPr>
              <a:t>un médecin coordonnateur est nommé</a:t>
            </a:r>
            <a:br>
              <a:rPr lang="fr-FR" sz="1600" b="1" dirty="0">
                <a:solidFill>
                  <a:schemeClr val="accent1"/>
                </a:solidFill>
                <a:sym typeface="Wingdings" panose="05000000000000000000" pitchFamily="2" charset="2"/>
              </a:rPr>
            </a:br>
            <a:r>
              <a:rPr lang="fr-FR" sz="1600" b="1" dirty="0">
                <a:solidFill>
                  <a:schemeClr val="accent1"/>
                </a:solidFill>
                <a:sym typeface="Wingdings" panose="05000000000000000000" pitchFamily="2" charset="2"/>
              </a:rPr>
              <a:t>dans l’établissement</a:t>
            </a:r>
            <a:endParaRPr lang="fr-FR" sz="1600" b="1" dirty="0">
              <a:solidFill>
                <a:schemeClr val="accent1"/>
              </a:solidFill>
            </a:endParaRPr>
          </a:p>
          <a:p>
            <a:pPr marL="0" lvl="4" indent="0">
              <a:spcBef>
                <a:spcPts val="300"/>
              </a:spcBef>
              <a:buNone/>
            </a:pPr>
            <a:r>
              <a:rPr lang="fr-FR" dirty="0">
                <a:cs typeface="Arial" charset="0"/>
                <a:sym typeface="Wingdings" panose="05000000000000000000" pitchFamily="2" charset="2"/>
              </a:rPr>
              <a:t> Cocher « </a:t>
            </a:r>
            <a:r>
              <a:rPr lang="fr-FR" b="1" dirty="0">
                <a:cs typeface="Arial" charset="0"/>
                <a:sym typeface="Wingdings" panose="05000000000000000000" pitchFamily="2" charset="2"/>
              </a:rPr>
              <a:t>Non</a:t>
            </a:r>
            <a:r>
              <a:rPr lang="fr-FR" dirty="0">
                <a:cs typeface="Arial" charset="0"/>
                <a:sym typeface="Wingdings" panose="05000000000000000000" pitchFamily="2" charset="2"/>
              </a:rPr>
              <a:t> » ou « </a:t>
            </a:r>
            <a:r>
              <a:rPr lang="fr-FR" b="1" dirty="0">
                <a:cs typeface="Arial" charset="0"/>
                <a:sym typeface="Wingdings" panose="05000000000000000000" pitchFamily="2" charset="2"/>
              </a:rPr>
              <a:t>Oui</a:t>
            </a:r>
            <a:r>
              <a:rPr lang="fr-FR" dirty="0">
                <a:cs typeface="Arial" charset="0"/>
                <a:sym typeface="Wingdings" panose="05000000000000000000" pitchFamily="2" charset="2"/>
              </a:rPr>
              <a:t> »</a:t>
            </a:r>
            <a:endParaRPr lang="fr-FR" dirty="0"/>
          </a:p>
          <a:p>
            <a:pPr marL="0" lvl="4" indent="0">
              <a:spcBef>
                <a:spcPts val="300"/>
              </a:spcBef>
              <a:buNone/>
            </a:pPr>
            <a:r>
              <a:rPr lang="fr-FR" dirty="0">
                <a:sym typeface="Wingdings" panose="05000000000000000000" pitchFamily="2" charset="2"/>
              </a:rPr>
              <a:t> La réponse inconnue n’est pas admise</a:t>
            </a:r>
            <a:endParaRPr lang="fr-FR" dirty="0"/>
          </a:p>
        </p:txBody>
      </p:sp>
      <p:sp>
        <p:nvSpPr>
          <p:cNvPr id="10" name="Rectangle 9"/>
          <p:cNvSpPr/>
          <p:nvPr/>
        </p:nvSpPr>
        <p:spPr>
          <a:xfrm>
            <a:off x="813372" y="1484784"/>
            <a:ext cx="3038548" cy="28803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Espace réservé du texte 3"/>
          <p:cNvSpPr txBox="1">
            <a:spLocks/>
          </p:cNvSpPr>
          <p:nvPr/>
        </p:nvSpPr>
        <p:spPr>
          <a:xfrm>
            <a:off x="4069363" y="4791665"/>
            <a:ext cx="3008835" cy="1691499"/>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vert="horz" lIns="36000" tIns="0" rIns="36000" bIns="0" rtlCol="0">
            <a:noAutofit/>
          </a:bodyPr>
          <a:lstStyle>
            <a:lvl1pPr marL="0" indent="0" algn="l" defTabSz="914400" rtl="0" eaLnBrk="1" latinLnBrk="0" hangingPunct="1">
              <a:lnSpc>
                <a:spcPct val="110000"/>
              </a:lnSpc>
              <a:spcBef>
                <a:spcPts val="1200"/>
              </a:spcBef>
              <a:buFontTx/>
              <a:buNone/>
              <a:defRPr sz="1800" b="1" kern="1200" cap="all" baseline="0">
                <a:solidFill>
                  <a:schemeClr val="tx2"/>
                </a:solidFill>
                <a:latin typeface="+mn-lt"/>
                <a:ea typeface="+mn-ea"/>
                <a:cs typeface="+mn-cs"/>
              </a:defRPr>
            </a:lvl1pPr>
            <a:lvl2pPr marL="0" indent="0" algn="l" defTabSz="914400" rtl="0" eaLnBrk="1" latinLnBrk="0" hangingPunct="1">
              <a:lnSpc>
                <a:spcPct val="110000"/>
              </a:lnSpc>
              <a:spcBef>
                <a:spcPts val="600"/>
              </a:spcBef>
              <a:buFontTx/>
              <a:buNone/>
              <a:defRPr sz="1600" kern="1200">
                <a:solidFill>
                  <a:srgbClr val="373739"/>
                </a:solidFill>
                <a:latin typeface="+mn-lt"/>
                <a:ea typeface="+mn-ea"/>
                <a:cs typeface="+mn-cs"/>
              </a:defRPr>
            </a:lvl2pPr>
            <a:lvl3pPr marL="144000" indent="-144000" algn="l" defTabSz="914400" rtl="0" eaLnBrk="1" latinLnBrk="0" hangingPunct="1">
              <a:lnSpc>
                <a:spcPct val="110000"/>
              </a:lnSpc>
              <a:spcBef>
                <a:spcPts val="0"/>
              </a:spcBef>
              <a:buClr>
                <a:schemeClr val="tx2"/>
              </a:buClr>
              <a:buFont typeface="Symbol" panose="05050102010706020507" pitchFamily="18" charset="2"/>
              <a:buChar char="·"/>
              <a:defRPr sz="1600" b="1" kern="1200">
                <a:solidFill>
                  <a:srgbClr val="373739"/>
                </a:solidFill>
                <a:latin typeface="+mn-lt"/>
                <a:ea typeface="+mn-ea"/>
                <a:cs typeface="+mn-cs"/>
              </a:defRPr>
            </a:lvl3pPr>
            <a:lvl4pPr marL="144000" indent="-144000" algn="l" defTabSz="914400" rtl="0" eaLnBrk="1" latinLnBrk="0" hangingPunct="1">
              <a:lnSpc>
                <a:spcPct val="110000"/>
              </a:lnSpc>
              <a:spcBef>
                <a:spcPts val="0"/>
              </a:spcBef>
              <a:buFont typeface="Symbol" panose="05050102010706020507" pitchFamily="18" charset="2"/>
              <a:buChar char="·"/>
              <a:tabLst/>
              <a:defRPr sz="1600" kern="1200">
                <a:solidFill>
                  <a:schemeClr val="tx2"/>
                </a:solidFill>
                <a:latin typeface="+mn-lt"/>
                <a:ea typeface="+mn-ea"/>
                <a:cs typeface="+mn-cs"/>
              </a:defRPr>
            </a:lvl4pPr>
            <a:lvl5pPr marL="288000" indent="-144000" algn="l" defTabSz="914400" rtl="0" eaLnBrk="1" latinLnBrk="0" hangingPunct="1">
              <a:lnSpc>
                <a:spcPct val="110000"/>
              </a:lnSpc>
              <a:spcBef>
                <a:spcPts val="0"/>
              </a:spcBef>
              <a:buFont typeface="Arial" panose="020B0604020202020204" pitchFamily="34" charset="0"/>
              <a:buChar char="-"/>
              <a:defRPr sz="1400" kern="1200">
                <a:solidFill>
                  <a:srgbClr val="373739"/>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4" indent="0">
              <a:spcBef>
                <a:spcPts val="300"/>
              </a:spcBef>
              <a:buFont typeface="Arial" panose="020B0604020202020204" pitchFamily="34" charset="0"/>
              <a:buNone/>
            </a:pPr>
            <a:r>
              <a:rPr lang="fr-FR" sz="1600" b="1" dirty="0">
                <a:solidFill>
                  <a:schemeClr val="accent1"/>
                </a:solidFill>
                <a:sym typeface="Wingdings" panose="05000000000000000000" pitchFamily="2" charset="2"/>
              </a:rPr>
              <a:t> </a:t>
            </a:r>
            <a:r>
              <a:rPr lang="fr-FR" sz="1600" b="1" dirty="0">
                <a:sym typeface="Wingdings" panose="05000000000000000000" pitchFamily="2" charset="2"/>
              </a:rPr>
              <a:t>Indiquer si </a:t>
            </a:r>
            <a:r>
              <a:rPr lang="fr-FR" sz="1600" b="1" dirty="0">
                <a:solidFill>
                  <a:schemeClr val="accent1"/>
                </a:solidFill>
                <a:sym typeface="Wingdings" panose="05000000000000000000" pitchFamily="2" charset="2"/>
              </a:rPr>
              <a:t>une infirmière diplômée d’état de coordination (IDEC) ou cadre ou référente paramédicale exerce dans l’établissement</a:t>
            </a:r>
            <a:endParaRPr lang="fr-FR" sz="1600" b="1" dirty="0">
              <a:solidFill>
                <a:schemeClr val="accent1"/>
              </a:solidFill>
            </a:endParaRPr>
          </a:p>
          <a:p>
            <a:pPr marL="0" lvl="4" indent="0">
              <a:spcBef>
                <a:spcPts val="300"/>
              </a:spcBef>
              <a:buFont typeface="Arial" panose="020B0604020202020204" pitchFamily="34" charset="0"/>
              <a:buNone/>
            </a:pPr>
            <a:r>
              <a:rPr lang="fr-FR" dirty="0">
                <a:cs typeface="Arial" charset="0"/>
                <a:sym typeface="Wingdings" panose="05000000000000000000" pitchFamily="2" charset="2"/>
              </a:rPr>
              <a:t> Cocher « </a:t>
            </a:r>
            <a:r>
              <a:rPr lang="fr-FR" b="1" dirty="0">
                <a:cs typeface="Arial" charset="0"/>
                <a:sym typeface="Wingdings" panose="05000000000000000000" pitchFamily="2" charset="2"/>
              </a:rPr>
              <a:t>Non</a:t>
            </a:r>
            <a:r>
              <a:rPr lang="fr-FR" dirty="0">
                <a:cs typeface="Arial" charset="0"/>
                <a:sym typeface="Wingdings" panose="05000000000000000000" pitchFamily="2" charset="2"/>
              </a:rPr>
              <a:t> » ou « </a:t>
            </a:r>
            <a:r>
              <a:rPr lang="fr-FR" b="1" dirty="0">
                <a:cs typeface="Arial" charset="0"/>
                <a:sym typeface="Wingdings" panose="05000000000000000000" pitchFamily="2" charset="2"/>
              </a:rPr>
              <a:t>Oui</a:t>
            </a:r>
            <a:r>
              <a:rPr lang="fr-FR" dirty="0">
                <a:cs typeface="Arial" charset="0"/>
                <a:sym typeface="Wingdings" panose="05000000000000000000" pitchFamily="2" charset="2"/>
              </a:rPr>
              <a:t> »</a:t>
            </a:r>
            <a:endParaRPr lang="fr-FR" dirty="0"/>
          </a:p>
        </p:txBody>
      </p:sp>
      <p:sp>
        <p:nvSpPr>
          <p:cNvPr id="14" name="Rectangle 13"/>
          <p:cNvSpPr/>
          <p:nvPr/>
        </p:nvSpPr>
        <p:spPr>
          <a:xfrm>
            <a:off x="4427984" y="1480865"/>
            <a:ext cx="3168352" cy="28803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21784915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Organisation des soins</a:t>
            </a:r>
            <a:endParaRPr lang="fr-FR" dirty="0"/>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6" y="1142498"/>
            <a:ext cx="6912768" cy="3538758"/>
          </a:xfrm>
          <a:prstGeom prst="rect">
            <a:avLst/>
          </a:prstGeom>
        </p:spPr>
      </p:pic>
      <p:sp>
        <p:nvSpPr>
          <p:cNvPr id="5" name="Espace réservé du texte 3"/>
          <p:cNvSpPr>
            <a:spLocks noGrp="1"/>
          </p:cNvSpPr>
          <p:nvPr>
            <p:ph type="body" sz="quarter" idx="12"/>
          </p:nvPr>
        </p:nvSpPr>
        <p:spPr>
          <a:xfrm>
            <a:off x="3347864" y="4709279"/>
            <a:ext cx="5688632" cy="2104097"/>
          </a:xfr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a:lstStyle/>
          <a:p>
            <a:pPr marL="0" lvl="4" indent="0">
              <a:spcBef>
                <a:spcPts val="300"/>
              </a:spcBef>
              <a:buNone/>
            </a:pPr>
            <a:r>
              <a:rPr lang="fr-FR" sz="1600" b="1" dirty="0">
                <a:solidFill>
                  <a:schemeClr val="accent1"/>
                </a:solidFill>
                <a:sym typeface="Wingdings" panose="05000000000000000000" pitchFamily="2" charset="2"/>
              </a:rPr>
              <a:t> </a:t>
            </a:r>
            <a:r>
              <a:rPr lang="fr-FR" sz="1600" b="1" dirty="0">
                <a:sym typeface="Wingdings" panose="05000000000000000000" pitchFamily="2" charset="2"/>
              </a:rPr>
              <a:t>Indiquer si </a:t>
            </a:r>
            <a:r>
              <a:rPr lang="fr-FR" sz="1600" b="1" dirty="0">
                <a:solidFill>
                  <a:schemeClr val="accent1"/>
                </a:solidFill>
                <a:sym typeface="Wingdings" panose="05000000000000000000" pitchFamily="2" charset="2"/>
              </a:rPr>
              <a:t>l’établissement dispose de l’accès à une expertise en hygiène au moment de l’enquête </a:t>
            </a:r>
            <a:endParaRPr lang="fr-FR" sz="1600" b="1" dirty="0">
              <a:solidFill>
                <a:schemeClr val="accent1"/>
              </a:solidFill>
            </a:endParaRPr>
          </a:p>
          <a:p>
            <a:pPr marL="0" lvl="4" indent="0">
              <a:spcBef>
                <a:spcPts val="300"/>
              </a:spcBef>
              <a:buNone/>
            </a:pPr>
            <a:r>
              <a:rPr lang="fr-FR" sz="1600" dirty="0">
                <a:cs typeface="Arial" charset="0"/>
                <a:sym typeface="Wingdings" panose="05000000000000000000" pitchFamily="2" charset="2"/>
              </a:rPr>
              <a:t> </a:t>
            </a:r>
            <a:r>
              <a:rPr lang="fr-FR" dirty="0">
                <a:cs typeface="Arial" charset="0"/>
                <a:sym typeface="Wingdings" panose="05000000000000000000" pitchFamily="2" charset="2"/>
              </a:rPr>
              <a:t>Possibilité d’obtenir une intervention d’un professionnel de santé spécialisé en hygiène dédiée ou contractualisée ou au moyen d’une convention : </a:t>
            </a:r>
            <a:r>
              <a:rPr lang="fr-FR" b="1" dirty="0">
                <a:cs typeface="Arial" charset="0"/>
                <a:sym typeface="Wingdings" panose="05000000000000000000" pitchFamily="2" charset="2"/>
              </a:rPr>
              <a:t>équipe opérationnelle in situ, ou inter-établissements ou d’une EMH</a:t>
            </a:r>
          </a:p>
          <a:p>
            <a:pPr marL="0" lvl="4" indent="0">
              <a:spcBef>
                <a:spcPts val="300"/>
              </a:spcBef>
              <a:buNone/>
            </a:pPr>
            <a:r>
              <a:rPr lang="fr-FR" dirty="0">
                <a:cs typeface="Arial" charset="0"/>
                <a:sym typeface="Wingdings" panose="05000000000000000000" pitchFamily="2" charset="2"/>
              </a:rPr>
              <a:t> Exclure le recours au personnel du </a:t>
            </a:r>
            <a:r>
              <a:rPr lang="fr-FR" dirty="0" err="1">
                <a:cs typeface="Arial" charset="0"/>
                <a:sym typeface="Wingdings" panose="05000000000000000000" pitchFamily="2" charset="2"/>
              </a:rPr>
              <a:t>CPias</a:t>
            </a:r>
            <a:endParaRPr lang="fr-FR" dirty="0"/>
          </a:p>
          <a:p>
            <a:pPr marL="0" lvl="4" indent="0">
              <a:spcBef>
                <a:spcPts val="300"/>
              </a:spcBef>
              <a:buNone/>
            </a:pPr>
            <a:r>
              <a:rPr lang="fr-FR" dirty="0">
                <a:cs typeface="Arial" charset="0"/>
                <a:sym typeface="Wingdings" panose="05000000000000000000" pitchFamily="2" charset="2"/>
              </a:rPr>
              <a:t> Cocher « </a:t>
            </a:r>
            <a:r>
              <a:rPr lang="fr-FR" b="1" dirty="0">
                <a:cs typeface="Arial" charset="0"/>
                <a:sym typeface="Wingdings" panose="05000000000000000000" pitchFamily="2" charset="2"/>
              </a:rPr>
              <a:t>Non</a:t>
            </a:r>
            <a:r>
              <a:rPr lang="fr-FR" dirty="0">
                <a:cs typeface="Arial" charset="0"/>
                <a:sym typeface="Wingdings" panose="05000000000000000000" pitchFamily="2" charset="2"/>
              </a:rPr>
              <a:t> » ou « </a:t>
            </a:r>
            <a:r>
              <a:rPr lang="fr-FR" b="1" dirty="0">
                <a:cs typeface="Arial" charset="0"/>
                <a:sym typeface="Wingdings" panose="05000000000000000000" pitchFamily="2" charset="2"/>
              </a:rPr>
              <a:t>Oui</a:t>
            </a:r>
            <a:r>
              <a:rPr lang="fr-FR" dirty="0">
                <a:cs typeface="Arial" charset="0"/>
                <a:sym typeface="Wingdings" panose="05000000000000000000" pitchFamily="2" charset="2"/>
              </a:rPr>
              <a:t> »</a:t>
            </a:r>
            <a:endParaRPr lang="fr-FR" dirty="0"/>
          </a:p>
        </p:txBody>
      </p:sp>
      <p:sp>
        <p:nvSpPr>
          <p:cNvPr id="10" name="Rectangle 9"/>
          <p:cNvSpPr/>
          <p:nvPr/>
        </p:nvSpPr>
        <p:spPr>
          <a:xfrm>
            <a:off x="862815" y="1844824"/>
            <a:ext cx="3600000" cy="42591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Rectangle 13"/>
          <p:cNvSpPr/>
          <p:nvPr/>
        </p:nvSpPr>
        <p:spPr>
          <a:xfrm>
            <a:off x="4517607" y="1849313"/>
            <a:ext cx="3133122" cy="42142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Espace réservé du texte 3"/>
          <p:cNvSpPr txBox="1">
            <a:spLocks/>
          </p:cNvSpPr>
          <p:nvPr/>
        </p:nvSpPr>
        <p:spPr>
          <a:xfrm>
            <a:off x="179512" y="4709279"/>
            <a:ext cx="3024336" cy="1403467"/>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vert="horz" lIns="36000" tIns="0" rIns="36000" bIns="0" rtlCol="0">
            <a:noAutofit/>
          </a:bodyPr>
          <a:lstStyle>
            <a:lvl1pPr marL="0" indent="0" algn="l" defTabSz="914400" rtl="0" eaLnBrk="1" latinLnBrk="0" hangingPunct="1">
              <a:lnSpc>
                <a:spcPct val="110000"/>
              </a:lnSpc>
              <a:spcBef>
                <a:spcPts val="1200"/>
              </a:spcBef>
              <a:buFontTx/>
              <a:buNone/>
              <a:defRPr sz="1800" b="1" kern="1200" cap="all" baseline="0">
                <a:solidFill>
                  <a:schemeClr val="tx2"/>
                </a:solidFill>
                <a:latin typeface="+mn-lt"/>
                <a:ea typeface="+mn-ea"/>
                <a:cs typeface="+mn-cs"/>
              </a:defRPr>
            </a:lvl1pPr>
            <a:lvl2pPr marL="0" indent="0" algn="l" defTabSz="914400" rtl="0" eaLnBrk="1" latinLnBrk="0" hangingPunct="1">
              <a:lnSpc>
                <a:spcPct val="110000"/>
              </a:lnSpc>
              <a:spcBef>
                <a:spcPts val="600"/>
              </a:spcBef>
              <a:buFontTx/>
              <a:buNone/>
              <a:defRPr sz="1600" kern="1200">
                <a:solidFill>
                  <a:srgbClr val="373739"/>
                </a:solidFill>
                <a:latin typeface="+mn-lt"/>
                <a:ea typeface="+mn-ea"/>
                <a:cs typeface="+mn-cs"/>
              </a:defRPr>
            </a:lvl2pPr>
            <a:lvl3pPr marL="144000" indent="-144000" algn="l" defTabSz="914400" rtl="0" eaLnBrk="1" latinLnBrk="0" hangingPunct="1">
              <a:lnSpc>
                <a:spcPct val="110000"/>
              </a:lnSpc>
              <a:spcBef>
                <a:spcPts val="0"/>
              </a:spcBef>
              <a:buClr>
                <a:schemeClr val="tx2"/>
              </a:buClr>
              <a:buFont typeface="Symbol" panose="05050102010706020507" pitchFamily="18" charset="2"/>
              <a:buChar char="·"/>
              <a:defRPr sz="1600" b="1" kern="1200">
                <a:solidFill>
                  <a:srgbClr val="373739"/>
                </a:solidFill>
                <a:latin typeface="+mn-lt"/>
                <a:ea typeface="+mn-ea"/>
                <a:cs typeface="+mn-cs"/>
              </a:defRPr>
            </a:lvl3pPr>
            <a:lvl4pPr marL="144000" indent="-144000" algn="l" defTabSz="914400" rtl="0" eaLnBrk="1" latinLnBrk="0" hangingPunct="1">
              <a:lnSpc>
                <a:spcPct val="110000"/>
              </a:lnSpc>
              <a:spcBef>
                <a:spcPts val="0"/>
              </a:spcBef>
              <a:buFont typeface="Symbol" panose="05050102010706020507" pitchFamily="18" charset="2"/>
              <a:buChar char="·"/>
              <a:tabLst/>
              <a:defRPr sz="1600" kern="1200">
                <a:solidFill>
                  <a:schemeClr val="tx2"/>
                </a:solidFill>
                <a:latin typeface="+mn-lt"/>
                <a:ea typeface="+mn-ea"/>
                <a:cs typeface="+mn-cs"/>
              </a:defRPr>
            </a:lvl4pPr>
            <a:lvl5pPr marL="288000" indent="-144000" algn="l" defTabSz="914400" rtl="0" eaLnBrk="1" latinLnBrk="0" hangingPunct="1">
              <a:lnSpc>
                <a:spcPct val="110000"/>
              </a:lnSpc>
              <a:spcBef>
                <a:spcPts val="0"/>
              </a:spcBef>
              <a:buFont typeface="Arial" panose="020B0604020202020204" pitchFamily="34" charset="0"/>
              <a:buChar char="-"/>
              <a:defRPr sz="1400" kern="1200">
                <a:solidFill>
                  <a:srgbClr val="373739"/>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4" indent="0">
              <a:spcBef>
                <a:spcPts val="300"/>
              </a:spcBef>
              <a:buFont typeface="Arial" panose="020B0604020202020204" pitchFamily="34" charset="0"/>
              <a:buNone/>
            </a:pPr>
            <a:r>
              <a:rPr lang="fr-FR" sz="1600" b="1" dirty="0">
                <a:solidFill>
                  <a:schemeClr val="accent1"/>
                </a:solidFill>
                <a:sym typeface="Wingdings" panose="05000000000000000000" pitchFamily="2" charset="2"/>
              </a:rPr>
              <a:t> </a:t>
            </a:r>
            <a:r>
              <a:rPr lang="fr-FR" sz="1600" b="1" dirty="0">
                <a:sym typeface="Wingdings" panose="05000000000000000000" pitchFamily="2" charset="2"/>
              </a:rPr>
              <a:t>Indiquer si </a:t>
            </a:r>
            <a:r>
              <a:rPr lang="fr-FR" sz="1600" b="1" dirty="0">
                <a:solidFill>
                  <a:schemeClr val="accent1"/>
                </a:solidFill>
                <a:sym typeface="Wingdings" panose="05000000000000000000" pitchFamily="2" charset="2"/>
              </a:rPr>
              <a:t>au moins un correspondant ou référent en hygiène est identifié parmi le personnel de l’établissement</a:t>
            </a:r>
            <a:endParaRPr lang="fr-FR" sz="1600" b="1" dirty="0">
              <a:solidFill>
                <a:schemeClr val="accent1"/>
              </a:solidFill>
            </a:endParaRPr>
          </a:p>
          <a:p>
            <a:pPr marL="0" lvl="4" indent="0">
              <a:spcBef>
                <a:spcPts val="300"/>
              </a:spcBef>
              <a:buFont typeface="Arial" panose="020B0604020202020204" pitchFamily="34" charset="0"/>
              <a:buNone/>
            </a:pPr>
            <a:r>
              <a:rPr lang="fr-FR" dirty="0">
                <a:cs typeface="Arial" charset="0"/>
                <a:sym typeface="Wingdings" panose="05000000000000000000" pitchFamily="2" charset="2"/>
              </a:rPr>
              <a:t> Cocher « </a:t>
            </a:r>
            <a:r>
              <a:rPr lang="fr-FR" b="1" dirty="0">
                <a:cs typeface="Arial" charset="0"/>
                <a:sym typeface="Wingdings" panose="05000000000000000000" pitchFamily="2" charset="2"/>
              </a:rPr>
              <a:t>Non</a:t>
            </a:r>
            <a:r>
              <a:rPr lang="fr-FR" dirty="0">
                <a:cs typeface="Arial" charset="0"/>
                <a:sym typeface="Wingdings" panose="05000000000000000000" pitchFamily="2" charset="2"/>
              </a:rPr>
              <a:t> » ou « </a:t>
            </a:r>
            <a:r>
              <a:rPr lang="fr-FR" b="1" dirty="0">
                <a:cs typeface="Arial" charset="0"/>
                <a:sym typeface="Wingdings" panose="05000000000000000000" pitchFamily="2" charset="2"/>
              </a:rPr>
              <a:t>Oui</a:t>
            </a:r>
            <a:r>
              <a:rPr lang="fr-FR" dirty="0">
                <a:cs typeface="Arial" charset="0"/>
                <a:sym typeface="Wingdings" panose="05000000000000000000" pitchFamily="2" charset="2"/>
              </a:rPr>
              <a:t> »</a:t>
            </a:r>
            <a:endParaRPr lang="fr-FR" dirty="0"/>
          </a:p>
        </p:txBody>
      </p:sp>
    </p:spTree>
    <p:extLst>
      <p:ext uri="{BB962C8B-B14F-4D97-AF65-F5344CB8AC3E}">
        <p14:creationId xmlns:p14="http://schemas.microsoft.com/office/powerpoint/2010/main" val="137473019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Organisation des soins</a:t>
            </a:r>
            <a:endParaRPr lang="fr-FR" dirty="0"/>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6" y="1142498"/>
            <a:ext cx="6912768" cy="3538758"/>
          </a:xfrm>
          <a:prstGeom prst="rect">
            <a:avLst/>
          </a:prstGeom>
        </p:spPr>
      </p:pic>
      <p:sp>
        <p:nvSpPr>
          <p:cNvPr id="5" name="Espace réservé du texte 3"/>
          <p:cNvSpPr>
            <a:spLocks noGrp="1"/>
          </p:cNvSpPr>
          <p:nvPr>
            <p:ph type="body" sz="quarter" idx="12"/>
          </p:nvPr>
        </p:nvSpPr>
        <p:spPr>
          <a:xfrm>
            <a:off x="5580112" y="4681256"/>
            <a:ext cx="3528392" cy="1700072"/>
          </a:xfr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a:lstStyle/>
          <a:p>
            <a:pPr marL="0" lvl="4" indent="0">
              <a:spcBef>
                <a:spcPts val="300"/>
              </a:spcBef>
              <a:buNone/>
            </a:pPr>
            <a:r>
              <a:rPr lang="fr-FR" sz="1600" b="1" dirty="0">
                <a:solidFill>
                  <a:schemeClr val="accent1"/>
                </a:solidFill>
                <a:sym typeface="Wingdings" panose="05000000000000000000" pitchFamily="2" charset="2"/>
              </a:rPr>
              <a:t> </a:t>
            </a:r>
            <a:r>
              <a:rPr lang="fr-FR" sz="1600" b="1" dirty="0">
                <a:sym typeface="Wingdings" panose="05000000000000000000" pitchFamily="2" charset="2"/>
              </a:rPr>
              <a:t>Indiquer si </a:t>
            </a:r>
            <a:r>
              <a:rPr lang="fr-FR" sz="1600" b="1" dirty="0">
                <a:solidFill>
                  <a:schemeClr val="accent1"/>
                </a:solidFill>
                <a:sym typeface="Wingdings" panose="05000000000000000000" pitchFamily="2" charset="2"/>
              </a:rPr>
              <a:t>l’établissement dispose d’une procédure formelle de réévaluation de l’antibiothérapie</a:t>
            </a:r>
            <a:endParaRPr lang="fr-FR" sz="1600" b="1" dirty="0">
              <a:solidFill>
                <a:schemeClr val="accent1"/>
              </a:solidFill>
            </a:endParaRPr>
          </a:p>
          <a:p>
            <a:pPr marL="0" lvl="4" indent="0">
              <a:spcBef>
                <a:spcPts val="300"/>
              </a:spcBef>
              <a:buNone/>
            </a:pPr>
            <a:r>
              <a:rPr lang="fr-FR" sz="1600" dirty="0">
                <a:cs typeface="Arial" charset="0"/>
                <a:sym typeface="Wingdings" panose="05000000000000000000" pitchFamily="2" charset="2"/>
              </a:rPr>
              <a:t> </a:t>
            </a:r>
            <a:r>
              <a:rPr lang="fr-FR" dirty="0">
                <a:cs typeface="Arial" charset="0"/>
                <a:sym typeface="Wingdings" panose="05000000000000000000" pitchFamily="2" charset="2"/>
              </a:rPr>
              <a:t>Document de bonne pratique visant la maîtrise de la consommation d’antibiotiques</a:t>
            </a:r>
            <a:endParaRPr lang="fr-FR" dirty="0"/>
          </a:p>
          <a:p>
            <a:pPr marL="0" lvl="4" indent="0">
              <a:spcBef>
                <a:spcPts val="300"/>
              </a:spcBef>
              <a:buNone/>
            </a:pPr>
            <a:r>
              <a:rPr lang="fr-FR" dirty="0">
                <a:cs typeface="Arial" charset="0"/>
                <a:sym typeface="Wingdings" panose="05000000000000000000" pitchFamily="2" charset="2"/>
              </a:rPr>
              <a:t> Cocher « </a:t>
            </a:r>
            <a:r>
              <a:rPr lang="fr-FR" b="1" dirty="0">
                <a:cs typeface="Arial" charset="0"/>
                <a:sym typeface="Wingdings" panose="05000000000000000000" pitchFamily="2" charset="2"/>
              </a:rPr>
              <a:t>Non</a:t>
            </a:r>
            <a:r>
              <a:rPr lang="fr-FR" dirty="0">
                <a:cs typeface="Arial" charset="0"/>
                <a:sym typeface="Wingdings" panose="05000000000000000000" pitchFamily="2" charset="2"/>
              </a:rPr>
              <a:t> » ou « </a:t>
            </a:r>
            <a:r>
              <a:rPr lang="fr-FR" b="1" dirty="0">
                <a:cs typeface="Arial" charset="0"/>
                <a:sym typeface="Wingdings" panose="05000000000000000000" pitchFamily="2" charset="2"/>
              </a:rPr>
              <a:t>Oui</a:t>
            </a:r>
            <a:r>
              <a:rPr lang="fr-FR" dirty="0">
                <a:cs typeface="Arial" charset="0"/>
                <a:sym typeface="Wingdings" panose="05000000000000000000" pitchFamily="2" charset="2"/>
              </a:rPr>
              <a:t> »</a:t>
            </a:r>
            <a:endParaRPr lang="fr-FR" dirty="0"/>
          </a:p>
        </p:txBody>
      </p:sp>
      <p:sp>
        <p:nvSpPr>
          <p:cNvPr id="10" name="Rectangle 9"/>
          <p:cNvSpPr/>
          <p:nvPr/>
        </p:nvSpPr>
        <p:spPr>
          <a:xfrm>
            <a:off x="862815" y="2276872"/>
            <a:ext cx="3600000" cy="42591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Rectangle 13"/>
          <p:cNvSpPr/>
          <p:nvPr/>
        </p:nvSpPr>
        <p:spPr>
          <a:xfrm>
            <a:off x="4517607" y="2276872"/>
            <a:ext cx="3133122" cy="42142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Espace réservé du texte 3"/>
          <p:cNvSpPr txBox="1">
            <a:spLocks/>
          </p:cNvSpPr>
          <p:nvPr/>
        </p:nvSpPr>
        <p:spPr>
          <a:xfrm>
            <a:off x="177166" y="4699010"/>
            <a:ext cx="5330938" cy="2114366"/>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vert="horz" lIns="36000" tIns="0" rIns="36000" bIns="0" rtlCol="0">
            <a:noAutofit/>
          </a:bodyPr>
          <a:lstStyle>
            <a:lvl1pPr marL="0" indent="0" algn="l" defTabSz="914400" rtl="0" eaLnBrk="1" latinLnBrk="0" hangingPunct="1">
              <a:lnSpc>
                <a:spcPct val="110000"/>
              </a:lnSpc>
              <a:spcBef>
                <a:spcPts val="1200"/>
              </a:spcBef>
              <a:buFontTx/>
              <a:buNone/>
              <a:defRPr sz="1800" b="1" kern="1200" cap="all" baseline="0">
                <a:solidFill>
                  <a:schemeClr val="tx2"/>
                </a:solidFill>
                <a:latin typeface="+mn-lt"/>
                <a:ea typeface="+mn-ea"/>
                <a:cs typeface="+mn-cs"/>
              </a:defRPr>
            </a:lvl1pPr>
            <a:lvl2pPr marL="0" indent="0" algn="l" defTabSz="914400" rtl="0" eaLnBrk="1" latinLnBrk="0" hangingPunct="1">
              <a:lnSpc>
                <a:spcPct val="110000"/>
              </a:lnSpc>
              <a:spcBef>
                <a:spcPts val="600"/>
              </a:spcBef>
              <a:buFontTx/>
              <a:buNone/>
              <a:defRPr sz="1600" kern="1200">
                <a:solidFill>
                  <a:srgbClr val="373739"/>
                </a:solidFill>
                <a:latin typeface="+mn-lt"/>
                <a:ea typeface="+mn-ea"/>
                <a:cs typeface="+mn-cs"/>
              </a:defRPr>
            </a:lvl2pPr>
            <a:lvl3pPr marL="144000" indent="-144000" algn="l" defTabSz="914400" rtl="0" eaLnBrk="1" latinLnBrk="0" hangingPunct="1">
              <a:lnSpc>
                <a:spcPct val="110000"/>
              </a:lnSpc>
              <a:spcBef>
                <a:spcPts val="0"/>
              </a:spcBef>
              <a:buClr>
                <a:schemeClr val="tx2"/>
              </a:buClr>
              <a:buFont typeface="Symbol" panose="05050102010706020507" pitchFamily="18" charset="2"/>
              <a:buChar char="·"/>
              <a:defRPr sz="1600" b="1" kern="1200">
                <a:solidFill>
                  <a:srgbClr val="373739"/>
                </a:solidFill>
                <a:latin typeface="+mn-lt"/>
                <a:ea typeface="+mn-ea"/>
                <a:cs typeface="+mn-cs"/>
              </a:defRPr>
            </a:lvl3pPr>
            <a:lvl4pPr marL="144000" indent="-144000" algn="l" defTabSz="914400" rtl="0" eaLnBrk="1" latinLnBrk="0" hangingPunct="1">
              <a:lnSpc>
                <a:spcPct val="110000"/>
              </a:lnSpc>
              <a:spcBef>
                <a:spcPts val="0"/>
              </a:spcBef>
              <a:buFont typeface="Symbol" panose="05050102010706020507" pitchFamily="18" charset="2"/>
              <a:buChar char="·"/>
              <a:tabLst/>
              <a:defRPr sz="1600" kern="1200">
                <a:solidFill>
                  <a:schemeClr val="tx2"/>
                </a:solidFill>
                <a:latin typeface="+mn-lt"/>
                <a:ea typeface="+mn-ea"/>
                <a:cs typeface="+mn-cs"/>
              </a:defRPr>
            </a:lvl4pPr>
            <a:lvl5pPr marL="288000" indent="-144000" algn="l" defTabSz="914400" rtl="0" eaLnBrk="1" latinLnBrk="0" hangingPunct="1">
              <a:lnSpc>
                <a:spcPct val="110000"/>
              </a:lnSpc>
              <a:spcBef>
                <a:spcPts val="0"/>
              </a:spcBef>
              <a:buFont typeface="Arial" panose="020B0604020202020204" pitchFamily="34" charset="0"/>
              <a:buChar char="-"/>
              <a:defRPr sz="1400" kern="1200">
                <a:solidFill>
                  <a:srgbClr val="373739"/>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4" indent="0">
              <a:spcBef>
                <a:spcPts val="300"/>
              </a:spcBef>
              <a:buNone/>
            </a:pPr>
            <a:r>
              <a:rPr lang="fr-FR" sz="1600" b="1" dirty="0">
                <a:solidFill>
                  <a:schemeClr val="accent1"/>
                </a:solidFill>
                <a:sym typeface="Wingdings" panose="05000000000000000000" pitchFamily="2" charset="2"/>
              </a:rPr>
              <a:t> </a:t>
            </a:r>
            <a:r>
              <a:rPr lang="fr-FR" sz="1600" b="1" dirty="0">
                <a:sym typeface="Wingdings" panose="05000000000000000000" pitchFamily="2" charset="2"/>
              </a:rPr>
              <a:t>Indiquer </a:t>
            </a:r>
            <a:r>
              <a:rPr lang="fr-FR" sz="1600" b="1" dirty="0">
                <a:solidFill>
                  <a:schemeClr val="accent1"/>
                </a:solidFill>
                <a:sym typeface="Wingdings" panose="05000000000000000000" pitchFamily="2" charset="2"/>
              </a:rPr>
              <a:t>si l’établissement dispose d’un accès à un référent en antibiothérapie au moment de l’enquête</a:t>
            </a:r>
            <a:endParaRPr lang="fr-FR" sz="1600" b="1" dirty="0">
              <a:solidFill>
                <a:schemeClr val="accent1"/>
              </a:solidFill>
            </a:endParaRPr>
          </a:p>
          <a:p>
            <a:pPr marL="0" lvl="4" indent="0">
              <a:spcBef>
                <a:spcPts val="300"/>
              </a:spcBef>
              <a:buNone/>
            </a:pPr>
            <a:r>
              <a:rPr lang="fr-FR" dirty="0">
                <a:cs typeface="Arial" charset="0"/>
                <a:sym typeface="Wingdings" panose="05000000000000000000" pitchFamily="2" charset="2"/>
              </a:rPr>
              <a:t> Possibilité d’obtenir rapidement un conseil diagnostique ou thérapeutique (par téléphone ou consultation) auprès d’un professionnel de santé spécialisé ou formé </a:t>
            </a:r>
            <a:r>
              <a:rPr lang="fr-FR" dirty="0"/>
              <a:t>en antibiothérapie : </a:t>
            </a:r>
            <a:r>
              <a:rPr lang="fr-FR" b="1" dirty="0"/>
              <a:t>infectiologue d’un ES ; référent ATB d’une EMA</a:t>
            </a:r>
          </a:p>
          <a:p>
            <a:pPr marL="0" lvl="4" indent="0">
              <a:spcBef>
                <a:spcPts val="300"/>
              </a:spcBef>
              <a:buNone/>
            </a:pPr>
            <a:r>
              <a:rPr lang="fr-FR" dirty="0">
                <a:cs typeface="Arial" charset="0"/>
                <a:sym typeface="Wingdings" panose="05000000000000000000" pitchFamily="2" charset="2"/>
              </a:rPr>
              <a:t> Exclure le recours aux professionnel des </a:t>
            </a:r>
            <a:r>
              <a:rPr lang="fr-FR" dirty="0" err="1">
                <a:cs typeface="Arial" charset="0"/>
                <a:sym typeface="Wingdings" panose="05000000000000000000" pitchFamily="2" charset="2"/>
              </a:rPr>
              <a:t>CRAtb</a:t>
            </a:r>
            <a:endParaRPr lang="fr-FR" dirty="0">
              <a:cs typeface="Arial" charset="0"/>
              <a:sym typeface="Wingdings" panose="05000000000000000000" pitchFamily="2" charset="2"/>
            </a:endParaRPr>
          </a:p>
          <a:p>
            <a:pPr marL="0" lvl="4" indent="0">
              <a:spcBef>
                <a:spcPts val="300"/>
              </a:spcBef>
              <a:buFont typeface="Arial" panose="020B0604020202020204" pitchFamily="34" charset="0"/>
              <a:buNone/>
            </a:pPr>
            <a:r>
              <a:rPr lang="fr-FR" dirty="0">
                <a:cs typeface="Arial" charset="0"/>
                <a:sym typeface="Wingdings" panose="05000000000000000000" pitchFamily="2" charset="2"/>
              </a:rPr>
              <a:t> Cocher « </a:t>
            </a:r>
            <a:r>
              <a:rPr lang="fr-FR" b="1" dirty="0">
                <a:cs typeface="Arial" charset="0"/>
                <a:sym typeface="Wingdings" panose="05000000000000000000" pitchFamily="2" charset="2"/>
              </a:rPr>
              <a:t>Non</a:t>
            </a:r>
            <a:r>
              <a:rPr lang="fr-FR" dirty="0">
                <a:cs typeface="Arial" charset="0"/>
                <a:sym typeface="Wingdings" panose="05000000000000000000" pitchFamily="2" charset="2"/>
              </a:rPr>
              <a:t> » ou « </a:t>
            </a:r>
            <a:r>
              <a:rPr lang="fr-FR" b="1" dirty="0">
                <a:cs typeface="Arial" charset="0"/>
                <a:sym typeface="Wingdings" panose="05000000000000000000" pitchFamily="2" charset="2"/>
              </a:rPr>
              <a:t>Oui</a:t>
            </a:r>
            <a:r>
              <a:rPr lang="fr-FR" dirty="0">
                <a:cs typeface="Arial" charset="0"/>
                <a:sym typeface="Wingdings" panose="05000000000000000000" pitchFamily="2" charset="2"/>
              </a:rPr>
              <a:t> »</a:t>
            </a:r>
            <a:endParaRPr lang="fr-FR" dirty="0"/>
          </a:p>
        </p:txBody>
      </p:sp>
    </p:spTree>
    <p:extLst>
      <p:ext uri="{BB962C8B-B14F-4D97-AF65-F5344CB8AC3E}">
        <p14:creationId xmlns:p14="http://schemas.microsoft.com/office/powerpoint/2010/main" val="350296806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Organisation des soins</a:t>
            </a:r>
            <a:endParaRPr lang="fr-FR" dirty="0"/>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6" y="1142498"/>
            <a:ext cx="6912768" cy="3538758"/>
          </a:xfrm>
          <a:prstGeom prst="rect">
            <a:avLst/>
          </a:prstGeom>
        </p:spPr>
      </p:pic>
      <p:sp>
        <p:nvSpPr>
          <p:cNvPr id="5" name="Espace réservé du texte 3"/>
          <p:cNvSpPr>
            <a:spLocks noGrp="1"/>
          </p:cNvSpPr>
          <p:nvPr>
            <p:ph type="body" sz="quarter" idx="12"/>
          </p:nvPr>
        </p:nvSpPr>
        <p:spPr>
          <a:xfrm>
            <a:off x="320805" y="4665143"/>
            <a:ext cx="8640960" cy="2127481"/>
          </a:xfr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a:lstStyle/>
          <a:p>
            <a:pPr marL="0" lvl="4" indent="0">
              <a:spcBef>
                <a:spcPts val="300"/>
              </a:spcBef>
              <a:buNone/>
            </a:pPr>
            <a:r>
              <a:rPr lang="fr-FR" sz="1600" b="1" dirty="0">
                <a:solidFill>
                  <a:schemeClr val="accent1"/>
                </a:solidFill>
                <a:sym typeface="Wingdings" panose="05000000000000000000" pitchFamily="2" charset="2"/>
              </a:rPr>
              <a:t> </a:t>
            </a:r>
            <a:r>
              <a:rPr lang="fr-FR" sz="1600" b="1" dirty="0">
                <a:sym typeface="Wingdings" panose="05000000000000000000" pitchFamily="2" charset="2"/>
              </a:rPr>
              <a:t>Indiquer si </a:t>
            </a:r>
            <a:r>
              <a:rPr lang="fr-FR" sz="1600" b="1" dirty="0">
                <a:solidFill>
                  <a:schemeClr val="accent1"/>
                </a:solidFill>
                <a:sym typeface="Wingdings" panose="05000000000000000000" pitchFamily="2" charset="2"/>
              </a:rPr>
              <a:t>l’établissement comporte au moins une unité d’hébergement</a:t>
            </a:r>
            <a:br>
              <a:rPr lang="fr-FR" sz="1600" b="1" dirty="0">
                <a:solidFill>
                  <a:schemeClr val="accent1"/>
                </a:solidFill>
                <a:sym typeface="Wingdings" panose="05000000000000000000" pitchFamily="2" charset="2"/>
              </a:rPr>
            </a:br>
            <a:r>
              <a:rPr lang="fr-FR" sz="1600" b="1" dirty="0">
                <a:solidFill>
                  <a:schemeClr val="accent1"/>
                </a:solidFill>
                <a:sym typeface="Wingdings" panose="05000000000000000000" pitchFamily="2" charset="2"/>
              </a:rPr>
              <a:t>complet aménagée, adaptée à la prise en charge des résidents en situation de perte d’autonomie psychique ou physique</a:t>
            </a:r>
          </a:p>
          <a:p>
            <a:pPr marL="0" lvl="4" indent="0">
              <a:spcBef>
                <a:spcPts val="300"/>
              </a:spcBef>
              <a:buNone/>
            </a:pPr>
            <a:r>
              <a:rPr lang="fr-FR" dirty="0">
                <a:cs typeface="Arial" charset="0"/>
                <a:sym typeface="Wingdings" panose="05000000000000000000" pitchFamily="2" charset="2"/>
              </a:rPr>
              <a:t> Concerne </a:t>
            </a:r>
            <a:r>
              <a:rPr lang="fr-FR" b="1" dirty="0">
                <a:cs typeface="Arial" charset="0"/>
                <a:sym typeface="Wingdings" panose="05000000000000000000" pitchFamily="2" charset="2"/>
              </a:rPr>
              <a:t>uniquement les EHPAD</a:t>
            </a:r>
          </a:p>
          <a:p>
            <a:pPr marL="0" lvl="4" indent="0">
              <a:spcBef>
                <a:spcPts val="300"/>
              </a:spcBef>
              <a:buNone/>
            </a:pPr>
            <a:r>
              <a:rPr lang="fr-FR" dirty="0">
                <a:cs typeface="Arial" charset="0"/>
                <a:sym typeface="Wingdings" panose="05000000000000000000" pitchFamily="2" charset="2"/>
              </a:rPr>
              <a:t> Concerne les u</a:t>
            </a:r>
            <a:r>
              <a:rPr lang="fr-FR" dirty="0"/>
              <a:t>nités de soins adaptés (USA), unités de vie protégées (UVP), CANTOU, unités grands dépendants (UGD), unités grands fragiles (UGF), unités Cocooning, unités d’hébergement renforcées (UHR)</a:t>
            </a:r>
          </a:p>
          <a:p>
            <a:pPr marL="0" lvl="4" indent="0">
              <a:spcBef>
                <a:spcPts val="300"/>
              </a:spcBef>
              <a:buNone/>
            </a:pPr>
            <a:r>
              <a:rPr lang="fr-FR" dirty="0">
                <a:sym typeface="Wingdings" panose="05000000000000000000" pitchFamily="2" charset="2"/>
              </a:rPr>
              <a:t></a:t>
            </a:r>
            <a:r>
              <a:rPr lang="fr-FR" dirty="0"/>
              <a:t> </a:t>
            </a:r>
            <a:r>
              <a:rPr lang="fr-FR" u="sng" dirty="0"/>
              <a:t>Saisie d</a:t>
            </a:r>
            <a:r>
              <a:rPr lang="fr-FR" u="sng" dirty="0">
                <a:cs typeface="Arial" charset="0"/>
                <a:sym typeface="Wingdings" panose="05000000000000000000" pitchFamily="2" charset="2"/>
              </a:rPr>
              <a:t>ans </a:t>
            </a:r>
            <a:r>
              <a:rPr lang="fr-FR" u="sng" dirty="0" err="1">
                <a:cs typeface="Arial" charset="0"/>
                <a:sym typeface="Wingdings" panose="05000000000000000000" pitchFamily="2" charset="2"/>
              </a:rPr>
              <a:t>PrevIAS</a:t>
            </a:r>
            <a:r>
              <a:rPr lang="fr-FR" dirty="0">
                <a:cs typeface="Arial" charset="0"/>
                <a:sym typeface="Wingdings" panose="05000000000000000000" pitchFamily="2" charset="2"/>
              </a:rPr>
              <a:t> : </a:t>
            </a:r>
            <a:r>
              <a:rPr lang="fr-FR" dirty="0"/>
              <a:t>Champ grisé et non accessible si l’établissement n’est pas un EHPAD</a:t>
            </a:r>
            <a:br>
              <a:rPr lang="fr-FR" dirty="0"/>
            </a:br>
            <a:r>
              <a:rPr lang="fr-FR" dirty="0"/>
              <a:t>(FAM, MAS, EAM)</a:t>
            </a:r>
          </a:p>
        </p:txBody>
      </p:sp>
      <p:sp>
        <p:nvSpPr>
          <p:cNvPr id="10" name="Rectangle 9"/>
          <p:cNvSpPr/>
          <p:nvPr/>
        </p:nvSpPr>
        <p:spPr>
          <a:xfrm>
            <a:off x="827584" y="2698918"/>
            <a:ext cx="3096344" cy="42591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0975380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Organisation des soins</a:t>
            </a:r>
            <a:endParaRPr lang="fr-FR" dirty="0"/>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6" y="1142498"/>
            <a:ext cx="6912768" cy="3538758"/>
          </a:xfrm>
          <a:prstGeom prst="rect">
            <a:avLst/>
          </a:prstGeom>
        </p:spPr>
      </p:pic>
      <p:sp>
        <p:nvSpPr>
          <p:cNvPr id="5" name="Espace réservé du texte 3"/>
          <p:cNvSpPr>
            <a:spLocks noGrp="1"/>
          </p:cNvSpPr>
          <p:nvPr>
            <p:ph type="body" sz="quarter" idx="12"/>
          </p:nvPr>
        </p:nvSpPr>
        <p:spPr>
          <a:xfrm>
            <a:off x="467544" y="4941168"/>
            <a:ext cx="8388424" cy="1720436"/>
          </a:xfr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a:lstStyle/>
          <a:p>
            <a:pPr marL="0" lvl="4" indent="0">
              <a:spcBef>
                <a:spcPts val="300"/>
              </a:spcBef>
              <a:buNone/>
            </a:pPr>
            <a:r>
              <a:rPr lang="fr-FR" sz="1600" b="1" dirty="0">
                <a:solidFill>
                  <a:schemeClr val="accent1"/>
                </a:solidFill>
                <a:sym typeface="Wingdings" panose="05000000000000000000" pitchFamily="2" charset="2"/>
              </a:rPr>
              <a:t> </a:t>
            </a:r>
            <a:r>
              <a:rPr lang="fr-FR" sz="1600" b="1" dirty="0">
                <a:sym typeface="Wingdings" panose="05000000000000000000" pitchFamily="2" charset="2"/>
              </a:rPr>
              <a:t>Renseigner </a:t>
            </a:r>
            <a:r>
              <a:rPr lang="fr-FR" sz="1600" b="1" dirty="0">
                <a:solidFill>
                  <a:schemeClr val="accent1"/>
                </a:solidFill>
                <a:sym typeface="Wingdings" panose="05000000000000000000" pitchFamily="2" charset="2"/>
              </a:rPr>
              <a:t>la quantité de solution hydro-alcoolique utilisée par</a:t>
            </a:r>
            <a:br>
              <a:rPr lang="fr-FR" sz="1600" b="1" dirty="0">
                <a:solidFill>
                  <a:schemeClr val="accent1"/>
                </a:solidFill>
                <a:sym typeface="Wingdings" panose="05000000000000000000" pitchFamily="2" charset="2"/>
              </a:rPr>
            </a:br>
            <a:r>
              <a:rPr lang="fr-FR" sz="1600" b="1" dirty="0">
                <a:solidFill>
                  <a:schemeClr val="accent1"/>
                </a:solidFill>
                <a:sym typeface="Wingdings" panose="05000000000000000000" pitchFamily="2" charset="2"/>
              </a:rPr>
              <a:t>l’établissement pour l’hygiène des mains des soignants et/ou résidents</a:t>
            </a:r>
            <a:endParaRPr lang="fr-FR" sz="1600" b="1" dirty="0">
              <a:solidFill>
                <a:schemeClr val="accent1"/>
              </a:solidFill>
            </a:endParaRPr>
          </a:p>
          <a:p>
            <a:pPr marL="0" lvl="4" indent="0">
              <a:spcBef>
                <a:spcPts val="300"/>
              </a:spcBef>
              <a:buNone/>
            </a:pPr>
            <a:r>
              <a:rPr lang="fr-FR" dirty="0">
                <a:cs typeface="Arial" charset="0"/>
                <a:sym typeface="Wingdings" panose="05000000000000000000" pitchFamily="2" charset="2"/>
              </a:rPr>
              <a:t> </a:t>
            </a:r>
            <a:r>
              <a:rPr lang="fr-FR" b="1" u="sng" dirty="0">
                <a:cs typeface="Arial" charset="0"/>
                <a:sym typeface="Wingdings" panose="05000000000000000000" pitchFamily="2" charset="2"/>
              </a:rPr>
              <a:t>Au cours de l’année 2023</a:t>
            </a:r>
            <a:r>
              <a:rPr lang="fr-FR" b="1" dirty="0">
                <a:cs typeface="Arial" charset="0"/>
                <a:sym typeface="Wingdings" panose="05000000000000000000" pitchFamily="2" charset="2"/>
              </a:rPr>
              <a:t> </a:t>
            </a:r>
          </a:p>
          <a:p>
            <a:pPr marL="0" lvl="4" indent="0">
              <a:spcBef>
                <a:spcPts val="300"/>
              </a:spcBef>
              <a:buNone/>
            </a:pPr>
            <a:r>
              <a:rPr lang="fr-FR" dirty="0">
                <a:cs typeface="Arial" charset="0"/>
                <a:sym typeface="Wingdings" panose="05000000000000000000" pitchFamily="2" charset="2"/>
              </a:rPr>
              <a:t> </a:t>
            </a:r>
            <a:r>
              <a:rPr lang="fr-FR" b="1" dirty="0">
                <a:cs typeface="Arial" charset="0"/>
                <a:sym typeface="Wingdings" panose="05000000000000000000" pitchFamily="2" charset="2"/>
              </a:rPr>
              <a:t>Exprimer </a:t>
            </a:r>
            <a:r>
              <a:rPr lang="fr-FR" b="1" u="sng" dirty="0">
                <a:cs typeface="Arial" charset="0"/>
                <a:sym typeface="Wingdings" panose="05000000000000000000" pitchFamily="2" charset="2"/>
              </a:rPr>
              <a:t>en litres</a:t>
            </a:r>
          </a:p>
          <a:p>
            <a:pPr marL="0" lvl="4" indent="0">
              <a:spcBef>
                <a:spcPts val="300"/>
              </a:spcBef>
              <a:buNone/>
            </a:pPr>
            <a:r>
              <a:rPr lang="fr-FR" dirty="0">
                <a:cs typeface="Arial" charset="0"/>
                <a:sym typeface="Wingdings" panose="05000000000000000000" pitchFamily="2" charset="2"/>
              </a:rPr>
              <a:t> Remplacer par la </a:t>
            </a:r>
            <a:r>
              <a:rPr lang="fr-FR" b="1" dirty="0">
                <a:cs typeface="Arial" charset="0"/>
                <a:sym typeface="Wingdings" panose="05000000000000000000" pitchFamily="2" charset="2"/>
              </a:rPr>
              <a:t>quantité de SHA achetée </a:t>
            </a:r>
            <a:r>
              <a:rPr lang="fr-FR" dirty="0">
                <a:cs typeface="Arial" charset="0"/>
                <a:sym typeface="Wingdings" panose="05000000000000000000" pitchFamily="2" charset="2"/>
              </a:rPr>
              <a:t>si l’information sur la quantité utilisée n’est pas disponible</a:t>
            </a:r>
          </a:p>
          <a:p>
            <a:pPr marL="0" lvl="4" indent="0">
              <a:spcBef>
                <a:spcPts val="300"/>
              </a:spcBef>
              <a:buNone/>
            </a:pPr>
            <a:r>
              <a:rPr lang="fr-FR" dirty="0">
                <a:sym typeface="Wingdings" panose="05000000000000000000" pitchFamily="2" charset="2"/>
              </a:rPr>
              <a:t></a:t>
            </a:r>
            <a:r>
              <a:rPr lang="fr-FR" dirty="0"/>
              <a:t> </a:t>
            </a:r>
            <a:r>
              <a:rPr lang="fr-FR" u="sng" dirty="0"/>
              <a:t>Saisie d</a:t>
            </a:r>
            <a:r>
              <a:rPr lang="fr-FR" u="sng" dirty="0">
                <a:cs typeface="Arial" charset="0"/>
                <a:sym typeface="Wingdings" panose="05000000000000000000" pitchFamily="2" charset="2"/>
              </a:rPr>
              <a:t>ans </a:t>
            </a:r>
            <a:r>
              <a:rPr lang="fr-FR" u="sng" dirty="0" err="1">
                <a:cs typeface="Arial" charset="0"/>
                <a:sym typeface="Wingdings" panose="05000000000000000000" pitchFamily="2" charset="2"/>
              </a:rPr>
              <a:t>PrevIAS</a:t>
            </a:r>
            <a:r>
              <a:rPr lang="fr-FR" dirty="0">
                <a:cs typeface="Arial" charset="0"/>
                <a:sym typeface="Wingdings" panose="05000000000000000000" pitchFamily="2" charset="2"/>
              </a:rPr>
              <a:t> : indiquer INC si l’information n’est pas connue</a:t>
            </a:r>
            <a:endParaRPr lang="fr-FR" dirty="0"/>
          </a:p>
        </p:txBody>
      </p:sp>
      <p:sp>
        <p:nvSpPr>
          <p:cNvPr id="10" name="Rectangle 9"/>
          <p:cNvSpPr/>
          <p:nvPr/>
        </p:nvSpPr>
        <p:spPr>
          <a:xfrm>
            <a:off x="4427984" y="2734429"/>
            <a:ext cx="2880320" cy="40654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50377245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Organisation des soins</a:t>
            </a:r>
            <a:endParaRPr lang="fr-FR" dirty="0"/>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6" y="1142498"/>
            <a:ext cx="6912768" cy="3538758"/>
          </a:xfrm>
          <a:prstGeom prst="rect">
            <a:avLst/>
          </a:prstGeom>
        </p:spPr>
      </p:pic>
      <p:sp>
        <p:nvSpPr>
          <p:cNvPr id="5" name="Espace réservé du texte 3"/>
          <p:cNvSpPr>
            <a:spLocks noGrp="1"/>
          </p:cNvSpPr>
          <p:nvPr>
            <p:ph type="body" sz="quarter" idx="12"/>
          </p:nvPr>
        </p:nvSpPr>
        <p:spPr>
          <a:xfrm>
            <a:off x="797893" y="4815338"/>
            <a:ext cx="7560840" cy="1896162"/>
          </a:xfr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a:lstStyle/>
          <a:p>
            <a:pPr marL="0" lvl="4" indent="0">
              <a:spcBef>
                <a:spcPts val="300"/>
              </a:spcBef>
              <a:buNone/>
            </a:pPr>
            <a:r>
              <a:rPr lang="fr-FR" sz="1600" b="1" dirty="0">
                <a:solidFill>
                  <a:schemeClr val="accent1"/>
                </a:solidFill>
                <a:sym typeface="Wingdings" panose="05000000000000000000" pitchFamily="2" charset="2"/>
              </a:rPr>
              <a:t> </a:t>
            </a:r>
            <a:r>
              <a:rPr lang="fr-FR" sz="1600" b="1" dirty="0">
                <a:sym typeface="Wingdings" panose="05000000000000000000" pitchFamily="2" charset="2"/>
              </a:rPr>
              <a:t>Indiquer </a:t>
            </a:r>
            <a:r>
              <a:rPr lang="fr-FR" sz="1600" b="1" dirty="0">
                <a:solidFill>
                  <a:schemeClr val="accent1"/>
                </a:solidFill>
                <a:sym typeface="Wingdings" panose="05000000000000000000" pitchFamily="2" charset="2"/>
              </a:rPr>
              <a:t>la version des recommandations du Comité de l’antibiogramme</a:t>
            </a:r>
            <a:br>
              <a:rPr lang="fr-FR" sz="1600" b="1" dirty="0">
                <a:solidFill>
                  <a:schemeClr val="accent1"/>
                </a:solidFill>
                <a:sym typeface="Wingdings" panose="05000000000000000000" pitchFamily="2" charset="2"/>
              </a:rPr>
            </a:br>
            <a:r>
              <a:rPr lang="fr-FR" sz="1600" b="1" dirty="0">
                <a:solidFill>
                  <a:schemeClr val="accent1"/>
                </a:solidFill>
                <a:sym typeface="Wingdings" panose="05000000000000000000" pitchFamily="2" charset="2"/>
              </a:rPr>
              <a:t>de la société française de microbiologie (CA-SFM) utilisée par le laboratoire de microbiologie de référence de l’établissement</a:t>
            </a:r>
          </a:p>
          <a:p>
            <a:pPr marL="0" lvl="4" indent="0">
              <a:spcBef>
                <a:spcPts val="300"/>
              </a:spcBef>
              <a:buNone/>
            </a:pPr>
            <a:r>
              <a:rPr lang="fr-FR" dirty="0">
                <a:cs typeface="Arial" charset="0"/>
                <a:sym typeface="Wingdings" panose="05000000000000000000" pitchFamily="2" charset="2"/>
              </a:rPr>
              <a:t> Indiquer la </a:t>
            </a:r>
            <a:r>
              <a:rPr lang="fr-FR" b="1" dirty="0">
                <a:cs typeface="Arial" charset="0"/>
                <a:sym typeface="Wingdings" panose="05000000000000000000" pitchFamily="2" charset="2"/>
              </a:rPr>
              <a:t>version utilisée au moment de l’enquête</a:t>
            </a:r>
          </a:p>
          <a:p>
            <a:pPr marL="0" lvl="4" indent="0">
              <a:spcBef>
                <a:spcPts val="300"/>
              </a:spcBef>
              <a:buNone/>
            </a:pPr>
            <a:r>
              <a:rPr lang="fr-FR" dirty="0">
                <a:cs typeface="Arial" charset="0"/>
                <a:sym typeface="Wingdings" panose="05000000000000000000" pitchFamily="2" charset="2"/>
              </a:rPr>
              <a:t> Donnée acquise auprès du laboratoire de microbiologie de référence de l’établissement</a:t>
            </a:r>
          </a:p>
          <a:p>
            <a:pPr marL="0" lvl="4" indent="0">
              <a:spcBef>
                <a:spcPts val="300"/>
              </a:spcBef>
              <a:buNone/>
            </a:pPr>
            <a:r>
              <a:rPr lang="fr-FR" dirty="0">
                <a:cs typeface="Arial" charset="0"/>
                <a:sym typeface="Wingdings" panose="05000000000000000000" pitchFamily="2" charset="2"/>
              </a:rPr>
              <a:t> Nécessaire pour le codage de la sensibilité des MO (</a:t>
            </a:r>
            <a:r>
              <a:rPr lang="fr-FR" i="1" dirty="0">
                <a:cs typeface="Arial" charset="0"/>
                <a:sym typeface="Wingdings" panose="05000000000000000000" pitchFamily="2" charset="2"/>
              </a:rPr>
              <a:t>cf. section « Infection(s) associée(s) aux soins »</a:t>
            </a:r>
            <a:r>
              <a:rPr lang="fr-FR" dirty="0">
                <a:cs typeface="Arial" charset="0"/>
                <a:sym typeface="Wingdings" panose="05000000000000000000" pitchFamily="2" charset="2"/>
              </a:rPr>
              <a:t>)</a:t>
            </a:r>
            <a:endParaRPr lang="fr-FR" b="1" dirty="0">
              <a:cs typeface="Arial" charset="0"/>
              <a:sym typeface="Wingdings" panose="05000000000000000000" pitchFamily="2" charset="2"/>
            </a:endParaRPr>
          </a:p>
        </p:txBody>
      </p:sp>
      <p:sp>
        <p:nvSpPr>
          <p:cNvPr id="10" name="Rectangle 9"/>
          <p:cNvSpPr/>
          <p:nvPr/>
        </p:nvSpPr>
        <p:spPr>
          <a:xfrm>
            <a:off x="780452" y="3240000"/>
            <a:ext cx="5879780" cy="42591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8098001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Organisation des soins</a:t>
            </a:r>
            <a:endParaRPr lang="fr-FR" dirty="0"/>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6" y="1142498"/>
            <a:ext cx="6912768" cy="3538758"/>
          </a:xfrm>
          <a:prstGeom prst="rect">
            <a:avLst/>
          </a:prstGeom>
        </p:spPr>
      </p:pic>
      <p:sp>
        <p:nvSpPr>
          <p:cNvPr id="5" name="Espace réservé du texte 3"/>
          <p:cNvSpPr>
            <a:spLocks noGrp="1"/>
          </p:cNvSpPr>
          <p:nvPr>
            <p:ph type="body" sz="quarter" idx="12"/>
          </p:nvPr>
        </p:nvSpPr>
        <p:spPr>
          <a:xfrm>
            <a:off x="539552" y="4715442"/>
            <a:ext cx="8136904" cy="2088232"/>
          </a:xfr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a:lstStyle/>
          <a:p>
            <a:pPr marL="0" lvl="4" indent="0">
              <a:spcBef>
                <a:spcPts val="300"/>
              </a:spcBef>
              <a:buNone/>
            </a:pPr>
            <a:r>
              <a:rPr lang="fr-FR" sz="1600" b="1" dirty="0">
                <a:solidFill>
                  <a:schemeClr val="accent1"/>
                </a:solidFill>
                <a:sym typeface="Wingdings" panose="05000000000000000000" pitchFamily="2" charset="2"/>
              </a:rPr>
              <a:t> </a:t>
            </a:r>
            <a:r>
              <a:rPr lang="fr-FR" sz="1600" b="1" dirty="0">
                <a:sym typeface="Wingdings" panose="05000000000000000000" pitchFamily="2" charset="2"/>
              </a:rPr>
              <a:t>Indiquer </a:t>
            </a:r>
            <a:r>
              <a:rPr lang="fr-FR" sz="1600" b="1" dirty="0">
                <a:solidFill>
                  <a:schemeClr val="accent1"/>
                </a:solidFill>
                <a:sym typeface="Wingdings" panose="05000000000000000000" pitchFamily="2" charset="2"/>
              </a:rPr>
              <a:t>la réalisation de l’ENP 2024 dans l’établissement a été</a:t>
            </a:r>
            <a:br>
              <a:rPr lang="fr-FR" sz="1600" b="1" dirty="0">
                <a:solidFill>
                  <a:schemeClr val="accent1"/>
                </a:solidFill>
                <a:sym typeface="Wingdings" panose="05000000000000000000" pitchFamily="2" charset="2"/>
              </a:rPr>
            </a:br>
            <a:r>
              <a:rPr lang="fr-FR" sz="1600" b="1" dirty="0">
                <a:solidFill>
                  <a:schemeClr val="accent1"/>
                </a:solidFill>
                <a:sym typeface="Wingdings" panose="05000000000000000000" pitchFamily="2" charset="2"/>
              </a:rPr>
              <a:t>accompagnée par un ou plusieurs professionnels de santé spécialisé en hygiène</a:t>
            </a:r>
          </a:p>
          <a:p>
            <a:pPr marL="0" lvl="4" indent="0">
              <a:buNone/>
            </a:pPr>
            <a:r>
              <a:rPr lang="fr-FR" dirty="0">
                <a:cs typeface="Arial" charset="0"/>
                <a:sym typeface="Wingdings" panose="05000000000000000000" pitchFamily="2" charset="2"/>
              </a:rPr>
              <a:t> Le professionnel de santé spécialisé en hygiène </a:t>
            </a:r>
            <a:r>
              <a:rPr lang="fr-FR" b="1" dirty="0">
                <a:cs typeface="Arial" charset="0"/>
                <a:sym typeface="Wingdings" panose="05000000000000000000" pitchFamily="2" charset="2"/>
              </a:rPr>
              <a:t>doit avoir pris part à l’enquête en tant que membre de l’équipe en charge de l’enquête ou en tant que soutien de l’équipe</a:t>
            </a:r>
          </a:p>
          <a:p>
            <a:pPr marL="0" lvl="4" indent="0">
              <a:spcBef>
                <a:spcPts val="600"/>
              </a:spcBef>
              <a:buNone/>
            </a:pPr>
            <a:r>
              <a:rPr lang="fr-FR" i="1" dirty="0"/>
              <a:t>Si le champ « Accompagnement de l’établissement par un professionnel de l’hygiène pour la réalisation de l’enquête » est coché « Oui » :</a:t>
            </a:r>
          </a:p>
          <a:p>
            <a:pPr marL="0" lvl="4" indent="0">
              <a:buNone/>
            </a:pPr>
            <a:r>
              <a:rPr lang="fr-FR" sz="1600" b="1" dirty="0">
                <a:solidFill>
                  <a:schemeClr val="accent1"/>
                </a:solidFill>
                <a:sym typeface="Wingdings" panose="05000000000000000000" pitchFamily="2" charset="2"/>
              </a:rPr>
              <a:t> </a:t>
            </a:r>
            <a:r>
              <a:rPr lang="fr-FR" sz="1600" b="1" dirty="0">
                <a:sym typeface="Wingdings" panose="05000000000000000000" pitchFamily="2" charset="2"/>
              </a:rPr>
              <a:t>Renseigner </a:t>
            </a:r>
            <a:r>
              <a:rPr lang="fr-FR" sz="1600" b="1" dirty="0">
                <a:solidFill>
                  <a:schemeClr val="accent1"/>
                </a:solidFill>
                <a:sym typeface="Wingdings" panose="05000000000000000000" pitchFamily="2" charset="2"/>
              </a:rPr>
              <a:t>l’appartenance du professionnel de santé spécialisé en hygiène</a:t>
            </a:r>
            <a:endParaRPr lang="fr-FR" sz="1600" b="1" dirty="0">
              <a:solidFill>
                <a:schemeClr val="accent1"/>
              </a:solidFill>
              <a:cs typeface="Arial" charset="0"/>
              <a:sym typeface="Wingdings" panose="05000000000000000000" pitchFamily="2" charset="2"/>
            </a:endParaRPr>
          </a:p>
          <a:p>
            <a:pPr marL="285750" lvl="4" indent="-285750">
              <a:buFont typeface="Wingdings" panose="05000000000000000000" pitchFamily="2" charset="2"/>
              <a:buChar char="Ä"/>
            </a:pPr>
            <a:r>
              <a:rPr lang="fr-FR" dirty="0">
                <a:cs typeface="Arial" charset="0"/>
                <a:sym typeface="Wingdings" panose="05000000000000000000" pitchFamily="2" charset="2"/>
              </a:rPr>
              <a:t>Cocher l’une des 5 propositions :  </a:t>
            </a:r>
            <a:r>
              <a:rPr lang="fr-FR" b="1" dirty="0">
                <a:cs typeface="Arial" charset="0"/>
                <a:sym typeface="Wingdings" panose="05000000000000000000" pitchFamily="2" charset="2"/>
              </a:rPr>
              <a:t>EMS </a:t>
            </a:r>
            <a:r>
              <a:rPr lang="fr-FR" dirty="0">
                <a:cs typeface="Arial" charset="0"/>
                <a:sym typeface="Wingdings" panose="05000000000000000000" pitchFamily="2" charset="2"/>
              </a:rPr>
              <a:t>(établissement enquêté)</a:t>
            </a:r>
            <a:r>
              <a:rPr lang="fr-FR" b="1" dirty="0">
                <a:cs typeface="Arial" charset="0"/>
                <a:sym typeface="Wingdings" panose="05000000000000000000" pitchFamily="2" charset="2"/>
              </a:rPr>
              <a:t>, EMH, EOH, </a:t>
            </a:r>
            <a:r>
              <a:rPr lang="fr-FR" b="1" dirty="0" err="1">
                <a:cs typeface="Arial" charset="0"/>
                <a:sym typeface="Wingdings" panose="05000000000000000000" pitchFamily="2" charset="2"/>
              </a:rPr>
              <a:t>CPias</a:t>
            </a:r>
            <a:r>
              <a:rPr lang="fr-FR" b="1" dirty="0">
                <a:cs typeface="Arial" charset="0"/>
                <a:sym typeface="Wingdings" panose="05000000000000000000" pitchFamily="2" charset="2"/>
              </a:rPr>
              <a:t>, Autre</a:t>
            </a:r>
          </a:p>
        </p:txBody>
      </p:sp>
      <p:sp>
        <p:nvSpPr>
          <p:cNvPr id="10" name="Rectangle 9"/>
          <p:cNvSpPr/>
          <p:nvPr/>
        </p:nvSpPr>
        <p:spPr>
          <a:xfrm>
            <a:off x="755576" y="3717032"/>
            <a:ext cx="6408712" cy="64018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06498991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Organisation des soins</a:t>
            </a:r>
            <a:endParaRPr lang="fr-FR" dirty="0"/>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6" y="1142498"/>
            <a:ext cx="6912768" cy="3538758"/>
          </a:xfrm>
          <a:prstGeom prst="rect">
            <a:avLst/>
          </a:prstGeom>
        </p:spPr>
      </p:pic>
      <p:sp>
        <p:nvSpPr>
          <p:cNvPr id="5" name="Espace réservé du texte 3"/>
          <p:cNvSpPr>
            <a:spLocks noGrp="1"/>
          </p:cNvSpPr>
          <p:nvPr>
            <p:ph type="body" sz="quarter" idx="12"/>
          </p:nvPr>
        </p:nvSpPr>
        <p:spPr>
          <a:xfrm>
            <a:off x="785267" y="5013176"/>
            <a:ext cx="7560840" cy="1421974"/>
          </a:xfr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a:lstStyle/>
          <a:p>
            <a:pPr marL="0" lvl="4" indent="0">
              <a:spcBef>
                <a:spcPts val="300"/>
              </a:spcBef>
              <a:buNone/>
            </a:pPr>
            <a:r>
              <a:rPr lang="fr-FR" sz="1600" b="1" dirty="0">
                <a:solidFill>
                  <a:schemeClr val="accent1"/>
                </a:solidFill>
                <a:sym typeface="Wingdings" panose="05000000000000000000" pitchFamily="2" charset="2"/>
              </a:rPr>
              <a:t> </a:t>
            </a:r>
            <a:r>
              <a:rPr lang="fr-FR" sz="1600" b="1" dirty="0">
                <a:sym typeface="Wingdings" panose="05000000000000000000" pitchFamily="2" charset="2"/>
              </a:rPr>
              <a:t>Indiquer si </a:t>
            </a:r>
            <a:r>
              <a:rPr lang="fr-FR" sz="1600" b="1" dirty="0">
                <a:solidFill>
                  <a:schemeClr val="accent1"/>
                </a:solidFill>
                <a:sym typeface="Wingdings" panose="05000000000000000000" pitchFamily="2" charset="2"/>
              </a:rPr>
              <a:t>la validation des IAS et des traitements AI renseignés</a:t>
            </a:r>
            <a:br>
              <a:rPr lang="fr-FR" sz="1600" b="1" dirty="0">
                <a:solidFill>
                  <a:schemeClr val="accent1"/>
                </a:solidFill>
                <a:sym typeface="Wingdings" panose="05000000000000000000" pitchFamily="2" charset="2"/>
              </a:rPr>
            </a:br>
            <a:r>
              <a:rPr lang="fr-FR" sz="1600" b="1" dirty="0">
                <a:solidFill>
                  <a:schemeClr val="accent1"/>
                </a:solidFill>
                <a:sym typeface="Wingdings" panose="05000000000000000000" pitchFamily="2" charset="2"/>
              </a:rPr>
              <a:t>dans les questionnaires résident a été réalisé par un médecin</a:t>
            </a:r>
          </a:p>
          <a:p>
            <a:pPr marL="0" lvl="4" indent="0">
              <a:spcBef>
                <a:spcPts val="300"/>
              </a:spcBef>
              <a:buNone/>
            </a:pPr>
            <a:r>
              <a:rPr lang="fr-FR" dirty="0">
                <a:cs typeface="Arial" charset="0"/>
                <a:sym typeface="Wingdings" panose="05000000000000000000" pitchFamily="2" charset="2"/>
              </a:rPr>
              <a:t> Médecin traitant des résidents enquêtés, médecin coordonnateur, médecin hygiéniste, etc. </a:t>
            </a:r>
          </a:p>
          <a:p>
            <a:pPr marL="0" lvl="4" indent="0">
              <a:spcBef>
                <a:spcPts val="300"/>
              </a:spcBef>
              <a:buNone/>
            </a:pPr>
            <a:r>
              <a:rPr lang="fr-FR" dirty="0">
                <a:cs typeface="Arial" charset="0"/>
                <a:sym typeface="Wingdings" panose="05000000000000000000" pitchFamily="2" charset="2"/>
              </a:rPr>
              <a:t> </a:t>
            </a:r>
            <a:r>
              <a:rPr lang="fr-FR" i="1" dirty="0">
                <a:cs typeface="Arial" charset="0"/>
                <a:sym typeface="Wingdings" panose="05000000000000000000" pitchFamily="2" charset="2"/>
              </a:rPr>
              <a:t>cf. rôle du correspondant médical page 15 </a:t>
            </a:r>
            <a:endParaRPr lang="fr-FR" b="1" i="1" dirty="0">
              <a:cs typeface="Arial" charset="0"/>
              <a:sym typeface="Wingdings" panose="05000000000000000000" pitchFamily="2" charset="2"/>
            </a:endParaRPr>
          </a:p>
          <a:p>
            <a:pPr marL="0" lvl="4" indent="0">
              <a:spcBef>
                <a:spcPts val="300"/>
              </a:spcBef>
              <a:buNone/>
            </a:pPr>
            <a:r>
              <a:rPr lang="fr-FR" dirty="0">
                <a:cs typeface="Arial" charset="0"/>
                <a:sym typeface="Wingdings" panose="05000000000000000000" pitchFamily="2" charset="2"/>
              </a:rPr>
              <a:t> La réponse inconnue n’est pas admise</a:t>
            </a:r>
            <a:endParaRPr lang="fr-FR" b="1" dirty="0">
              <a:cs typeface="Arial" charset="0"/>
              <a:sym typeface="Wingdings" panose="05000000000000000000" pitchFamily="2" charset="2"/>
            </a:endParaRPr>
          </a:p>
        </p:txBody>
      </p:sp>
      <p:sp>
        <p:nvSpPr>
          <p:cNvPr id="10" name="Rectangle 9"/>
          <p:cNvSpPr/>
          <p:nvPr/>
        </p:nvSpPr>
        <p:spPr>
          <a:xfrm>
            <a:off x="780452" y="4371235"/>
            <a:ext cx="4367612" cy="32777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11079088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467544" y="3428998"/>
            <a:ext cx="8280920" cy="1296145"/>
          </a:xfrm>
        </p:spPr>
        <p:txBody>
          <a:bodyPr/>
          <a:lstStyle/>
          <a:p>
            <a:pPr algn="r"/>
            <a:r>
              <a:rPr lang="fr-FR" dirty="0">
                <a:solidFill>
                  <a:schemeClr val="accent1"/>
                </a:solidFill>
              </a:rPr>
              <a:t>Questionnaire résident</a:t>
            </a:r>
            <a:br>
              <a:rPr lang="fr-FR" dirty="0">
                <a:solidFill>
                  <a:schemeClr val="accent1"/>
                </a:solidFill>
              </a:rPr>
            </a:br>
            <a:endParaRPr lang="fr-FR" dirty="0">
              <a:solidFill>
                <a:schemeClr val="accent1"/>
              </a:solidFill>
            </a:endParaRPr>
          </a:p>
        </p:txBody>
      </p:sp>
      <p:sp>
        <p:nvSpPr>
          <p:cNvPr id="7" name="Espace réservé du texte 6"/>
          <p:cNvSpPr>
            <a:spLocks noGrp="1"/>
          </p:cNvSpPr>
          <p:nvPr>
            <p:ph type="body" sz="quarter" idx="10"/>
          </p:nvPr>
        </p:nvSpPr>
        <p:spPr>
          <a:xfrm>
            <a:off x="1331014" y="2798506"/>
            <a:ext cx="7417450" cy="486478"/>
          </a:xfrm>
        </p:spPr>
        <p:txBody>
          <a:bodyPr/>
          <a:lstStyle/>
          <a:p>
            <a:pPr algn="r"/>
            <a:r>
              <a:rPr lang="fr-FR" dirty="0"/>
              <a:t>ENP 2024 : PARTIE 5</a:t>
            </a:r>
          </a:p>
        </p:txBody>
      </p:sp>
      <p:pic>
        <p:nvPicPr>
          <p:cNvPr id="6" name="Picture 2" descr="Répias - Réseau de Prévention des Infections Associées aux Soin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184" y="335316"/>
            <a:ext cx="1296144" cy="6284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59697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Objectifs</a:t>
            </a:r>
            <a:endParaRPr lang="fr-FR" dirty="0"/>
          </a:p>
        </p:txBody>
      </p:sp>
      <p:sp>
        <p:nvSpPr>
          <p:cNvPr id="4" name="Espace réservé du texte 3"/>
          <p:cNvSpPr>
            <a:spLocks noGrp="1"/>
          </p:cNvSpPr>
          <p:nvPr>
            <p:ph type="body" sz="quarter" idx="12"/>
          </p:nvPr>
        </p:nvSpPr>
        <p:spPr>
          <a:xfrm>
            <a:off x="611560" y="1268760"/>
            <a:ext cx="8280920" cy="5256584"/>
          </a:xfrm>
        </p:spPr>
        <p:txBody>
          <a:bodyPr/>
          <a:lstStyle/>
          <a:p>
            <a:pPr>
              <a:spcBef>
                <a:spcPts val="300"/>
              </a:spcBef>
            </a:pPr>
            <a:r>
              <a:rPr lang="fr-FR" cap="none" dirty="0">
                <a:solidFill>
                  <a:schemeClr val="accent4"/>
                </a:solidFill>
                <a:latin typeface="Arial" charset="0"/>
                <a:cs typeface="Arial" charset="0"/>
              </a:rPr>
              <a:t>Produire des indicateurs de prévalence des IAS et des traitements ATB</a:t>
            </a:r>
          </a:p>
          <a:p>
            <a:pPr lvl="2">
              <a:lnSpc>
                <a:spcPct val="100000"/>
              </a:lnSpc>
              <a:spcBef>
                <a:spcPts val="300"/>
              </a:spcBef>
            </a:pPr>
            <a:r>
              <a:rPr lang="fr-FR" b="0" dirty="0">
                <a:latin typeface="Arial" charset="0"/>
                <a:cs typeface="Arial" charset="0"/>
              </a:rPr>
              <a:t>Mesurer un jour donné la prévalence des IAS et des traitements AI prescrits aux résidents des </a:t>
            </a:r>
            <a:r>
              <a:rPr lang="fr-FR" b="0" dirty="0" err="1">
                <a:latin typeface="Arial" charset="0"/>
                <a:cs typeface="Arial" charset="0"/>
              </a:rPr>
              <a:t>Ehpad</a:t>
            </a:r>
            <a:r>
              <a:rPr lang="fr-FR" b="0" dirty="0">
                <a:latin typeface="Arial" charset="0"/>
                <a:cs typeface="Arial" charset="0"/>
              </a:rPr>
              <a:t> français</a:t>
            </a:r>
          </a:p>
          <a:p>
            <a:pPr lvl="2">
              <a:lnSpc>
                <a:spcPct val="100000"/>
              </a:lnSpc>
              <a:spcBef>
                <a:spcPts val="300"/>
              </a:spcBef>
            </a:pPr>
            <a:r>
              <a:rPr lang="fr-FR" b="0" dirty="0">
                <a:latin typeface="Arial" charset="0"/>
                <a:cs typeface="Arial" charset="0"/>
              </a:rPr>
              <a:t>Mesurer la prévalence des IAS et des traitements ATB </a:t>
            </a:r>
            <a:r>
              <a:rPr lang="fr-FR" dirty="0">
                <a:latin typeface="Arial" charset="0"/>
                <a:cs typeface="Arial" charset="0"/>
              </a:rPr>
              <a:t>à différentes échelles géographiques</a:t>
            </a:r>
            <a:r>
              <a:rPr lang="fr-FR" b="0" dirty="0">
                <a:latin typeface="Arial" charset="0"/>
                <a:cs typeface="Arial" charset="0"/>
              </a:rPr>
              <a:t> : locale (EHPAD), régionale, nationale, européenne</a:t>
            </a:r>
          </a:p>
          <a:p>
            <a:pPr lvl="2">
              <a:lnSpc>
                <a:spcPct val="100000"/>
              </a:lnSpc>
              <a:spcBef>
                <a:spcPts val="300"/>
              </a:spcBef>
            </a:pPr>
            <a:r>
              <a:rPr lang="fr-FR" b="0" dirty="0">
                <a:latin typeface="Arial" charset="0"/>
                <a:cs typeface="Arial" charset="0"/>
              </a:rPr>
              <a:t>Mesurer l’</a:t>
            </a:r>
            <a:r>
              <a:rPr lang="fr-FR" dirty="0">
                <a:latin typeface="Arial" charset="0"/>
                <a:cs typeface="Arial" charset="0"/>
              </a:rPr>
              <a:t>évolution temporelle </a:t>
            </a:r>
            <a:r>
              <a:rPr lang="fr-FR" b="0" dirty="0">
                <a:latin typeface="Arial" charset="0"/>
                <a:cs typeface="Arial" charset="0"/>
              </a:rPr>
              <a:t>de la prévalence des IAS et des traitements AI en EHPAD (depuis 2016)</a:t>
            </a:r>
          </a:p>
          <a:p>
            <a:pPr marL="0" lvl="2" indent="0">
              <a:spcBef>
                <a:spcPts val="600"/>
              </a:spcBef>
              <a:buNone/>
            </a:pPr>
            <a:r>
              <a:rPr lang="fr-FR" sz="1800" dirty="0">
                <a:solidFill>
                  <a:schemeClr val="accent4"/>
                </a:solidFill>
                <a:latin typeface="Arial" charset="0"/>
                <a:cs typeface="Arial" charset="0"/>
              </a:rPr>
              <a:t>Décrire les infections et les traitements</a:t>
            </a:r>
          </a:p>
          <a:p>
            <a:pPr lvl="2">
              <a:lnSpc>
                <a:spcPct val="100000"/>
              </a:lnSpc>
              <a:spcBef>
                <a:spcPts val="300"/>
              </a:spcBef>
            </a:pPr>
            <a:r>
              <a:rPr lang="fr-FR" b="0" dirty="0">
                <a:latin typeface="Arial" charset="0"/>
                <a:cs typeface="Arial" charset="0"/>
              </a:rPr>
              <a:t>Pour les IAS : décrire les sites infectieux, les micro-organismes, leur résistance aux ATB</a:t>
            </a:r>
          </a:p>
          <a:p>
            <a:pPr lvl="2">
              <a:lnSpc>
                <a:spcPct val="100000"/>
              </a:lnSpc>
              <a:spcBef>
                <a:spcPts val="300"/>
              </a:spcBef>
            </a:pPr>
            <a:r>
              <a:rPr lang="fr-FR" b="0" dirty="0">
                <a:latin typeface="Arial" charset="0"/>
                <a:cs typeface="Arial" charset="0"/>
              </a:rPr>
              <a:t>Pour les AI : décrire les molécules, les voies d’administration, les durées, les contextes de prescription, les indications, l’origine de la prescription</a:t>
            </a:r>
          </a:p>
          <a:p>
            <a:pPr marL="0" lvl="2" indent="0">
              <a:spcBef>
                <a:spcPts val="600"/>
              </a:spcBef>
              <a:buNone/>
            </a:pPr>
            <a:r>
              <a:rPr lang="fr-FR" sz="1800" dirty="0">
                <a:solidFill>
                  <a:schemeClr val="accent4"/>
                </a:solidFill>
                <a:latin typeface="Arial" charset="0"/>
                <a:cs typeface="Arial" charset="0"/>
              </a:rPr>
              <a:t>Renforcer la sensibilisation au risque infectieux et au bon usage des ATB (BUA)</a:t>
            </a:r>
          </a:p>
          <a:p>
            <a:pPr lvl="2">
              <a:lnSpc>
                <a:spcPct val="100000"/>
              </a:lnSpc>
              <a:spcBef>
                <a:spcPts val="300"/>
              </a:spcBef>
            </a:pPr>
            <a:r>
              <a:rPr lang="fr-FR" b="0" dirty="0">
                <a:latin typeface="Arial" charset="0"/>
                <a:cs typeface="Arial" charset="0"/>
              </a:rPr>
              <a:t>Mobiliser l'ensemble des professionnels et des prescripteurs des EHPAD</a:t>
            </a:r>
          </a:p>
          <a:p>
            <a:pPr lvl="2">
              <a:lnSpc>
                <a:spcPct val="100000"/>
              </a:lnSpc>
              <a:spcBef>
                <a:spcPts val="300"/>
              </a:spcBef>
            </a:pPr>
            <a:r>
              <a:rPr lang="fr-FR" b="0" dirty="0">
                <a:latin typeface="Arial" charset="0"/>
                <a:cs typeface="Arial" charset="0"/>
              </a:rPr>
              <a:t>Renforcer la culture de sécurité des soins des résidents</a:t>
            </a:r>
          </a:p>
          <a:p>
            <a:pPr marL="0" lvl="2" indent="0">
              <a:spcBef>
                <a:spcPts val="600"/>
              </a:spcBef>
              <a:buNone/>
            </a:pPr>
            <a:r>
              <a:rPr lang="fr-FR" sz="1800" dirty="0">
                <a:solidFill>
                  <a:schemeClr val="accent4"/>
                </a:solidFill>
                <a:latin typeface="Arial" charset="0"/>
                <a:cs typeface="Arial" charset="0"/>
              </a:rPr>
              <a:t>Mettre à disposition les données </a:t>
            </a:r>
          </a:p>
          <a:p>
            <a:pPr lvl="2">
              <a:lnSpc>
                <a:spcPct val="100000"/>
              </a:lnSpc>
              <a:spcBef>
                <a:spcPts val="300"/>
              </a:spcBef>
            </a:pPr>
            <a:r>
              <a:rPr lang="fr-FR" b="0" dirty="0">
                <a:latin typeface="Arial" charset="0"/>
                <a:cs typeface="Arial" charset="0"/>
              </a:rPr>
              <a:t>Fournir des résultats aux niveaux national, régional, local</a:t>
            </a:r>
          </a:p>
          <a:p>
            <a:pPr lvl="2">
              <a:lnSpc>
                <a:spcPct val="100000"/>
              </a:lnSpc>
              <a:spcBef>
                <a:spcPts val="300"/>
              </a:spcBef>
            </a:pPr>
            <a:r>
              <a:rPr lang="fr-FR" b="0" dirty="0">
                <a:latin typeface="Arial" charset="0"/>
                <a:cs typeface="Arial" charset="0"/>
              </a:rPr>
              <a:t>Contribuer à l’enquête européenne de l’ECDC</a:t>
            </a:r>
          </a:p>
          <a:p>
            <a:pPr lvl="2">
              <a:lnSpc>
                <a:spcPct val="100000"/>
              </a:lnSpc>
              <a:spcBef>
                <a:spcPts val="300"/>
              </a:spcBef>
            </a:pPr>
            <a:r>
              <a:rPr lang="fr-FR" b="0" dirty="0">
                <a:latin typeface="Arial" charset="0"/>
                <a:cs typeface="Arial" charset="0"/>
              </a:rPr>
              <a:t>Dégager des priorités d’action en matière de PRI et de BUA</a:t>
            </a:r>
          </a:p>
          <a:p>
            <a:pPr lvl="2">
              <a:lnSpc>
                <a:spcPct val="100000"/>
              </a:lnSpc>
              <a:spcBef>
                <a:spcPts val="300"/>
              </a:spcBef>
            </a:pPr>
            <a:endParaRPr lang="fr-FR" b="0" dirty="0">
              <a:latin typeface="Arial" charset="0"/>
              <a:cs typeface="Arial" charset="0"/>
            </a:endParaRPr>
          </a:p>
        </p:txBody>
      </p:sp>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166477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Questionnaire résident</a:t>
            </a:r>
            <a:endParaRPr lang="fr-FR" dirty="0"/>
          </a:p>
        </p:txBody>
      </p:sp>
      <p:pic>
        <p:nvPicPr>
          <p:cNvPr id="3" name="Imag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10599" y="1124744"/>
            <a:ext cx="3949833" cy="5705315"/>
          </a:xfrm>
          <a:prstGeom prst="rect">
            <a:avLst/>
          </a:prstGeom>
          <a:ln>
            <a:solidFill>
              <a:schemeClr val="accent6"/>
            </a:solidFill>
          </a:ln>
        </p:spPr>
      </p:pic>
      <p:sp>
        <p:nvSpPr>
          <p:cNvPr id="8" name="Espace réservé du texte 3"/>
          <p:cNvSpPr txBox="1">
            <a:spLocks/>
          </p:cNvSpPr>
          <p:nvPr/>
        </p:nvSpPr>
        <p:spPr>
          <a:xfrm>
            <a:off x="611560" y="1628800"/>
            <a:ext cx="3528392" cy="2376264"/>
          </a:xfrm>
          <a:prstGeom prst="rect">
            <a:avLst/>
          </a:prstGeom>
        </p:spPr>
        <p:txBody>
          <a:bodyPr vert="horz" lIns="36000" tIns="0" rIns="36000" bIns="0" rtlCol="0">
            <a:noAutofit/>
          </a:bodyPr>
          <a:lstStyle>
            <a:lvl1pPr marL="0" indent="0" algn="l" defTabSz="914400" rtl="0" eaLnBrk="1" latinLnBrk="0" hangingPunct="1">
              <a:lnSpc>
                <a:spcPct val="110000"/>
              </a:lnSpc>
              <a:spcBef>
                <a:spcPts val="1200"/>
              </a:spcBef>
              <a:buFontTx/>
              <a:buNone/>
              <a:defRPr sz="1800" b="1" kern="1200" cap="all" baseline="0">
                <a:solidFill>
                  <a:schemeClr val="tx2"/>
                </a:solidFill>
                <a:latin typeface="+mn-lt"/>
                <a:ea typeface="+mn-ea"/>
                <a:cs typeface="+mn-cs"/>
              </a:defRPr>
            </a:lvl1pPr>
            <a:lvl2pPr marL="0" indent="0" algn="l" defTabSz="914400" rtl="0" eaLnBrk="1" latinLnBrk="0" hangingPunct="1">
              <a:lnSpc>
                <a:spcPct val="110000"/>
              </a:lnSpc>
              <a:spcBef>
                <a:spcPts val="600"/>
              </a:spcBef>
              <a:buFontTx/>
              <a:buNone/>
              <a:defRPr sz="1600" kern="1200">
                <a:solidFill>
                  <a:srgbClr val="373739"/>
                </a:solidFill>
                <a:latin typeface="+mn-lt"/>
                <a:ea typeface="+mn-ea"/>
                <a:cs typeface="+mn-cs"/>
              </a:defRPr>
            </a:lvl2pPr>
            <a:lvl3pPr marL="144000" indent="-144000" algn="l" defTabSz="914400" rtl="0" eaLnBrk="1" latinLnBrk="0" hangingPunct="1">
              <a:lnSpc>
                <a:spcPct val="110000"/>
              </a:lnSpc>
              <a:spcBef>
                <a:spcPts val="0"/>
              </a:spcBef>
              <a:buClr>
                <a:schemeClr val="tx2"/>
              </a:buClr>
              <a:buFont typeface="Symbol" panose="05050102010706020507" pitchFamily="18" charset="2"/>
              <a:buChar char="·"/>
              <a:defRPr sz="1600" b="1" kern="1200">
                <a:solidFill>
                  <a:srgbClr val="373739"/>
                </a:solidFill>
                <a:latin typeface="+mn-lt"/>
                <a:ea typeface="+mn-ea"/>
                <a:cs typeface="+mn-cs"/>
              </a:defRPr>
            </a:lvl3pPr>
            <a:lvl4pPr marL="144000" indent="-144000" algn="l" defTabSz="914400" rtl="0" eaLnBrk="1" latinLnBrk="0" hangingPunct="1">
              <a:lnSpc>
                <a:spcPct val="110000"/>
              </a:lnSpc>
              <a:spcBef>
                <a:spcPts val="0"/>
              </a:spcBef>
              <a:buFont typeface="Symbol" panose="05050102010706020507" pitchFamily="18" charset="2"/>
              <a:buChar char="·"/>
              <a:tabLst/>
              <a:defRPr sz="1600" kern="1200">
                <a:solidFill>
                  <a:schemeClr val="tx2"/>
                </a:solidFill>
                <a:latin typeface="+mn-lt"/>
                <a:ea typeface="+mn-ea"/>
                <a:cs typeface="+mn-cs"/>
              </a:defRPr>
            </a:lvl4pPr>
            <a:lvl5pPr marL="288000" indent="-144000" algn="l" defTabSz="914400" rtl="0" eaLnBrk="1" latinLnBrk="0" hangingPunct="1">
              <a:lnSpc>
                <a:spcPct val="110000"/>
              </a:lnSpc>
              <a:spcBef>
                <a:spcPts val="0"/>
              </a:spcBef>
              <a:buFont typeface="Arial" panose="020B0604020202020204" pitchFamily="34" charset="0"/>
              <a:buChar char="-"/>
              <a:defRPr sz="1400" kern="1200">
                <a:solidFill>
                  <a:srgbClr val="373739"/>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2" indent="0">
              <a:spcBef>
                <a:spcPts val="600"/>
              </a:spcBef>
              <a:buFont typeface="Symbol" panose="05050102010706020507" pitchFamily="18" charset="2"/>
              <a:buNone/>
            </a:pPr>
            <a:r>
              <a:rPr lang="fr-FR" sz="1800" dirty="0">
                <a:solidFill>
                  <a:schemeClr val="accent4"/>
                </a:solidFill>
                <a:latin typeface="Arial" charset="0"/>
                <a:cs typeface="Arial" charset="0"/>
              </a:rPr>
              <a:t>5 sections :</a:t>
            </a:r>
          </a:p>
          <a:p>
            <a:pPr lvl="2">
              <a:spcBef>
                <a:spcPts val="600"/>
              </a:spcBef>
            </a:pPr>
            <a:r>
              <a:rPr lang="fr-FR" b="0" dirty="0">
                <a:latin typeface="Arial" charset="0"/>
                <a:cs typeface="Arial" charset="0"/>
              </a:rPr>
              <a:t>Identification du résident</a:t>
            </a:r>
          </a:p>
          <a:p>
            <a:pPr lvl="2">
              <a:spcBef>
                <a:spcPts val="600"/>
              </a:spcBef>
            </a:pPr>
            <a:r>
              <a:rPr lang="fr-FR" b="0" dirty="0">
                <a:latin typeface="Arial" charset="0"/>
                <a:cs typeface="Arial" charset="0"/>
              </a:rPr>
              <a:t>Caractéristiques du résident</a:t>
            </a:r>
          </a:p>
          <a:p>
            <a:pPr lvl="2">
              <a:spcBef>
                <a:spcPts val="600"/>
              </a:spcBef>
            </a:pPr>
            <a:r>
              <a:rPr lang="fr-FR" b="0" dirty="0">
                <a:latin typeface="Arial" charset="0"/>
                <a:cs typeface="Arial" charset="0"/>
              </a:rPr>
              <a:t>Dispositif(s) invasif(s)</a:t>
            </a:r>
          </a:p>
          <a:p>
            <a:pPr lvl="2">
              <a:spcBef>
                <a:spcPts val="600"/>
              </a:spcBef>
            </a:pPr>
            <a:r>
              <a:rPr lang="fr-FR" b="0" dirty="0">
                <a:latin typeface="Arial" charset="0"/>
                <a:cs typeface="Arial" charset="0"/>
              </a:rPr>
              <a:t>Traitement(s) anti-infectieux</a:t>
            </a:r>
          </a:p>
          <a:p>
            <a:pPr lvl="2">
              <a:spcBef>
                <a:spcPts val="600"/>
              </a:spcBef>
            </a:pPr>
            <a:r>
              <a:rPr lang="fr-FR" b="0" dirty="0">
                <a:latin typeface="Arial" charset="0"/>
                <a:cs typeface="Arial" charset="0"/>
              </a:rPr>
              <a:t>Infection(s) associée(s) aux soins</a:t>
            </a:r>
          </a:p>
        </p:txBody>
      </p:sp>
      <p:pic>
        <p:nvPicPr>
          <p:cNvPr id="9"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900935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Questionnaire résident</a:t>
            </a:r>
            <a:endParaRPr lang="fr-FR" dirty="0"/>
          </a:p>
        </p:txBody>
      </p:sp>
      <p:sp>
        <p:nvSpPr>
          <p:cNvPr id="2" name="Rectangle 1"/>
          <p:cNvSpPr/>
          <p:nvPr/>
        </p:nvSpPr>
        <p:spPr>
          <a:xfrm>
            <a:off x="2627784" y="1340768"/>
            <a:ext cx="6382960" cy="1557349"/>
          </a:xfrm>
          <a:prstGeom prst="rect">
            <a:avLst/>
          </a:prstGeom>
        </p:spPr>
        <p:txBody>
          <a:bodyPr wrap="square">
            <a:spAutoFit/>
          </a:bodyPr>
          <a:lstStyle/>
          <a:p>
            <a:pPr marL="0" lvl="2">
              <a:lnSpc>
                <a:spcPct val="110000"/>
              </a:lnSpc>
              <a:spcBef>
                <a:spcPts val="1200"/>
              </a:spcBef>
              <a:buClr>
                <a:schemeClr val="tx2"/>
              </a:buClr>
            </a:pPr>
            <a:r>
              <a:rPr lang="fr-FR" b="1" cap="all" dirty="0">
                <a:solidFill>
                  <a:schemeClr val="tx2"/>
                </a:solidFill>
              </a:rPr>
              <a:t>Section « identification du résident »</a:t>
            </a:r>
            <a:endParaRPr lang="fr-FR" sz="1600" b="1" u="sng" dirty="0">
              <a:solidFill>
                <a:schemeClr val="accent1"/>
              </a:solidFill>
            </a:endParaRPr>
          </a:p>
          <a:p>
            <a:pPr marL="144000" lvl="2" indent="-144000">
              <a:lnSpc>
                <a:spcPct val="110000"/>
              </a:lnSpc>
              <a:spcBef>
                <a:spcPts val="300"/>
              </a:spcBef>
              <a:buClr>
                <a:schemeClr val="tx2"/>
              </a:buClr>
              <a:buFont typeface="Symbol" panose="05050102010706020507" pitchFamily="18" charset="2"/>
              <a:buChar char="·"/>
            </a:pPr>
            <a:r>
              <a:rPr lang="fr-FR" sz="1600" b="1" dirty="0">
                <a:solidFill>
                  <a:srgbClr val="373739"/>
                </a:solidFill>
              </a:rPr>
              <a:t>Sur support papier </a:t>
            </a:r>
            <a:r>
              <a:rPr lang="fr-FR" sz="1600" dirty="0">
                <a:solidFill>
                  <a:srgbClr val="373739"/>
                </a:solidFill>
              </a:rPr>
              <a:t>: permet de relier le questionnaire résident au dossier médical du résident</a:t>
            </a:r>
          </a:p>
          <a:p>
            <a:pPr marL="144000" lvl="2" indent="-144000">
              <a:lnSpc>
                <a:spcPct val="110000"/>
              </a:lnSpc>
              <a:spcBef>
                <a:spcPts val="300"/>
              </a:spcBef>
              <a:buClr>
                <a:schemeClr val="tx2"/>
              </a:buClr>
              <a:buFont typeface="Symbol" panose="05050102010706020507" pitchFamily="18" charset="2"/>
              <a:buChar char="·"/>
            </a:pPr>
            <a:r>
              <a:rPr lang="fr-FR" sz="1600" b="1" dirty="0">
                <a:solidFill>
                  <a:srgbClr val="373739"/>
                </a:solidFill>
              </a:rPr>
              <a:t>Sur support numérique </a:t>
            </a:r>
            <a:r>
              <a:rPr lang="fr-FR" sz="1600" dirty="0">
                <a:solidFill>
                  <a:srgbClr val="373739"/>
                </a:solidFill>
              </a:rPr>
              <a:t>: permet d’</a:t>
            </a:r>
            <a:r>
              <a:rPr lang="fr-FR" sz="1600" dirty="0" err="1">
                <a:solidFill>
                  <a:srgbClr val="373739"/>
                </a:solidFill>
              </a:rPr>
              <a:t>anonymiser</a:t>
            </a:r>
            <a:r>
              <a:rPr lang="fr-FR" sz="1600" dirty="0">
                <a:solidFill>
                  <a:srgbClr val="373739"/>
                </a:solidFill>
              </a:rPr>
              <a:t> les données saisies dans </a:t>
            </a:r>
            <a:r>
              <a:rPr lang="fr-FR" sz="1600" dirty="0" err="1">
                <a:solidFill>
                  <a:srgbClr val="373739"/>
                </a:solidFill>
              </a:rPr>
              <a:t>PrevIAS</a:t>
            </a:r>
            <a:endParaRPr lang="fr-FR" sz="1600" dirty="0">
              <a:solidFill>
                <a:srgbClr val="373739"/>
              </a:solidFill>
            </a:endParaRPr>
          </a:p>
        </p:txBody>
      </p:sp>
      <p:pic>
        <p:nvPicPr>
          <p:cNvPr id="8" name="Imag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1216201"/>
            <a:ext cx="2293178" cy="3312368"/>
          </a:xfrm>
          <a:prstGeom prst="rect">
            <a:avLst/>
          </a:prstGeom>
          <a:ln>
            <a:solidFill>
              <a:schemeClr val="accent6"/>
            </a:solidFill>
          </a:ln>
        </p:spPr>
      </p:pic>
      <p:sp>
        <p:nvSpPr>
          <p:cNvPr id="9" name="Rectangle 8"/>
          <p:cNvSpPr/>
          <p:nvPr/>
        </p:nvSpPr>
        <p:spPr>
          <a:xfrm>
            <a:off x="179513" y="1412776"/>
            <a:ext cx="2293178" cy="235154"/>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0" name="Connecteur droit avec flèche 9"/>
          <p:cNvCxnSpPr>
            <a:cxnSpLocks noChangeShapeType="1"/>
          </p:cNvCxnSpPr>
          <p:nvPr/>
        </p:nvCxnSpPr>
        <p:spPr bwMode="auto">
          <a:xfrm>
            <a:off x="1619672" y="1647930"/>
            <a:ext cx="1097165" cy="2130147"/>
          </a:xfrm>
          <a:prstGeom prst="straightConnector1">
            <a:avLst/>
          </a:prstGeom>
          <a:noFill/>
          <a:ln w="25400">
            <a:solidFill>
              <a:schemeClr val="tx2"/>
            </a:solidFill>
            <a:round/>
            <a:headEnd/>
            <a:tailEnd type="arrow" w="med" len="med"/>
          </a:ln>
          <a:effectLst>
            <a:outerShdw blurRad="40000" dist="23000" dir="5400000" rotWithShape="0">
              <a:srgbClr val="000000">
                <a:alpha val="34999"/>
              </a:srgbClr>
            </a:outerShdw>
          </a:effectLst>
          <a:extLst>
            <a:ext uri="{909E8E84-426E-40DD-AFC4-6F175D3DCCD1}">
              <a14:hiddenFill xmlns:a14="http://schemas.microsoft.com/office/drawing/2010/main">
                <a:noFill/>
              </a14:hiddenFill>
            </a:ext>
          </a:extLst>
        </p:spPr>
      </p:cxnSp>
      <p:pic>
        <p:nvPicPr>
          <p:cNvPr id="11" name="Imag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3778077"/>
            <a:ext cx="7586473" cy="864096"/>
          </a:xfrm>
          <a:prstGeom prst="rect">
            <a:avLst/>
          </a:prstGeom>
          <a:solidFill>
            <a:schemeClr val="bg1"/>
          </a:solidFill>
          <a:ln w="25400">
            <a:solidFill>
              <a:schemeClr val="tx2"/>
            </a:solidFill>
          </a:ln>
        </p:spPr>
      </p:pic>
    </p:spTree>
    <p:extLst>
      <p:ext uri="{BB962C8B-B14F-4D97-AF65-F5344CB8AC3E}">
        <p14:creationId xmlns:p14="http://schemas.microsoft.com/office/powerpoint/2010/main" val="224429624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1412776"/>
            <a:ext cx="7586473" cy="864096"/>
          </a:xfrm>
          <a:prstGeom prst="rect">
            <a:avLst/>
          </a:prstGeom>
        </p:spPr>
      </p:pic>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Identification du résident</a:t>
            </a:r>
            <a:endParaRPr lang="fr-FR" dirty="0"/>
          </a:p>
        </p:txBody>
      </p:sp>
      <p:sp>
        <p:nvSpPr>
          <p:cNvPr id="6" name="Rectangle 5"/>
          <p:cNvSpPr/>
          <p:nvPr/>
        </p:nvSpPr>
        <p:spPr>
          <a:xfrm>
            <a:off x="395536" y="1772816"/>
            <a:ext cx="2376264" cy="392414"/>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ZoneTexte 3"/>
          <p:cNvSpPr txBox="1"/>
          <p:nvPr/>
        </p:nvSpPr>
        <p:spPr>
          <a:xfrm>
            <a:off x="1163574" y="2924944"/>
            <a:ext cx="5280634" cy="2031325"/>
          </a:xfrm>
          <a:prstGeom prst="rect">
            <a:avLst/>
          </a:prstGeom>
          <a:noFill/>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lIns="36000" tIns="0" rIns="36000" bIns="0" rtlCol="0">
            <a:spAutoFit/>
          </a:bodyPr>
          <a:lstStyle/>
          <a:p>
            <a:r>
              <a:rPr lang="fr-FR" sz="1600" b="1" dirty="0">
                <a:solidFill>
                  <a:schemeClr val="accent1"/>
                </a:solidFill>
                <a:sym typeface="Wingdings" panose="05000000000000000000" pitchFamily="2" charset="2"/>
              </a:rPr>
              <a:t> </a:t>
            </a:r>
            <a:r>
              <a:rPr lang="fr-FR" sz="1600" b="1" dirty="0">
                <a:solidFill>
                  <a:srgbClr val="373739"/>
                </a:solidFill>
              </a:rPr>
              <a:t>Noter </a:t>
            </a:r>
            <a:r>
              <a:rPr lang="fr-FR" sz="1600" b="1" dirty="0">
                <a:solidFill>
                  <a:schemeClr val="accent1"/>
                </a:solidFill>
              </a:rPr>
              <a:t>la date du jour de l’enquête </a:t>
            </a:r>
            <a:r>
              <a:rPr lang="fr-FR" sz="1600" b="1" dirty="0">
                <a:solidFill>
                  <a:srgbClr val="373739"/>
                </a:solidFill>
              </a:rPr>
              <a:t>pour le résident inclus</a:t>
            </a:r>
            <a:endParaRPr lang="fr-FR" sz="1600" dirty="0">
              <a:solidFill>
                <a:schemeClr val="accent1"/>
              </a:solidFill>
            </a:endParaRPr>
          </a:p>
          <a:p>
            <a:pPr>
              <a:spcBef>
                <a:spcPts val="600"/>
              </a:spcBef>
            </a:pPr>
            <a:r>
              <a:rPr lang="fr-FR" sz="1600" dirty="0">
                <a:solidFill>
                  <a:srgbClr val="373739"/>
                </a:solidFill>
                <a:sym typeface="Wingdings" panose="05000000000000000000" pitchFamily="2" charset="2"/>
              </a:rPr>
              <a:t> Noter la date </a:t>
            </a:r>
            <a:r>
              <a:rPr lang="fr-FR" sz="1600" b="1" dirty="0">
                <a:solidFill>
                  <a:srgbClr val="373739"/>
                </a:solidFill>
              </a:rPr>
              <a:t>au format JJ/MM/AAAA</a:t>
            </a:r>
            <a:endParaRPr lang="fr-FR" sz="1600" b="1" dirty="0">
              <a:solidFill>
                <a:srgbClr val="373739"/>
              </a:solidFill>
              <a:sym typeface="Wingdings" panose="05000000000000000000" pitchFamily="2" charset="2"/>
            </a:endParaRPr>
          </a:p>
          <a:p>
            <a:pPr>
              <a:spcBef>
                <a:spcPts val="600"/>
              </a:spcBef>
            </a:pPr>
            <a:r>
              <a:rPr lang="fr-FR" sz="1600" dirty="0">
                <a:solidFill>
                  <a:srgbClr val="373739"/>
                </a:solidFill>
                <a:sym typeface="Wingdings" panose="05000000000000000000" pitchFamily="2" charset="2"/>
              </a:rPr>
              <a:t> Date identique dans un même secteur ou unité de vie</a:t>
            </a:r>
            <a:endParaRPr lang="fr-FR" sz="1600" dirty="0">
              <a:solidFill>
                <a:srgbClr val="373739"/>
              </a:solidFill>
            </a:endParaRPr>
          </a:p>
          <a:p>
            <a:endParaRPr lang="fr-FR" sz="1600" dirty="0">
              <a:solidFill>
                <a:srgbClr val="373739"/>
              </a:solidFill>
              <a:sym typeface="Wingdings" panose="05000000000000000000" pitchFamily="2" charset="2"/>
            </a:endParaRPr>
          </a:p>
          <a:p>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mémorisation de la date du dernier questionnaire enregistré reportée dans les questionnaires suivants</a:t>
            </a:r>
          </a:p>
        </p:txBody>
      </p:sp>
    </p:spTree>
    <p:extLst>
      <p:ext uri="{BB962C8B-B14F-4D97-AF65-F5344CB8AC3E}">
        <p14:creationId xmlns:p14="http://schemas.microsoft.com/office/powerpoint/2010/main" val="273591843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Identification du résident</a:t>
            </a:r>
            <a:endParaRPr lang="fr-FR" dirty="0"/>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1412776"/>
            <a:ext cx="7586473" cy="864096"/>
          </a:xfrm>
          <a:prstGeom prst="rect">
            <a:avLst/>
          </a:prstGeom>
        </p:spPr>
      </p:pic>
      <p:sp>
        <p:nvSpPr>
          <p:cNvPr id="10" name="Rectangle 9"/>
          <p:cNvSpPr/>
          <p:nvPr/>
        </p:nvSpPr>
        <p:spPr>
          <a:xfrm>
            <a:off x="5624743" y="1755625"/>
            <a:ext cx="2259626" cy="43604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p:cNvSpPr txBox="1"/>
          <p:nvPr/>
        </p:nvSpPr>
        <p:spPr>
          <a:xfrm>
            <a:off x="1763688" y="2996952"/>
            <a:ext cx="5027744" cy="1954381"/>
          </a:xfrm>
          <a:prstGeom prst="rect">
            <a:avLst/>
          </a:prstGeom>
          <a:noFill/>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lIns="36000" tIns="0" rIns="36000" bIns="0" rtlCol="0">
            <a:spAutoFit/>
          </a:bodyPr>
          <a:lstStyle/>
          <a:p>
            <a:r>
              <a:rPr lang="fr-FR" sz="1600" b="1" dirty="0">
                <a:solidFill>
                  <a:schemeClr val="accent1"/>
                </a:solidFill>
                <a:sym typeface="Wingdings" panose="05000000000000000000" pitchFamily="2" charset="2"/>
              </a:rPr>
              <a:t> </a:t>
            </a:r>
            <a:r>
              <a:rPr lang="fr-FR" sz="1600" b="1" dirty="0">
                <a:solidFill>
                  <a:srgbClr val="373739"/>
                </a:solidFill>
              </a:rPr>
              <a:t>Inscrire </a:t>
            </a:r>
            <a:r>
              <a:rPr lang="fr-FR" sz="1600" b="1" dirty="0">
                <a:solidFill>
                  <a:schemeClr val="accent1"/>
                </a:solidFill>
              </a:rPr>
              <a:t>le NOM et le prénom du résident </a:t>
            </a:r>
            <a:r>
              <a:rPr lang="fr-FR" sz="1600" b="1" dirty="0">
                <a:solidFill>
                  <a:srgbClr val="373739"/>
                </a:solidFill>
              </a:rPr>
              <a:t>au moment du recueil de données</a:t>
            </a:r>
          </a:p>
          <a:p>
            <a:pPr>
              <a:spcBef>
                <a:spcPts val="600"/>
              </a:spcBef>
            </a:pPr>
            <a:r>
              <a:rPr lang="fr-FR" sz="1600" dirty="0">
                <a:solidFill>
                  <a:srgbClr val="373739"/>
                </a:solidFill>
                <a:sym typeface="Wingdings" panose="05000000000000000000" pitchFamily="2" charset="2"/>
              </a:rPr>
              <a:t> </a:t>
            </a:r>
            <a:r>
              <a:rPr lang="fr-FR" sz="1600" dirty="0">
                <a:solidFill>
                  <a:srgbClr val="373739"/>
                </a:solidFill>
              </a:rPr>
              <a:t>Coupon présent </a:t>
            </a:r>
            <a:r>
              <a:rPr lang="fr-FR" sz="1600" b="1" dirty="0">
                <a:solidFill>
                  <a:srgbClr val="373739"/>
                </a:solidFill>
              </a:rPr>
              <a:t>uniquement sur le questionnaire au format papier</a:t>
            </a:r>
          </a:p>
          <a:p>
            <a:endParaRPr lang="fr-FR" sz="1600" dirty="0">
              <a:solidFill>
                <a:srgbClr val="373739"/>
              </a:solidFill>
              <a:sym typeface="Wingdings" panose="05000000000000000000" pitchFamily="2" charset="2"/>
            </a:endParaRPr>
          </a:p>
          <a:p>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ce champ n’est pas présent sur le questionnaire résident dans l’application </a:t>
            </a:r>
            <a:r>
              <a:rPr lang="fr-FR" sz="1400" dirty="0" err="1">
                <a:solidFill>
                  <a:srgbClr val="373739"/>
                </a:solidFill>
              </a:rPr>
              <a:t>PrevIAS</a:t>
            </a:r>
            <a:r>
              <a:rPr lang="fr-FR" sz="1400" dirty="0">
                <a:solidFill>
                  <a:srgbClr val="373739"/>
                </a:solidFill>
              </a:rPr>
              <a:t> pour </a:t>
            </a:r>
            <a:r>
              <a:rPr lang="fr-FR" sz="1400" dirty="0" err="1">
                <a:solidFill>
                  <a:srgbClr val="373739"/>
                </a:solidFill>
              </a:rPr>
              <a:t>anonymiser</a:t>
            </a:r>
            <a:r>
              <a:rPr lang="fr-FR" sz="1400" dirty="0">
                <a:solidFill>
                  <a:srgbClr val="373739"/>
                </a:solidFill>
              </a:rPr>
              <a:t> les données</a:t>
            </a:r>
          </a:p>
        </p:txBody>
      </p:sp>
    </p:spTree>
    <p:extLst>
      <p:ext uri="{BB962C8B-B14F-4D97-AF65-F5344CB8AC3E}">
        <p14:creationId xmlns:p14="http://schemas.microsoft.com/office/powerpoint/2010/main" val="75914944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Identification du résident</a:t>
            </a:r>
            <a:endParaRPr lang="fr-FR" dirty="0"/>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1412776"/>
            <a:ext cx="7586473" cy="864096"/>
          </a:xfrm>
          <a:prstGeom prst="rect">
            <a:avLst/>
          </a:prstGeom>
        </p:spPr>
      </p:pic>
      <p:sp>
        <p:nvSpPr>
          <p:cNvPr id="8" name="Rectangle 7"/>
          <p:cNvSpPr/>
          <p:nvPr/>
        </p:nvSpPr>
        <p:spPr>
          <a:xfrm>
            <a:off x="2987824" y="1772816"/>
            <a:ext cx="2448272" cy="392414"/>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p:cNvSpPr txBox="1"/>
          <p:nvPr/>
        </p:nvSpPr>
        <p:spPr>
          <a:xfrm>
            <a:off x="611560" y="3068960"/>
            <a:ext cx="7488832" cy="3100849"/>
          </a:xfrm>
          <a:prstGeom prst="rect">
            <a:avLst/>
          </a:prstGeom>
          <a:noFill/>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lIns="36000" tIns="0" rIns="36000" bIns="0" rtlCol="0">
            <a:spAutoFit/>
          </a:bodyPr>
          <a:lstStyle/>
          <a:p>
            <a:r>
              <a:rPr lang="fr-FR" sz="1600" b="1" dirty="0">
                <a:solidFill>
                  <a:schemeClr val="accent1"/>
                </a:solidFill>
                <a:sym typeface="Wingdings" panose="05000000000000000000" pitchFamily="2" charset="2"/>
              </a:rPr>
              <a:t> </a:t>
            </a:r>
            <a:r>
              <a:rPr lang="fr-FR" sz="1600" b="1" dirty="0">
                <a:solidFill>
                  <a:srgbClr val="373739"/>
                </a:solidFill>
                <a:sym typeface="Wingdings" panose="05000000000000000000" pitchFamily="2" charset="2"/>
              </a:rPr>
              <a:t>Reporter </a:t>
            </a:r>
            <a:r>
              <a:rPr lang="fr-FR" sz="1600" b="1" dirty="0">
                <a:solidFill>
                  <a:schemeClr val="accent1"/>
                </a:solidFill>
                <a:sym typeface="Wingdings" panose="05000000000000000000" pitchFamily="2" charset="2"/>
              </a:rPr>
              <a:t>l’</a:t>
            </a:r>
            <a:r>
              <a:rPr lang="fr-FR" sz="1600" b="1" dirty="0">
                <a:solidFill>
                  <a:schemeClr val="accent1"/>
                </a:solidFill>
              </a:rPr>
              <a:t>identifiant du questionnaire résident </a:t>
            </a:r>
            <a:r>
              <a:rPr lang="fr-FR" sz="1600" dirty="0">
                <a:solidFill>
                  <a:srgbClr val="373739"/>
                </a:solidFill>
              </a:rPr>
              <a:t>généré automatiquement par l’application </a:t>
            </a:r>
            <a:r>
              <a:rPr lang="fr-FR" sz="1600" dirty="0" err="1">
                <a:solidFill>
                  <a:srgbClr val="373739"/>
                </a:solidFill>
              </a:rPr>
              <a:t>PrevIAS</a:t>
            </a:r>
            <a:r>
              <a:rPr lang="fr-FR" sz="1600" dirty="0">
                <a:solidFill>
                  <a:srgbClr val="373739"/>
                </a:solidFill>
              </a:rPr>
              <a:t> </a:t>
            </a:r>
            <a:r>
              <a:rPr lang="fr-FR" sz="1600" b="1" dirty="0">
                <a:solidFill>
                  <a:srgbClr val="373739"/>
                </a:solidFill>
              </a:rPr>
              <a:t>sur le questionnaire résident au format papier</a:t>
            </a:r>
            <a:endParaRPr lang="fr-FR" sz="1600" b="1" dirty="0">
              <a:solidFill>
                <a:schemeClr val="accent1"/>
              </a:solidFill>
            </a:endParaRPr>
          </a:p>
          <a:p>
            <a:pPr>
              <a:spcBef>
                <a:spcPts val="600"/>
              </a:spcBef>
            </a:pPr>
            <a:r>
              <a:rPr lang="fr-FR" sz="1600" dirty="0">
                <a:solidFill>
                  <a:srgbClr val="373739"/>
                </a:solidFill>
                <a:sym typeface="Wingdings" panose="05000000000000000000" pitchFamily="2" charset="2"/>
              </a:rPr>
              <a:t> L’application </a:t>
            </a:r>
            <a:r>
              <a:rPr lang="fr-FR" sz="1600" dirty="0" err="1">
                <a:solidFill>
                  <a:srgbClr val="373739"/>
                </a:solidFill>
                <a:sym typeface="Wingdings" panose="05000000000000000000" pitchFamily="2" charset="2"/>
              </a:rPr>
              <a:t>PrevIAS</a:t>
            </a:r>
            <a:r>
              <a:rPr lang="fr-FR" sz="1600" dirty="0">
                <a:solidFill>
                  <a:srgbClr val="373739"/>
                </a:solidFill>
                <a:sym typeface="Wingdings" panose="05000000000000000000" pitchFamily="2" charset="2"/>
              </a:rPr>
              <a:t> génère </a:t>
            </a:r>
            <a:r>
              <a:rPr lang="fr-FR" sz="1600" dirty="0">
                <a:solidFill>
                  <a:srgbClr val="373739"/>
                </a:solidFill>
              </a:rPr>
              <a:t>à l’enregistrement / validation du questionnaire un identifiant unique </a:t>
            </a:r>
            <a:r>
              <a:rPr lang="fr-FR" sz="1600" dirty="0">
                <a:solidFill>
                  <a:srgbClr val="373739"/>
                </a:solidFill>
                <a:sym typeface="Wingdings" panose="05000000000000000000" pitchFamily="2" charset="2"/>
              </a:rPr>
              <a:t>« </a:t>
            </a:r>
            <a:r>
              <a:rPr lang="fr-FR" sz="1600" b="1" dirty="0">
                <a:solidFill>
                  <a:srgbClr val="373739"/>
                </a:solidFill>
              </a:rPr>
              <a:t>EMS2024 - ID QE - ID QR</a:t>
            </a:r>
            <a:r>
              <a:rPr lang="fr-FR" sz="1600" dirty="0">
                <a:solidFill>
                  <a:srgbClr val="373739"/>
                </a:solidFill>
              </a:rPr>
              <a:t> »</a:t>
            </a:r>
            <a:r>
              <a:rPr lang="fr-FR" sz="1600" dirty="0">
                <a:solidFill>
                  <a:srgbClr val="373739"/>
                </a:solidFill>
                <a:sym typeface="Wingdings" panose="05000000000000000000" pitchFamily="2" charset="2"/>
              </a:rPr>
              <a:t>, dont seule la dernière partie est à reporter</a:t>
            </a:r>
            <a:endParaRPr lang="fr-FR" sz="1600" dirty="0">
              <a:solidFill>
                <a:srgbClr val="373739"/>
              </a:solidFill>
            </a:endParaRPr>
          </a:p>
          <a:p>
            <a:r>
              <a:rPr lang="fr-FR" sz="1400" i="1" u="sng" dirty="0">
                <a:solidFill>
                  <a:srgbClr val="0070C0"/>
                </a:solidFill>
                <a:sym typeface="Wingdings" panose="05000000000000000000" pitchFamily="2" charset="2"/>
              </a:rPr>
              <a:t>Exemple</a:t>
            </a:r>
            <a:r>
              <a:rPr lang="fr-FR" sz="1400" i="1" dirty="0">
                <a:solidFill>
                  <a:srgbClr val="0070C0"/>
                </a:solidFill>
                <a:sym typeface="Wingdings" panose="05000000000000000000" pitchFamily="2" charset="2"/>
              </a:rPr>
              <a:t> : ID généré par l’application après la saisie d’un questionnaire : </a:t>
            </a:r>
            <a:br>
              <a:rPr lang="fr-FR" sz="1400" i="1" dirty="0">
                <a:solidFill>
                  <a:srgbClr val="0070C0"/>
                </a:solidFill>
                <a:sym typeface="Wingdings" panose="05000000000000000000" pitchFamily="2" charset="2"/>
              </a:rPr>
            </a:br>
            <a:r>
              <a:rPr lang="fr-FR" sz="1400" i="1" dirty="0">
                <a:solidFill>
                  <a:srgbClr val="0070C0"/>
                </a:solidFill>
                <a:sym typeface="Wingdings" panose="05000000000000000000" pitchFamily="2" charset="2"/>
              </a:rPr>
              <a:t>                  </a:t>
            </a:r>
            <a:r>
              <a:rPr lang="fr-FR" sz="1400" b="1" i="1" dirty="0">
                <a:solidFill>
                  <a:srgbClr val="0070C0"/>
                </a:solidFill>
              </a:rPr>
              <a:t>EMS2024-2365-0012 </a:t>
            </a:r>
            <a:r>
              <a:rPr lang="fr-FR" sz="1400" i="1" dirty="0">
                <a:solidFill>
                  <a:srgbClr val="0070C0"/>
                </a:solidFill>
                <a:sym typeface="Wingdings" panose="05000000000000000000" pitchFamily="2" charset="2"/>
              </a:rPr>
              <a:t> reporter sur le questionnaire papier </a:t>
            </a:r>
            <a:r>
              <a:rPr lang="fr-FR" sz="1400" b="1" i="1" dirty="0">
                <a:solidFill>
                  <a:srgbClr val="0070C0"/>
                </a:solidFill>
                <a:sym typeface="Wingdings" panose="05000000000000000000" pitchFamily="2" charset="2"/>
              </a:rPr>
              <a:t>« 12 »</a:t>
            </a:r>
            <a:endParaRPr lang="fr-FR" sz="1400" i="1" dirty="0">
              <a:solidFill>
                <a:srgbClr val="0070C0"/>
              </a:solidFill>
              <a:sym typeface="Wingdings" panose="05000000000000000000" pitchFamily="2" charset="2"/>
            </a:endParaRPr>
          </a:p>
          <a:p>
            <a:pPr algn="just">
              <a:spcBef>
                <a:spcPts val="300"/>
              </a:spcBef>
            </a:pPr>
            <a:r>
              <a:rPr lang="fr-FR" sz="1400" i="1" dirty="0">
                <a:solidFill>
                  <a:srgbClr val="0070C0"/>
                </a:solidFill>
                <a:sym typeface="Wingdings" panose="05000000000000000000" pitchFamily="2" charset="2"/>
              </a:rPr>
              <a:t> Le couple ID résident – Nom Prénom du résident sur chaque questionnaire résident sur support papier permet de faire la correspondance entre le questionnaire sur support numérique (saisi dans </a:t>
            </a:r>
            <a:r>
              <a:rPr lang="fr-FR" sz="1400" i="1" dirty="0" err="1">
                <a:solidFill>
                  <a:srgbClr val="0070C0"/>
                </a:solidFill>
                <a:sym typeface="Wingdings" panose="05000000000000000000" pitchFamily="2" charset="2"/>
              </a:rPr>
              <a:t>PrevIAS</a:t>
            </a:r>
            <a:r>
              <a:rPr lang="fr-FR" sz="1400" i="1" dirty="0">
                <a:solidFill>
                  <a:srgbClr val="0070C0"/>
                </a:solidFill>
                <a:sym typeface="Wingdings" panose="05000000000000000000" pitchFamily="2" charset="2"/>
              </a:rPr>
              <a:t>) et le dossier médical du résident dans l’établissement</a:t>
            </a:r>
            <a:endParaRPr lang="fr-FR" sz="1400" i="1" dirty="0">
              <a:solidFill>
                <a:srgbClr val="0070C0"/>
              </a:solidFill>
            </a:endParaRPr>
          </a:p>
          <a:p>
            <a:endParaRPr lang="fr-FR" sz="1600" dirty="0">
              <a:solidFill>
                <a:srgbClr val="373739"/>
              </a:solidFill>
              <a:sym typeface="Wingdings" panose="05000000000000000000" pitchFamily="2" charset="2"/>
            </a:endParaRPr>
          </a:p>
          <a:p>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l’identifiant du questionnaire résident ne peut pas être modifié dans l’application</a:t>
            </a:r>
          </a:p>
        </p:txBody>
      </p:sp>
      <p:sp>
        <p:nvSpPr>
          <p:cNvPr id="2" name="Ellipse 1"/>
          <p:cNvSpPr/>
          <p:nvPr/>
        </p:nvSpPr>
        <p:spPr>
          <a:xfrm>
            <a:off x="4139952" y="3861048"/>
            <a:ext cx="720080" cy="2880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51821960"/>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Questionnaire résident</a:t>
            </a:r>
            <a:endParaRPr lang="fr-FR" dirty="0"/>
          </a:p>
        </p:txBody>
      </p:sp>
      <p:sp>
        <p:nvSpPr>
          <p:cNvPr id="2" name="Rectangle 1"/>
          <p:cNvSpPr/>
          <p:nvPr/>
        </p:nvSpPr>
        <p:spPr>
          <a:xfrm>
            <a:off x="2627784" y="1340768"/>
            <a:ext cx="6192688" cy="1595821"/>
          </a:xfrm>
          <a:prstGeom prst="rect">
            <a:avLst/>
          </a:prstGeom>
        </p:spPr>
        <p:txBody>
          <a:bodyPr wrap="square">
            <a:spAutoFit/>
          </a:bodyPr>
          <a:lstStyle/>
          <a:p>
            <a:pPr marL="0" lvl="2">
              <a:lnSpc>
                <a:spcPct val="110000"/>
              </a:lnSpc>
              <a:spcBef>
                <a:spcPts val="1200"/>
              </a:spcBef>
              <a:buClr>
                <a:schemeClr val="tx2"/>
              </a:buClr>
            </a:pPr>
            <a:r>
              <a:rPr lang="fr-FR" b="1" cap="all" dirty="0">
                <a:solidFill>
                  <a:schemeClr val="tx2"/>
                </a:solidFill>
              </a:rPr>
              <a:t>Section « caractéristiques du résident »</a:t>
            </a:r>
          </a:p>
          <a:p>
            <a:pPr marL="144000" lvl="2" indent="-144000">
              <a:lnSpc>
                <a:spcPct val="110000"/>
              </a:lnSpc>
              <a:spcBef>
                <a:spcPts val="300"/>
              </a:spcBef>
              <a:buClr>
                <a:schemeClr val="tx2"/>
              </a:buClr>
              <a:buFont typeface="Symbol" panose="05050102010706020507" pitchFamily="18" charset="2"/>
              <a:buChar char="·"/>
            </a:pPr>
            <a:r>
              <a:rPr lang="fr-FR" sz="1600" b="1" dirty="0">
                <a:solidFill>
                  <a:srgbClr val="373739"/>
                </a:solidFill>
              </a:rPr>
              <a:t>A compléter </a:t>
            </a:r>
            <a:r>
              <a:rPr lang="fr-FR" sz="1600" b="1" u="sng" dirty="0">
                <a:solidFill>
                  <a:srgbClr val="373739"/>
                </a:solidFill>
              </a:rPr>
              <a:t>pour tous les résidents éligibles</a:t>
            </a:r>
          </a:p>
          <a:p>
            <a:pPr marL="144000" lvl="2" indent="-144000">
              <a:lnSpc>
                <a:spcPct val="110000"/>
              </a:lnSpc>
              <a:spcBef>
                <a:spcPts val="300"/>
              </a:spcBef>
              <a:buClr>
                <a:schemeClr val="tx2"/>
              </a:buClr>
              <a:buFont typeface="Symbol" panose="05050102010706020507" pitchFamily="18" charset="2"/>
              <a:buChar char="·"/>
            </a:pPr>
            <a:endParaRPr lang="fr-FR" sz="1600" b="1" u="sng" dirty="0">
              <a:solidFill>
                <a:srgbClr val="373739"/>
              </a:solidFill>
            </a:endParaRPr>
          </a:p>
          <a:p>
            <a:pPr marL="144000" lvl="2" indent="-144000">
              <a:lnSpc>
                <a:spcPct val="110000"/>
              </a:lnSpc>
              <a:spcBef>
                <a:spcPts val="300"/>
              </a:spcBef>
              <a:buClr>
                <a:schemeClr val="tx2"/>
              </a:buClr>
              <a:buFont typeface="Symbol" panose="05050102010706020507" pitchFamily="18" charset="2"/>
              <a:buChar char="·"/>
            </a:pPr>
            <a:r>
              <a:rPr lang="fr-FR" sz="1600" dirty="0">
                <a:solidFill>
                  <a:srgbClr val="373739"/>
                </a:solidFill>
              </a:rPr>
              <a:t>Complété par </a:t>
            </a:r>
            <a:r>
              <a:rPr lang="fr-FR" sz="1600" b="1" dirty="0">
                <a:solidFill>
                  <a:srgbClr val="373739"/>
                </a:solidFill>
              </a:rPr>
              <a:t>les enquêteurs </a:t>
            </a:r>
            <a:r>
              <a:rPr lang="fr-FR" sz="1600" dirty="0">
                <a:solidFill>
                  <a:srgbClr val="373739"/>
                </a:solidFill>
              </a:rPr>
              <a:t>à partir du </a:t>
            </a:r>
            <a:r>
              <a:rPr lang="fr-FR" sz="1600" b="1" dirty="0">
                <a:solidFill>
                  <a:srgbClr val="373739"/>
                </a:solidFill>
              </a:rPr>
              <a:t>dossier du résident </a:t>
            </a:r>
            <a:r>
              <a:rPr lang="fr-FR" sz="1600" dirty="0">
                <a:solidFill>
                  <a:srgbClr val="373739"/>
                </a:solidFill>
              </a:rPr>
              <a:t>(médical, infirmier, prescriptions…)</a:t>
            </a:r>
          </a:p>
        </p:txBody>
      </p:sp>
      <p:pic>
        <p:nvPicPr>
          <p:cNvPr id="8" name="Imag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1216201"/>
            <a:ext cx="2293178" cy="3312368"/>
          </a:xfrm>
          <a:prstGeom prst="rect">
            <a:avLst/>
          </a:prstGeom>
          <a:ln>
            <a:solidFill>
              <a:schemeClr val="accent6"/>
            </a:solidFill>
          </a:ln>
        </p:spPr>
      </p:pic>
      <p:sp>
        <p:nvSpPr>
          <p:cNvPr id="9" name="Rectangle 8"/>
          <p:cNvSpPr/>
          <p:nvPr/>
        </p:nvSpPr>
        <p:spPr>
          <a:xfrm>
            <a:off x="179513" y="1628800"/>
            <a:ext cx="2293178" cy="79208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0" name="Connecteur droit avec flèche 9"/>
          <p:cNvCxnSpPr>
            <a:cxnSpLocks noChangeShapeType="1"/>
          </p:cNvCxnSpPr>
          <p:nvPr/>
        </p:nvCxnSpPr>
        <p:spPr bwMode="auto">
          <a:xfrm>
            <a:off x="1170579" y="2420888"/>
            <a:ext cx="809133" cy="1334723"/>
          </a:xfrm>
          <a:prstGeom prst="straightConnector1">
            <a:avLst/>
          </a:prstGeom>
          <a:noFill/>
          <a:ln w="25400">
            <a:solidFill>
              <a:schemeClr val="tx2"/>
            </a:solidFill>
            <a:round/>
            <a:headEnd/>
            <a:tailEnd type="arrow" w="med" len="med"/>
          </a:ln>
          <a:effectLst>
            <a:outerShdw blurRad="40000" dist="23000" dir="5400000" rotWithShape="0">
              <a:srgbClr val="000000">
                <a:alpha val="34999"/>
              </a:srgbClr>
            </a:outerShdw>
          </a:effectLst>
          <a:extLst>
            <a:ext uri="{909E8E84-426E-40DD-AFC4-6F175D3DCCD1}">
              <a14:hiddenFill xmlns:a14="http://schemas.microsoft.com/office/drawing/2010/main">
                <a:noFill/>
              </a14:hiddenFill>
            </a:ext>
          </a:extLst>
        </p:spPr>
      </p:cxnSp>
      <p:pic>
        <p:nvPicPr>
          <p:cNvPr id="11" name="Imag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7584" y="3775984"/>
            <a:ext cx="7416824" cy="2721835"/>
          </a:xfrm>
          <a:prstGeom prst="rect">
            <a:avLst/>
          </a:prstGeom>
          <a:solidFill>
            <a:schemeClr val="bg1"/>
          </a:solidFill>
          <a:ln w="25400">
            <a:solidFill>
              <a:schemeClr val="accent1"/>
            </a:solidFill>
          </a:ln>
        </p:spPr>
      </p:pic>
    </p:spTree>
    <p:extLst>
      <p:ext uri="{BB962C8B-B14F-4D97-AF65-F5344CB8AC3E}">
        <p14:creationId xmlns:p14="http://schemas.microsoft.com/office/powerpoint/2010/main" val="405984743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4300" y="1916832"/>
            <a:ext cx="6461760" cy="4651248"/>
          </a:xfrm>
          <a:prstGeom prst="rect">
            <a:avLst/>
          </a:prstGeom>
        </p:spPr>
      </p:pic>
      <p:sp>
        <p:nvSpPr>
          <p:cNvPr id="4" name="Rectangle 3"/>
          <p:cNvSpPr/>
          <p:nvPr/>
        </p:nvSpPr>
        <p:spPr>
          <a:xfrm>
            <a:off x="467544" y="1340768"/>
            <a:ext cx="8352928" cy="338554"/>
          </a:xfrm>
          <a:prstGeom prst="rect">
            <a:avLst/>
          </a:prstGeom>
        </p:spPr>
        <p:txBody>
          <a:bodyPr wrap="square">
            <a:spAutoFit/>
          </a:bodyPr>
          <a:lstStyle/>
          <a:p>
            <a:pPr marL="180000" lvl="4" indent="-252000">
              <a:spcBef>
                <a:spcPts val="300"/>
              </a:spcBef>
              <a:buFont typeface="Wingdings" panose="05000000000000000000" pitchFamily="2" charset="2"/>
              <a:buChar char="Ø"/>
            </a:pPr>
            <a:r>
              <a:rPr lang="fr-FR" sz="1600" b="1" i="1" u="sng" dirty="0">
                <a:solidFill>
                  <a:srgbClr val="373739"/>
                </a:solidFill>
              </a:rPr>
              <a:t>Exemple</a:t>
            </a:r>
            <a:r>
              <a:rPr lang="fr-FR" sz="1600" b="1" dirty="0">
                <a:solidFill>
                  <a:srgbClr val="373739"/>
                </a:solidFill>
              </a:rPr>
              <a:t> : pour un </a:t>
            </a:r>
            <a:r>
              <a:rPr lang="fr-FR" sz="1600" b="1" dirty="0">
                <a:solidFill>
                  <a:schemeClr val="accent1"/>
                </a:solidFill>
              </a:rPr>
              <a:t>résident sans dispositif invasif, sans traitements AI, sans IAS</a:t>
            </a:r>
          </a:p>
        </p:txBody>
      </p:sp>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questionnaire résident</a:t>
            </a:r>
            <a:endParaRPr lang="fr-FR" dirty="0"/>
          </a:p>
        </p:txBody>
      </p:sp>
      <p:sp>
        <p:nvSpPr>
          <p:cNvPr id="5" name="Rectangle 4"/>
          <p:cNvSpPr/>
          <p:nvPr/>
        </p:nvSpPr>
        <p:spPr>
          <a:xfrm>
            <a:off x="604300" y="2462140"/>
            <a:ext cx="6336704" cy="297588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p:cNvSpPr txBox="1"/>
          <p:nvPr/>
        </p:nvSpPr>
        <p:spPr>
          <a:xfrm>
            <a:off x="7210076" y="5596976"/>
            <a:ext cx="1819160" cy="677108"/>
          </a:xfrm>
          <a:prstGeom prst="rect">
            <a:avLst/>
          </a:prstGeom>
          <a:noFill/>
        </p:spPr>
        <p:txBody>
          <a:bodyPr wrap="square" lIns="36000" tIns="0" rIns="36000" bIns="0" rtlCol="0">
            <a:spAutoFit/>
          </a:bodyPr>
          <a:lstStyle/>
          <a:p>
            <a:r>
              <a:rPr lang="fr-FR" sz="1600" b="1" dirty="0">
                <a:solidFill>
                  <a:schemeClr val="accent1"/>
                </a:solidFill>
              </a:rPr>
              <a:t>Cocher non</a:t>
            </a:r>
          </a:p>
          <a:p>
            <a:r>
              <a:rPr lang="fr-FR" sz="1400" dirty="0">
                <a:solidFill>
                  <a:srgbClr val="373739"/>
                </a:solidFill>
              </a:rPr>
              <a:t>(coché non par défaut dans </a:t>
            </a:r>
            <a:r>
              <a:rPr lang="fr-FR" sz="1400" dirty="0" err="1">
                <a:solidFill>
                  <a:srgbClr val="373739"/>
                </a:solidFill>
              </a:rPr>
              <a:t>PrevIAS</a:t>
            </a:r>
            <a:r>
              <a:rPr lang="fr-FR" sz="1400" dirty="0">
                <a:solidFill>
                  <a:srgbClr val="373739"/>
                </a:solidFill>
              </a:rPr>
              <a:t>)</a:t>
            </a:r>
          </a:p>
        </p:txBody>
      </p:sp>
      <p:sp>
        <p:nvSpPr>
          <p:cNvPr id="8" name="Accolade fermante 7"/>
          <p:cNvSpPr/>
          <p:nvPr/>
        </p:nvSpPr>
        <p:spPr>
          <a:xfrm>
            <a:off x="7042684" y="5486054"/>
            <a:ext cx="125056" cy="960509"/>
          </a:xfrm>
          <a:prstGeom prst="rightBrace">
            <a:avLst/>
          </a:pr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9" name="ZoneTexte 8"/>
          <p:cNvSpPr txBox="1"/>
          <p:nvPr/>
        </p:nvSpPr>
        <p:spPr>
          <a:xfrm>
            <a:off x="7210076" y="3691918"/>
            <a:ext cx="1099080" cy="492443"/>
          </a:xfrm>
          <a:prstGeom prst="rect">
            <a:avLst/>
          </a:prstGeom>
          <a:noFill/>
        </p:spPr>
        <p:txBody>
          <a:bodyPr wrap="square" lIns="36000" tIns="0" rIns="36000" bIns="0" rtlCol="0">
            <a:spAutoFit/>
          </a:bodyPr>
          <a:lstStyle/>
          <a:p>
            <a:r>
              <a:rPr lang="fr-FR" sz="1600" b="1" dirty="0">
                <a:solidFill>
                  <a:schemeClr val="accent1"/>
                </a:solidFill>
              </a:rPr>
              <a:t>Partie à compléter</a:t>
            </a:r>
          </a:p>
        </p:txBody>
      </p:sp>
      <p:sp>
        <p:nvSpPr>
          <p:cNvPr id="10" name="Accolade fermante 9"/>
          <p:cNvSpPr/>
          <p:nvPr/>
        </p:nvSpPr>
        <p:spPr>
          <a:xfrm>
            <a:off x="7042684" y="2462140"/>
            <a:ext cx="125056" cy="2952000"/>
          </a:xfrm>
          <a:prstGeom prst="rightBrace">
            <a:avLst/>
          </a:pr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Tree>
    <p:extLst>
      <p:ext uri="{BB962C8B-B14F-4D97-AF65-F5344CB8AC3E}">
        <p14:creationId xmlns:p14="http://schemas.microsoft.com/office/powerpoint/2010/main" val="392151487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Caractéristiques du résident</a:t>
            </a:r>
            <a:endParaRPr lang="fr-FR" dirty="0"/>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8320" y="1294142"/>
            <a:ext cx="8170143" cy="2998289"/>
          </a:xfrm>
          <a:prstGeom prst="rect">
            <a:avLst/>
          </a:prstGeom>
        </p:spPr>
      </p:pic>
      <p:sp>
        <p:nvSpPr>
          <p:cNvPr id="6" name="Rectangle 5"/>
          <p:cNvSpPr/>
          <p:nvPr/>
        </p:nvSpPr>
        <p:spPr>
          <a:xfrm>
            <a:off x="578318" y="2060848"/>
            <a:ext cx="3006000" cy="3996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p:cNvSpPr txBox="1"/>
          <p:nvPr/>
        </p:nvSpPr>
        <p:spPr>
          <a:xfrm>
            <a:off x="1475656" y="4461829"/>
            <a:ext cx="6336704" cy="1508105"/>
          </a:xfrm>
          <a:prstGeom prst="rect">
            <a:avLst/>
          </a:prstGeom>
          <a:noFill/>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lIns="36000" tIns="0" rIns="36000" bIns="0" rtlCol="0">
            <a:spAutoFit/>
          </a:bodyPr>
          <a:lstStyle/>
          <a:p>
            <a:r>
              <a:rPr lang="fr-FR" sz="1600" b="1" dirty="0">
                <a:solidFill>
                  <a:schemeClr val="accent1"/>
                </a:solidFill>
                <a:sym typeface="Wingdings" panose="05000000000000000000" pitchFamily="2" charset="2"/>
              </a:rPr>
              <a:t> </a:t>
            </a:r>
            <a:r>
              <a:rPr lang="fr-FR" sz="1600" b="1" dirty="0">
                <a:solidFill>
                  <a:srgbClr val="373739"/>
                </a:solidFill>
              </a:rPr>
              <a:t>Noter </a:t>
            </a:r>
            <a:r>
              <a:rPr lang="fr-FR" sz="1600" b="1" dirty="0">
                <a:solidFill>
                  <a:schemeClr val="accent1"/>
                </a:solidFill>
              </a:rPr>
              <a:t>le code ou le nom du secteur ou</a:t>
            </a:r>
            <a:br>
              <a:rPr lang="fr-FR" sz="1600" b="1" dirty="0">
                <a:solidFill>
                  <a:schemeClr val="accent1"/>
                </a:solidFill>
              </a:rPr>
            </a:br>
            <a:r>
              <a:rPr lang="fr-FR" sz="1600" b="1" dirty="0">
                <a:solidFill>
                  <a:schemeClr val="accent1"/>
                </a:solidFill>
              </a:rPr>
              <a:t>unité de vie prenant en charge le résident</a:t>
            </a:r>
          </a:p>
          <a:p>
            <a:pPr marL="285750" indent="-285750">
              <a:spcBef>
                <a:spcPts val="300"/>
              </a:spcBef>
              <a:buFont typeface="Wingdings" panose="05000000000000000000" pitchFamily="2" charset="2"/>
              <a:buChar char="Ä"/>
            </a:pPr>
            <a:r>
              <a:rPr lang="fr-FR" sz="1400" b="1" dirty="0">
                <a:solidFill>
                  <a:srgbClr val="373739"/>
                </a:solidFill>
                <a:sym typeface="Wingdings" panose="05000000000000000000" pitchFamily="2" charset="2"/>
              </a:rPr>
              <a:t>Champ facultatif</a:t>
            </a:r>
            <a:r>
              <a:rPr lang="fr-FR" sz="1400" dirty="0">
                <a:solidFill>
                  <a:srgbClr val="373739"/>
                </a:solidFill>
                <a:sym typeface="Wingdings" panose="05000000000000000000" pitchFamily="2" charset="2"/>
              </a:rPr>
              <a:t> (à usage interne à l’établissement</a:t>
            </a:r>
          </a:p>
          <a:p>
            <a:pPr marL="285750" indent="-285750">
              <a:spcBef>
                <a:spcPts val="300"/>
              </a:spcBef>
              <a:buFont typeface="Wingdings" panose="05000000000000000000" pitchFamily="2" charset="2"/>
              <a:buChar char="Ä"/>
            </a:pPr>
            <a:r>
              <a:rPr lang="fr-FR" sz="1400" dirty="0">
                <a:solidFill>
                  <a:srgbClr val="373739"/>
                </a:solidFill>
                <a:sym typeface="Wingdings" panose="05000000000000000000" pitchFamily="2" charset="2"/>
              </a:rPr>
              <a:t>Utilisé pour stratifier les résultats dans le rapport automatisé</a:t>
            </a:r>
            <a:endParaRPr lang="fr-FR" sz="1400" dirty="0">
              <a:solidFill>
                <a:srgbClr val="373739"/>
              </a:solidFill>
            </a:endParaRPr>
          </a:p>
          <a:p>
            <a:pPr>
              <a:spcBef>
                <a:spcPts val="600"/>
              </a:spcBef>
            </a:pPr>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limité à 30 caractères</a:t>
            </a:r>
            <a:br>
              <a:rPr lang="fr-FR" sz="1400" dirty="0">
                <a:solidFill>
                  <a:srgbClr val="373739"/>
                </a:solidFill>
              </a:rPr>
            </a:br>
            <a:r>
              <a:rPr lang="fr-FR" sz="1400" dirty="0">
                <a:solidFill>
                  <a:srgbClr val="373739"/>
                </a:solidFill>
              </a:rPr>
              <a:t>Il est possible de laisser le champ vide</a:t>
            </a:r>
          </a:p>
        </p:txBody>
      </p:sp>
    </p:spTree>
    <p:extLst>
      <p:ext uri="{BB962C8B-B14F-4D97-AF65-F5344CB8AC3E}">
        <p14:creationId xmlns:p14="http://schemas.microsoft.com/office/powerpoint/2010/main" val="104640279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Caractéristiques du résident</a:t>
            </a:r>
            <a:endParaRPr lang="fr-FR" dirty="0"/>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8320" y="1294142"/>
            <a:ext cx="8170143" cy="2998289"/>
          </a:xfrm>
          <a:prstGeom prst="rect">
            <a:avLst/>
          </a:prstGeom>
        </p:spPr>
      </p:pic>
      <p:sp>
        <p:nvSpPr>
          <p:cNvPr id="8" name="Rectangle 7"/>
          <p:cNvSpPr/>
          <p:nvPr/>
        </p:nvSpPr>
        <p:spPr>
          <a:xfrm>
            <a:off x="3635896" y="2051354"/>
            <a:ext cx="4968552" cy="369533"/>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p:cNvSpPr txBox="1"/>
          <p:nvPr/>
        </p:nvSpPr>
        <p:spPr>
          <a:xfrm>
            <a:off x="623735" y="4005064"/>
            <a:ext cx="7776865" cy="2793072"/>
          </a:xfrm>
          <a:prstGeom prst="rect">
            <a:avLst/>
          </a:prstGeom>
          <a:solidFill>
            <a:schemeClr val="bg1"/>
          </a:solidFill>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lIns="36000" tIns="0" rIns="36000" bIns="0" rtlCol="0">
            <a:spAutoFit/>
          </a:bodyPr>
          <a:lstStyle/>
          <a:p>
            <a:r>
              <a:rPr lang="fr-FR" sz="1600" b="1" dirty="0">
                <a:solidFill>
                  <a:schemeClr val="accent1"/>
                </a:solidFill>
                <a:sym typeface="Wingdings" panose="05000000000000000000" pitchFamily="2" charset="2"/>
              </a:rPr>
              <a:t> </a:t>
            </a:r>
            <a:r>
              <a:rPr lang="fr-FR" sz="1600" b="1" dirty="0">
                <a:solidFill>
                  <a:srgbClr val="373739"/>
                </a:solidFill>
              </a:rPr>
              <a:t>Indiquer si </a:t>
            </a:r>
            <a:r>
              <a:rPr lang="fr-FR" sz="1600" b="1" dirty="0">
                <a:solidFill>
                  <a:schemeClr val="accent1"/>
                </a:solidFill>
              </a:rPr>
              <a:t>le résident est pris en charge dans une unité adaptée à la</a:t>
            </a:r>
            <a:br>
              <a:rPr lang="fr-FR" sz="1600" b="1" dirty="0">
                <a:solidFill>
                  <a:schemeClr val="accent1"/>
                </a:solidFill>
              </a:rPr>
            </a:br>
            <a:r>
              <a:rPr lang="fr-FR" sz="1600" b="1" dirty="0">
                <a:solidFill>
                  <a:schemeClr val="accent1"/>
                </a:solidFill>
              </a:rPr>
              <a:t>perte d’autonomie psychique et/ou physique</a:t>
            </a:r>
          </a:p>
          <a:p>
            <a:pPr>
              <a:spcBef>
                <a:spcPts val="300"/>
              </a:spcBef>
            </a:pPr>
            <a:r>
              <a:rPr lang="fr-FR" sz="1400" dirty="0">
                <a:solidFill>
                  <a:srgbClr val="373739"/>
                </a:solidFill>
                <a:sym typeface="Wingdings" panose="05000000000000000000" pitchFamily="2" charset="2"/>
              </a:rPr>
              <a:t> </a:t>
            </a:r>
            <a:r>
              <a:rPr lang="fr-FR" sz="1400" dirty="0">
                <a:solidFill>
                  <a:srgbClr val="373739"/>
                </a:solidFill>
              </a:rPr>
              <a:t>Cocher l’une des </a:t>
            </a:r>
            <a:r>
              <a:rPr lang="fr-FR" sz="1400" b="1" dirty="0">
                <a:solidFill>
                  <a:srgbClr val="373739"/>
                </a:solidFill>
              </a:rPr>
              <a:t>4 propositions </a:t>
            </a:r>
            <a:r>
              <a:rPr lang="fr-FR" sz="1400" dirty="0">
                <a:solidFill>
                  <a:srgbClr val="373739"/>
                </a:solidFill>
              </a:rPr>
              <a:t>:</a:t>
            </a:r>
          </a:p>
          <a:p>
            <a:r>
              <a:rPr lang="fr-FR" sz="1200" b="1" u="sng" dirty="0">
                <a:solidFill>
                  <a:srgbClr val="373739"/>
                </a:solidFill>
              </a:rPr>
              <a:t>Oui - USA</a:t>
            </a:r>
            <a:r>
              <a:rPr lang="fr-FR" sz="1200" dirty="0">
                <a:solidFill>
                  <a:srgbClr val="373739"/>
                </a:solidFill>
              </a:rPr>
              <a:t> : le résident est pris en charge dans une unité de soins adaptés (USA) ou une unité protégée (UP) ou un CANTOU ou apparenté</a:t>
            </a:r>
          </a:p>
          <a:p>
            <a:r>
              <a:rPr lang="fr-FR" sz="1200" b="1" u="sng" dirty="0">
                <a:solidFill>
                  <a:srgbClr val="373739"/>
                </a:solidFill>
              </a:rPr>
              <a:t>Oui - UGD</a:t>
            </a:r>
            <a:r>
              <a:rPr lang="fr-FR" sz="1200" dirty="0">
                <a:solidFill>
                  <a:srgbClr val="373739"/>
                </a:solidFill>
              </a:rPr>
              <a:t> : le résident est pris en charge dans une unité grand dépendant (UGD) ou une unité grand fragile (UGF) ou une unité Cocooning ou apparenté</a:t>
            </a:r>
          </a:p>
          <a:p>
            <a:r>
              <a:rPr lang="fr-FR" sz="1200" b="1" u="sng" dirty="0">
                <a:solidFill>
                  <a:srgbClr val="373739"/>
                </a:solidFill>
              </a:rPr>
              <a:t>Oui - UHR</a:t>
            </a:r>
            <a:r>
              <a:rPr lang="fr-FR" sz="1200" dirty="0">
                <a:solidFill>
                  <a:srgbClr val="373739"/>
                </a:solidFill>
              </a:rPr>
              <a:t> : le résident est pris en charge dans une unité d’hébergement renforcée (UHR)</a:t>
            </a:r>
          </a:p>
          <a:p>
            <a:r>
              <a:rPr lang="fr-FR" sz="1200" b="1" u="sng" dirty="0">
                <a:solidFill>
                  <a:srgbClr val="373739"/>
                </a:solidFill>
              </a:rPr>
              <a:t>Non</a:t>
            </a:r>
            <a:r>
              <a:rPr lang="fr-FR" sz="1200" dirty="0">
                <a:solidFill>
                  <a:srgbClr val="373739"/>
                </a:solidFill>
              </a:rPr>
              <a:t> : le résident n’est pas pris en charge dans l’une ou l’autre de ces unités adaptées</a:t>
            </a:r>
          </a:p>
          <a:p>
            <a:pPr>
              <a:spcBef>
                <a:spcPts val="600"/>
              </a:spcBef>
            </a:pPr>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cocher obligatoirement une case si l’établissement présente une unité adaptée, c’est-à-dire si la variable du QE « Présence d’unité adapté » est codée « Oui »</a:t>
            </a:r>
          </a:p>
          <a:p>
            <a:r>
              <a:rPr lang="fr-FR" sz="1400" dirty="0">
                <a:solidFill>
                  <a:srgbClr val="373739"/>
                </a:solidFill>
              </a:rPr>
              <a:t>Le champ est pré-rempli par « Non » si la variable du QE « Présence d’unité adapté » est codée « Non » ou est grisée (</a:t>
            </a:r>
            <a:r>
              <a:rPr lang="fr-FR" sz="1400" i="1" dirty="0">
                <a:solidFill>
                  <a:srgbClr val="373739"/>
                </a:solidFill>
              </a:rPr>
              <a:t>i.e.</a:t>
            </a:r>
            <a:r>
              <a:rPr lang="fr-FR" sz="1400" dirty="0">
                <a:solidFill>
                  <a:srgbClr val="373739"/>
                </a:solidFill>
              </a:rPr>
              <a:t> l’établissement n’est pas un EHPAD)</a:t>
            </a:r>
          </a:p>
        </p:txBody>
      </p:sp>
    </p:spTree>
    <p:extLst>
      <p:ext uri="{BB962C8B-B14F-4D97-AF65-F5344CB8AC3E}">
        <p14:creationId xmlns:p14="http://schemas.microsoft.com/office/powerpoint/2010/main" val="32612770"/>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Caractéristiques du résident</a:t>
            </a:r>
            <a:endParaRPr lang="fr-FR" dirty="0"/>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8320" y="1294142"/>
            <a:ext cx="8170143" cy="2998289"/>
          </a:xfrm>
          <a:prstGeom prst="rect">
            <a:avLst/>
          </a:prstGeom>
        </p:spPr>
      </p:pic>
      <p:sp>
        <p:nvSpPr>
          <p:cNvPr id="6" name="Rectangle 5"/>
          <p:cNvSpPr/>
          <p:nvPr/>
        </p:nvSpPr>
        <p:spPr>
          <a:xfrm>
            <a:off x="578319" y="2492896"/>
            <a:ext cx="3417617" cy="4176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p:cNvSpPr txBox="1"/>
          <p:nvPr/>
        </p:nvSpPr>
        <p:spPr>
          <a:xfrm>
            <a:off x="683568" y="4581128"/>
            <a:ext cx="7416824" cy="1769715"/>
          </a:xfrm>
          <a:prstGeom prst="rect">
            <a:avLst/>
          </a:prstGeom>
          <a:noFill/>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lIns="36000" tIns="0" rIns="36000" bIns="0" rtlCol="0">
            <a:spAutoFit/>
          </a:bodyPr>
          <a:lstStyle/>
          <a:p>
            <a:r>
              <a:rPr lang="fr-FR" sz="1600" b="1" dirty="0">
                <a:solidFill>
                  <a:schemeClr val="accent1"/>
                </a:solidFill>
                <a:sym typeface="Wingdings" panose="05000000000000000000" pitchFamily="2" charset="2"/>
              </a:rPr>
              <a:t> </a:t>
            </a:r>
            <a:r>
              <a:rPr lang="fr-FR" sz="1600" b="1" dirty="0">
                <a:solidFill>
                  <a:srgbClr val="373739"/>
                </a:solidFill>
              </a:rPr>
              <a:t>Indiquer si </a:t>
            </a:r>
            <a:r>
              <a:rPr lang="fr-FR" sz="1600" b="1" dirty="0">
                <a:solidFill>
                  <a:schemeClr val="accent1"/>
                </a:solidFill>
              </a:rPr>
              <a:t>le résident a été hospitalisé dans un établissement de santé</a:t>
            </a:r>
          </a:p>
          <a:p>
            <a:pPr>
              <a:spcBef>
                <a:spcPts val="300"/>
              </a:spcBef>
            </a:pPr>
            <a:r>
              <a:rPr lang="fr-FR" sz="1400" dirty="0">
                <a:solidFill>
                  <a:srgbClr val="373739"/>
                </a:solidFill>
                <a:sym typeface="Wingdings" panose="05000000000000000000" pitchFamily="2" charset="2"/>
              </a:rPr>
              <a:t> </a:t>
            </a:r>
            <a:r>
              <a:rPr lang="fr-FR" sz="1400" b="1" dirty="0">
                <a:solidFill>
                  <a:srgbClr val="373739"/>
                </a:solidFill>
                <a:sym typeface="Wingdings" panose="05000000000000000000" pitchFamily="2" charset="2"/>
              </a:rPr>
              <a:t>Au cours de 3 mois précédant le jour de l’enquête</a:t>
            </a:r>
          </a:p>
          <a:p>
            <a:pPr>
              <a:spcBef>
                <a:spcPts val="300"/>
              </a:spcBef>
            </a:pPr>
            <a:r>
              <a:rPr lang="fr-FR" sz="1400" b="1" dirty="0">
                <a:solidFill>
                  <a:srgbClr val="373739"/>
                </a:solidFill>
                <a:sym typeface="Wingdings" panose="05000000000000000000" pitchFamily="2" charset="2"/>
              </a:rPr>
              <a:t>Ne considérer que les hospitalisations &gt; 24h dans un établissement de court séjour</a:t>
            </a:r>
          </a:p>
          <a:p>
            <a:pPr>
              <a:spcBef>
                <a:spcPts val="300"/>
              </a:spcBef>
            </a:pPr>
            <a:endParaRPr lang="fr-FR" sz="1400" b="1" dirty="0">
              <a:solidFill>
                <a:srgbClr val="373739"/>
              </a:solidFill>
            </a:endParaRPr>
          </a:p>
          <a:p>
            <a:pPr>
              <a:spcBef>
                <a:spcPts val="300"/>
              </a:spcBef>
            </a:pPr>
            <a:r>
              <a:rPr lang="fr-FR" sz="1400" dirty="0">
                <a:solidFill>
                  <a:srgbClr val="373739"/>
                </a:solidFill>
                <a:sym typeface="Wingdings" panose="05000000000000000000" pitchFamily="2" charset="2"/>
              </a:rPr>
              <a:t></a:t>
            </a:r>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Cocher « </a:t>
            </a:r>
            <a:r>
              <a:rPr lang="fr-FR" sz="1400" b="1" dirty="0">
                <a:solidFill>
                  <a:srgbClr val="373739"/>
                </a:solidFill>
                <a:sym typeface="Wingdings" panose="05000000000000000000" pitchFamily="2" charset="2"/>
              </a:rPr>
              <a:t>Non</a:t>
            </a:r>
            <a:r>
              <a:rPr lang="fr-FR" sz="1400" dirty="0">
                <a:solidFill>
                  <a:srgbClr val="373739"/>
                </a:solidFill>
                <a:sym typeface="Wingdings" panose="05000000000000000000" pitchFamily="2" charset="2"/>
              </a:rPr>
              <a:t> » ou « </a:t>
            </a:r>
            <a:r>
              <a:rPr lang="fr-FR" sz="1400" b="1" dirty="0">
                <a:solidFill>
                  <a:srgbClr val="373739"/>
                </a:solidFill>
                <a:sym typeface="Wingdings" panose="05000000000000000000" pitchFamily="2" charset="2"/>
              </a:rPr>
              <a:t>Oui</a:t>
            </a:r>
            <a:r>
              <a:rPr lang="fr-FR" sz="1400" dirty="0">
                <a:solidFill>
                  <a:srgbClr val="373739"/>
                </a:solidFill>
                <a:sym typeface="Wingdings" panose="05000000000000000000" pitchFamily="2" charset="2"/>
              </a:rPr>
              <a:t> »</a:t>
            </a:r>
            <a:endParaRPr lang="fr-FR" sz="1400" b="1" dirty="0">
              <a:solidFill>
                <a:srgbClr val="373739"/>
              </a:solidFill>
              <a:sym typeface="Wingdings" panose="05000000000000000000" pitchFamily="2" charset="2"/>
            </a:endParaRPr>
          </a:p>
          <a:p>
            <a:pPr>
              <a:spcBef>
                <a:spcPts val="600"/>
              </a:spcBef>
            </a:pPr>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cocher obligatoirement une case</a:t>
            </a:r>
            <a:r>
              <a:rPr lang="fr-FR" sz="1400" dirty="0">
                <a:solidFill>
                  <a:srgbClr val="373739"/>
                </a:solidFill>
                <a:sym typeface="Wingdings" panose="05000000000000000000" pitchFamily="2" charset="2"/>
              </a:rPr>
              <a:t/>
            </a:r>
            <a:br>
              <a:rPr lang="fr-FR" sz="1400" dirty="0">
                <a:solidFill>
                  <a:srgbClr val="373739"/>
                </a:solidFill>
                <a:sym typeface="Wingdings" panose="05000000000000000000" pitchFamily="2" charset="2"/>
              </a:rPr>
            </a:br>
            <a:r>
              <a:rPr lang="fr-FR" sz="1400" dirty="0">
                <a:solidFill>
                  <a:srgbClr val="373739"/>
                </a:solidFill>
                <a:sym typeface="Wingdings" panose="05000000000000000000" pitchFamily="2" charset="2"/>
              </a:rPr>
              <a:t>Cocher « Inconnu » </a:t>
            </a:r>
            <a:r>
              <a:rPr lang="fr-FR" sz="1400" dirty="0">
                <a:solidFill>
                  <a:srgbClr val="373739"/>
                </a:solidFill>
              </a:rPr>
              <a:t>si l’information n’est pas disponible</a:t>
            </a:r>
          </a:p>
        </p:txBody>
      </p:sp>
    </p:spTree>
    <p:extLst>
      <p:ext uri="{BB962C8B-B14F-4D97-AF65-F5344CB8AC3E}">
        <p14:creationId xmlns:p14="http://schemas.microsoft.com/office/powerpoint/2010/main" val="14379950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1331640" y="3428999"/>
            <a:ext cx="7416824" cy="936106"/>
          </a:xfrm>
        </p:spPr>
        <p:txBody>
          <a:bodyPr/>
          <a:lstStyle/>
          <a:p>
            <a:pPr algn="r"/>
            <a:r>
              <a:rPr lang="fr-FR" dirty="0"/>
              <a:t>Méthode d'enquête</a:t>
            </a:r>
          </a:p>
        </p:txBody>
      </p:sp>
      <p:sp>
        <p:nvSpPr>
          <p:cNvPr id="7" name="Espace réservé du texte 6"/>
          <p:cNvSpPr>
            <a:spLocks noGrp="1"/>
          </p:cNvSpPr>
          <p:nvPr>
            <p:ph type="body" sz="quarter" idx="10"/>
          </p:nvPr>
        </p:nvSpPr>
        <p:spPr>
          <a:xfrm>
            <a:off x="1331014" y="2798506"/>
            <a:ext cx="7417450" cy="486478"/>
          </a:xfrm>
        </p:spPr>
        <p:txBody>
          <a:bodyPr/>
          <a:lstStyle/>
          <a:p>
            <a:pPr algn="r"/>
            <a:r>
              <a:rPr lang="fr-FR" dirty="0"/>
              <a:t>ENP 2024 : PARTIE 2</a:t>
            </a:r>
          </a:p>
        </p:txBody>
      </p:sp>
      <p:pic>
        <p:nvPicPr>
          <p:cNvPr id="6" name="Picture 2" descr="Répias - Réseau de Prévention des Infections Associées aux Soin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184" y="335316"/>
            <a:ext cx="1296144" cy="6284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184029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Caractéristiques du résident</a:t>
            </a:r>
            <a:endParaRPr lang="fr-FR" dirty="0"/>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8320" y="1294142"/>
            <a:ext cx="8170143" cy="2998289"/>
          </a:xfrm>
          <a:prstGeom prst="rect">
            <a:avLst/>
          </a:prstGeom>
        </p:spPr>
      </p:pic>
      <p:sp>
        <p:nvSpPr>
          <p:cNvPr id="8" name="Rectangle 7"/>
          <p:cNvSpPr/>
          <p:nvPr/>
        </p:nvSpPr>
        <p:spPr>
          <a:xfrm>
            <a:off x="4572000" y="2483403"/>
            <a:ext cx="4032448" cy="4248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p:cNvSpPr txBox="1"/>
          <p:nvPr/>
        </p:nvSpPr>
        <p:spPr>
          <a:xfrm>
            <a:off x="1026537" y="4461879"/>
            <a:ext cx="7090926" cy="1946687"/>
          </a:xfrm>
          <a:prstGeom prst="rect">
            <a:avLst/>
          </a:prstGeom>
          <a:noFill/>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lIns="36000" tIns="0" rIns="36000" bIns="0" rtlCol="0">
            <a:spAutoFit/>
          </a:bodyPr>
          <a:lstStyle/>
          <a:p>
            <a:r>
              <a:rPr lang="fr-FR" sz="1600" b="1" dirty="0">
                <a:solidFill>
                  <a:schemeClr val="accent1"/>
                </a:solidFill>
                <a:sym typeface="Wingdings" panose="05000000000000000000" pitchFamily="2" charset="2"/>
              </a:rPr>
              <a:t> </a:t>
            </a:r>
            <a:r>
              <a:rPr lang="fr-FR" sz="1600" b="1" dirty="0">
                <a:solidFill>
                  <a:srgbClr val="373739"/>
                </a:solidFill>
              </a:rPr>
              <a:t>Indiquer si le </a:t>
            </a:r>
            <a:r>
              <a:rPr lang="fr-FR" sz="1600" b="1" dirty="0">
                <a:solidFill>
                  <a:schemeClr val="accent1"/>
                </a:solidFill>
              </a:rPr>
              <a:t>résident a été opéré</a:t>
            </a:r>
          </a:p>
          <a:p>
            <a:pPr>
              <a:spcBef>
                <a:spcPts val="300"/>
              </a:spcBef>
            </a:pPr>
            <a:r>
              <a:rPr lang="fr-FR" sz="1400" dirty="0">
                <a:solidFill>
                  <a:srgbClr val="373739"/>
                </a:solidFill>
                <a:sym typeface="Wingdings" panose="05000000000000000000" pitchFamily="2" charset="2"/>
              </a:rPr>
              <a:t> </a:t>
            </a:r>
            <a:r>
              <a:rPr lang="fr-FR" sz="1400" b="1" dirty="0">
                <a:solidFill>
                  <a:srgbClr val="373739"/>
                </a:solidFill>
                <a:sym typeface="Wingdings" panose="05000000000000000000" pitchFamily="2" charset="2"/>
              </a:rPr>
              <a:t>Dans les 30 jours précédant le jour de l’enquête</a:t>
            </a:r>
            <a:endParaRPr lang="fr-FR" sz="1400" b="1" dirty="0">
              <a:solidFill>
                <a:srgbClr val="373739"/>
              </a:solidFill>
            </a:endParaRPr>
          </a:p>
          <a:p>
            <a:pPr>
              <a:spcBef>
                <a:spcPts val="300"/>
              </a:spcBef>
            </a:pPr>
            <a:r>
              <a:rPr lang="fr-FR" sz="1400" dirty="0">
                <a:solidFill>
                  <a:srgbClr val="373739"/>
                </a:solidFill>
                <a:sym typeface="Wingdings" panose="05000000000000000000" pitchFamily="2" charset="2"/>
              </a:rPr>
              <a:t> Mise en œuvre d’une (ou plusieurs) procédure(s) chirurgicale(s) effectuée(s) lors d’un seul passage au bloc opératoire (</a:t>
            </a:r>
            <a:r>
              <a:rPr lang="fr-FR" sz="1400" i="1" dirty="0">
                <a:solidFill>
                  <a:srgbClr val="373739"/>
                </a:solidFill>
                <a:sym typeface="Wingdings" panose="05000000000000000000" pitchFamily="2" charset="2"/>
              </a:rPr>
              <a:t>cf. guide de l’enquêteur page 33 pour la</a:t>
            </a:r>
            <a:r>
              <a:rPr lang="fr-FR" sz="1400" dirty="0">
                <a:solidFill>
                  <a:srgbClr val="373739"/>
                </a:solidFill>
                <a:sym typeface="Wingdings" panose="05000000000000000000" pitchFamily="2" charset="2"/>
              </a:rPr>
              <a:t> </a:t>
            </a:r>
            <a:r>
              <a:rPr lang="fr-FR" sz="1400" i="1" dirty="0">
                <a:solidFill>
                  <a:srgbClr val="373739"/>
                </a:solidFill>
                <a:sym typeface="Wingdings" panose="05000000000000000000" pitchFamily="2" charset="2"/>
              </a:rPr>
              <a:t>liste des actes réalisés en interventionnel exclus</a:t>
            </a:r>
            <a:r>
              <a:rPr lang="fr-FR" sz="1400" dirty="0">
                <a:solidFill>
                  <a:srgbClr val="373739"/>
                </a:solidFill>
                <a:sym typeface="Wingdings" panose="05000000000000000000" pitchFamily="2" charset="2"/>
              </a:rPr>
              <a:t>)</a:t>
            </a:r>
          </a:p>
          <a:p>
            <a:pPr>
              <a:spcBef>
                <a:spcPts val="300"/>
              </a:spcBef>
            </a:pPr>
            <a:r>
              <a:rPr lang="fr-FR" sz="1400" dirty="0">
                <a:solidFill>
                  <a:srgbClr val="373739"/>
                </a:solidFill>
                <a:sym typeface="Wingdings" panose="05000000000000000000" pitchFamily="2" charset="2"/>
              </a:rPr>
              <a:t></a:t>
            </a:r>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Cocher « </a:t>
            </a:r>
            <a:r>
              <a:rPr lang="fr-FR" sz="1400" b="1" dirty="0">
                <a:solidFill>
                  <a:srgbClr val="373739"/>
                </a:solidFill>
                <a:sym typeface="Wingdings" panose="05000000000000000000" pitchFamily="2" charset="2"/>
              </a:rPr>
              <a:t>Non</a:t>
            </a:r>
            <a:r>
              <a:rPr lang="fr-FR" sz="1400" dirty="0">
                <a:solidFill>
                  <a:srgbClr val="373739"/>
                </a:solidFill>
                <a:sym typeface="Wingdings" panose="05000000000000000000" pitchFamily="2" charset="2"/>
              </a:rPr>
              <a:t> » ou « </a:t>
            </a:r>
            <a:r>
              <a:rPr lang="fr-FR" sz="1400" b="1" dirty="0">
                <a:solidFill>
                  <a:srgbClr val="373739"/>
                </a:solidFill>
                <a:sym typeface="Wingdings" panose="05000000000000000000" pitchFamily="2" charset="2"/>
              </a:rPr>
              <a:t>Oui</a:t>
            </a:r>
            <a:r>
              <a:rPr lang="fr-FR" sz="1400" dirty="0">
                <a:solidFill>
                  <a:srgbClr val="373739"/>
                </a:solidFill>
                <a:sym typeface="Wingdings" panose="05000000000000000000" pitchFamily="2" charset="2"/>
              </a:rPr>
              <a:t> »</a:t>
            </a:r>
            <a:endParaRPr lang="fr-FR" sz="1400" b="1" dirty="0">
              <a:solidFill>
                <a:srgbClr val="373739"/>
              </a:solidFill>
              <a:sym typeface="Wingdings" panose="05000000000000000000" pitchFamily="2" charset="2"/>
            </a:endParaRPr>
          </a:p>
          <a:p>
            <a:pPr>
              <a:spcBef>
                <a:spcPts val="600"/>
              </a:spcBef>
            </a:pPr>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cocher obligatoirement une case</a:t>
            </a:r>
            <a:r>
              <a:rPr lang="fr-FR" sz="1400" dirty="0">
                <a:solidFill>
                  <a:srgbClr val="373739"/>
                </a:solidFill>
                <a:sym typeface="Wingdings" panose="05000000000000000000" pitchFamily="2" charset="2"/>
              </a:rPr>
              <a:t/>
            </a:r>
            <a:br>
              <a:rPr lang="fr-FR" sz="1400" dirty="0">
                <a:solidFill>
                  <a:srgbClr val="373739"/>
                </a:solidFill>
                <a:sym typeface="Wingdings" panose="05000000000000000000" pitchFamily="2" charset="2"/>
              </a:rPr>
            </a:br>
            <a:r>
              <a:rPr lang="fr-FR" sz="1400" dirty="0">
                <a:solidFill>
                  <a:srgbClr val="373739"/>
                </a:solidFill>
                <a:sym typeface="Wingdings" panose="05000000000000000000" pitchFamily="2" charset="2"/>
              </a:rPr>
              <a:t>Cocher « Inconnu » </a:t>
            </a:r>
            <a:r>
              <a:rPr lang="fr-FR" sz="1400" dirty="0">
                <a:solidFill>
                  <a:srgbClr val="373739"/>
                </a:solidFill>
              </a:rPr>
              <a:t>si l’information n’est pas disponible</a:t>
            </a:r>
          </a:p>
        </p:txBody>
      </p:sp>
    </p:spTree>
    <p:extLst>
      <p:ext uri="{BB962C8B-B14F-4D97-AF65-F5344CB8AC3E}">
        <p14:creationId xmlns:p14="http://schemas.microsoft.com/office/powerpoint/2010/main" val="190503507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Caractéristiques du résident</a:t>
            </a:r>
            <a:endParaRPr lang="fr-FR" dirty="0"/>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8320" y="1294142"/>
            <a:ext cx="8170143" cy="2998289"/>
          </a:xfrm>
          <a:prstGeom prst="rect">
            <a:avLst/>
          </a:prstGeom>
        </p:spPr>
      </p:pic>
      <p:sp>
        <p:nvSpPr>
          <p:cNvPr id="6" name="Rectangle 5"/>
          <p:cNvSpPr/>
          <p:nvPr/>
        </p:nvSpPr>
        <p:spPr>
          <a:xfrm>
            <a:off x="578319" y="2852936"/>
            <a:ext cx="2697537" cy="36004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7"/>
          <p:cNvSpPr/>
          <p:nvPr/>
        </p:nvSpPr>
        <p:spPr>
          <a:xfrm>
            <a:off x="3491880" y="2843443"/>
            <a:ext cx="3988225" cy="369533"/>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p:cNvSpPr txBox="1"/>
          <p:nvPr/>
        </p:nvSpPr>
        <p:spPr>
          <a:xfrm>
            <a:off x="599398" y="4377109"/>
            <a:ext cx="7036473" cy="2262158"/>
          </a:xfrm>
          <a:prstGeom prst="rect">
            <a:avLst/>
          </a:prstGeom>
          <a:noFill/>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lIns="36000" tIns="0" rIns="36000" bIns="0" rtlCol="0">
            <a:spAutoFit/>
          </a:bodyPr>
          <a:lstStyle/>
          <a:p>
            <a:r>
              <a:rPr lang="fr-FR" sz="1600" u="sng" dirty="0">
                <a:solidFill>
                  <a:srgbClr val="373739"/>
                </a:solidFill>
              </a:rPr>
              <a:t>Documenter la présence d’escarre chez le résident le jour de l’enquête :</a:t>
            </a:r>
          </a:p>
          <a:p>
            <a:r>
              <a:rPr lang="fr-FR" sz="1600" b="1" dirty="0">
                <a:solidFill>
                  <a:schemeClr val="accent1"/>
                </a:solidFill>
                <a:sym typeface="Wingdings" panose="05000000000000000000" pitchFamily="2" charset="2"/>
              </a:rPr>
              <a:t> </a:t>
            </a:r>
            <a:r>
              <a:rPr lang="fr-FR" sz="1600" b="1" dirty="0">
                <a:solidFill>
                  <a:srgbClr val="373739"/>
                </a:solidFill>
              </a:rPr>
              <a:t>Indiquer si </a:t>
            </a:r>
            <a:r>
              <a:rPr lang="fr-FR" sz="1600" b="1" dirty="0">
                <a:solidFill>
                  <a:schemeClr val="accent1"/>
                </a:solidFill>
              </a:rPr>
              <a:t>le résident présente une escarre le jour de l’enquête</a:t>
            </a:r>
            <a:endParaRPr lang="fr-FR" sz="1600" dirty="0">
              <a:solidFill>
                <a:schemeClr val="accent1"/>
              </a:solidFill>
            </a:endParaRPr>
          </a:p>
          <a:p>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Cocher « </a:t>
            </a:r>
            <a:r>
              <a:rPr lang="fr-FR" sz="1400" b="1" dirty="0">
                <a:solidFill>
                  <a:srgbClr val="373739"/>
                </a:solidFill>
                <a:sym typeface="Wingdings" panose="05000000000000000000" pitchFamily="2" charset="2"/>
              </a:rPr>
              <a:t>Non</a:t>
            </a:r>
            <a:r>
              <a:rPr lang="fr-FR" sz="1400" dirty="0">
                <a:solidFill>
                  <a:srgbClr val="373739"/>
                </a:solidFill>
                <a:sym typeface="Wingdings" panose="05000000000000000000" pitchFamily="2" charset="2"/>
              </a:rPr>
              <a:t> » ou « </a:t>
            </a:r>
            <a:r>
              <a:rPr lang="fr-FR" sz="1400" b="1" dirty="0">
                <a:solidFill>
                  <a:srgbClr val="373739"/>
                </a:solidFill>
                <a:sym typeface="Wingdings" panose="05000000000000000000" pitchFamily="2" charset="2"/>
              </a:rPr>
              <a:t>Oui</a:t>
            </a:r>
            <a:r>
              <a:rPr lang="fr-FR" sz="1400" dirty="0">
                <a:solidFill>
                  <a:srgbClr val="373739"/>
                </a:solidFill>
                <a:sym typeface="Wingdings" panose="05000000000000000000" pitchFamily="2" charset="2"/>
              </a:rPr>
              <a:t> »</a:t>
            </a:r>
            <a:endParaRPr lang="fr-FR" sz="1400" b="1" dirty="0">
              <a:solidFill>
                <a:srgbClr val="373739"/>
              </a:solidFill>
              <a:sym typeface="Wingdings" panose="05000000000000000000" pitchFamily="2" charset="2"/>
            </a:endParaRPr>
          </a:p>
          <a:p>
            <a:endParaRPr lang="fr-FR" sz="1000" dirty="0">
              <a:solidFill>
                <a:srgbClr val="373739"/>
              </a:solidFill>
            </a:endParaRPr>
          </a:p>
          <a:p>
            <a:r>
              <a:rPr lang="fr-FR" sz="1400" i="1" dirty="0">
                <a:solidFill>
                  <a:srgbClr val="373739"/>
                </a:solidFill>
              </a:rPr>
              <a:t>Si le champ « Présence d’escarre » est coché « Oui » :</a:t>
            </a:r>
          </a:p>
          <a:p>
            <a:r>
              <a:rPr lang="fr-FR" sz="1600" b="1" dirty="0">
                <a:solidFill>
                  <a:schemeClr val="accent1"/>
                </a:solidFill>
                <a:sym typeface="Wingdings" panose="05000000000000000000" pitchFamily="2" charset="2"/>
              </a:rPr>
              <a:t> </a:t>
            </a:r>
            <a:r>
              <a:rPr lang="fr-FR" sz="1600" b="1" dirty="0">
                <a:solidFill>
                  <a:srgbClr val="373739"/>
                </a:solidFill>
              </a:rPr>
              <a:t>Indiquer </a:t>
            </a:r>
            <a:r>
              <a:rPr lang="fr-FR" sz="1600" b="1" dirty="0">
                <a:solidFill>
                  <a:schemeClr val="accent1"/>
                </a:solidFill>
              </a:rPr>
              <a:t>le grade (ou stade) de l’escarre </a:t>
            </a:r>
            <a:r>
              <a:rPr lang="fr-FR" sz="1600" b="1" dirty="0">
                <a:solidFill>
                  <a:srgbClr val="373739"/>
                </a:solidFill>
                <a:sym typeface="Wingdings" panose="05000000000000000000" pitchFamily="2" charset="2"/>
              </a:rPr>
              <a:t>codé de 1 à 4 </a:t>
            </a:r>
            <a:r>
              <a:rPr lang="fr-FR" sz="1400" dirty="0">
                <a:solidFill>
                  <a:srgbClr val="373739"/>
                </a:solidFill>
                <a:sym typeface="Wingdings" panose="05000000000000000000" pitchFamily="2" charset="2"/>
              </a:rPr>
              <a:t>(</a:t>
            </a:r>
            <a:r>
              <a:rPr lang="fr-FR" sz="1400" i="1" dirty="0">
                <a:solidFill>
                  <a:srgbClr val="373739"/>
                </a:solidFill>
                <a:sym typeface="Wingdings" panose="05000000000000000000" pitchFamily="2" charset="2"/>
              </a:rPr>
              <a:t>cf. guide de l’enquêteur page 34 pour la description des grades d’escarre</a:t>
            </a:r>
            <a:r>
              <a:rPr lang="fr-FR" sz="1400" dirty="0">
                <a:solidFill>
                  <a:srgbClr val="373739"/>
                </a:solidFill>
                <a:sym typeface="Wingdings" panose="05000000000000000000" pitchFamily="2" charset="2"/>
              </a:rPr>
              <a:t>)</a:t>
            </a:r>
          </a:p>
          <a:p>
            <a:pPr>
              <a:spcBef>
                <a:spcPts val="600"/>
              </a:spcBef>
            </a:pPr>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cocher obligatoirement une case pour « Présence d’escarre » et cocher obligatoirement une case pour le champ « Préciser le grade » si « Présence d’escarre » est coché « Oui »</a:t>
            </a:r>
          </a:p>
        </p:txBody>
      </p:sp>
    </p:spTree>
    <p:extLst>
      <p:ext uri="{BB962C8B-B14F-4D97-AF65-F5344CB8AC3E}">
        <p14:creationId xmlns:p14="http://schemas.microsoft.com/office/powerpoint/2010/main" val="3110139762"/>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Caractéristiques du résident</a:t>
            </a:r>
            <a:endParaRPr lang="fr-FR" dirty="0"/>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8320" y="1294142"/>
            <a:ext cx="8170143" cy="2998289"/>
          </a:xfrm>
          <a:prstGeom prst="rect">
            <a:avLst/>
          </a:prstGeom>
        </p:spPr>
      </p:pic>
      <p:sp>
        <p:nvSpPr>
          <p:cNvPr id="8" name="Rectangle 7"/>
          <p:cNvSpPr/>
          <p:nvPr/>
        </p:nvSpPr>
        <p:spPr>
          <a:xfrm>
            <a:off x="630943" y="3212976"/>
            <a:ext cx="3509009" cy="369533"/>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p:cNvSpPr txBox="1"/>
          <p:nvPr/>
        </p:nvSpPr>
        <p:spPr>
          <a:xfrm>
            <a:off x="1187624" y="4736466"/>
            <a:ext cx="4805153" cy="1500411"/>
          </a:xfrm>
          <a:prstGeom prst="rect">
            <a:avLst/>
          </a:prstGeom>
          <a:noFill/>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lIns="36000" tIns="0" rIns="36000" bIns="0" rtlCol="0">
            <a:spAutoFit/>
          </a:bodyPr>
          <a:lstStyle/>
          <a:p>
            <a:r>
              <a:rPr lang="fr-FR" sz="1600" b="1" dirty="0">
                <a:solidFill>
                  <a:schemeClr val="accent1"/>
                </a:solidFill>
                <a:sym typeface="Wingdings" panose="05000000000000000000" pitchFamily="2" charset="2"/>
              </a:rPr>
              <a:t> </a:t>
            </a:r>
            <a:r>
              <a:rPr lang="fr-FR" sz="1600" b="1" dirty="0">
                <a:solidFill>
                  <a:srgbClr val="373739"/>
                </a:solidFill>
              </a:rPr>
              <a:t>Indiquer si </a:t>
            </a:r>
            <a:r>
              <a:rPr lang="fr-FR" sz="1600" b="1" dirty="0">
                <a:solidFill>
                  <a:schemeClr val="accent1"/>
                </a:solidFill>
              </a:rPr>
              <a:t>le résident présente des périodes de confusion et/ou des troubles neurocognitifs au moment de l’enquête</a:t>
            </a:r>
          </a:p>
          <a:p>
            <a:pPr>
              <a:spcBef>
                <a:spcPts val="300"/>
              </a:spcBef>
            </a:pPr>
            <a:r>
              <a:rPr lang="fr-FR" sz="1400" dirty="0">
                <a:solidFill>
                  <a:srgbClr val="373739"/>
                </a:solidFill>
                <a:sym typeface="Wingdings" panose="05000000000000000000" pitchFamily="2" charset="2"/>
              </a:rPr>
              <a:t> Cocher « </a:t>
            </a:r>
            <a:r>
              <a:rPr lang="fr-FR" sz="1400" b="1" dirty="0">
                <a:solidFill>
                  <a:srgbClr val="373739"/>
                </a:solidFill>
                <a:sym typeface="Wingdings" panose="05000000000000000000" pitchFamily="2" charset="2"/>
              </a:rPr>
              <a:t>Non</a:t>
            </a:r>
            <a:r>
              <a:rPr lang="fr-FR" sz="1400" dirty="0">
                <a:solidFill>
                  <a:srgbClr val="373739"/>
                </a:solidFill>
                <a:sym typeface="Wingdings" panose="05000000000000000000" pitchFamily="2" charset="2"/>
              </a:rPr>
              <a:t> » ou « </a:t>
            </a:r>
            <a:r>
              <a:rPr lang="fr-FR" sz="1400" b="1" dirty="0">
                <a:solidFill>
                  <a:srgbClr val="373739"/>
                </a:solidFill>
                <a:sym typeface="Wingdings" panose="05000000000000000000" pitchFamily="2" charset="2"/>
              </a:rPr>
              <a:t>Oui</a:t>
            </a:r>
            <a:r>
              <a:rPr lang="fr-FR" sz="1400" dirty="0">
                <a:solidFill>
                  <a:srgbClr val="373739"/>
                </a:solidFill>
                <a:sym typeface="Wingdings" panose="05000000000000000000" pitchFamily="2" charset="2"/>
              </a:rPr>
              <a:t> »</a:t>
            </a:r>
          </a:p>
          <a:p>
            <a:pPr>
              <a:spcBef>
                <a:spcPts val="600"/>
              </a:spcBef>
            </a:pPr>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cocher obligatoirement une case</a:t>
            </a:r>
            <a:r>
              <a:rPr lang="fr-FR" sz="1400" dirty="0">
                <a:solidFill>
                  <a:srgbClr val="373739"/>
                </a:solidFill>
                <a:sym typeface="Wingdings" panose="05000000000000000000" pitchFamily="2" charset="2"/>
              </a:rPr>
              <a:t/>
            </a:r>
            <a:br>
              <a:rPr lang="fr-FR" sz="1400" dirty="0">
                <a:solidFill>
                  <a:srgbClr val="373739"/>
                </a:solidFill>
                <a:sym typeface="Wingdings" panose="05000000000000000000" pitchFamily="2" charset="2"/>
              </a:rPr>
            </a:br>
            <a:r>
              <a:rPr lang="fr-FR" sz="1400" dirty="0">
                <a:solidFill>
                  <a:srgbClr val="373739"/>
                </a:solidFill>
                <a:sym typeface="Wingdings" panose="05000000000000000000" pitchFamily="2" charset="2"/>
              </a:rPr>
              <a:t>Cocher « Inconnu » </a:t>
            </a:r>
            <a:r>
              <a:rPr lang="fr-FR" sz="1400" dirty="0">
                <a:solidFill>
                  <a:srgbClr val="373739"/>
                </a:solidFill>
              </a:rPr>
              <a:t>si l’information n’est pas disponible</a:t>
            </a:r>
          </a:p>
        </p:txBody>
      </p:sp>
    </p:spTree>
    <p:extLst>
      <p:ext uri="{BB962C8B-B14F-4D97-AF65-F5344CB8AC3E}">
        <p14:creationId xmlns:p14="http://schemas.microsoft.com/office/powerpoint/2010/main" val="1749648050"/>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Caractéristiques du résident</a:t>
            </a:r>
            <a:endParaRPr lang="fr-FR" dirty="0"/>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8320" y="1294142"/>
            <a:ext cx="8170143" cy="2998289"/>
          </a:xfrm>
          <a:prstGeom prst="rect">
            <a:avLst/>
          </a:prstGeom>
        </p:spPr>
      </p:pic>
      <p:sp>
        <p:nvSpPr>
          <p:cNvPr id="8" name="Rectangle 7"/>
          <p:cNvSpPr/>
          <p:nvPr/>
        </p:nvSpPr>
        <p:spPr>
          <a:xfrm>
            <a:off x="630943" y="3563523"/>
            <a:ext cx="5453225" cy="369533"/>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p:cNvSpPr txBox="1"/>
          <p:nvPr/>
        </p:nvSpPr>
        <p:spPr>
          <a:xfrm>
            <a:off x="750311" y="4508064"/>
            <a:ext cx="5063893" cy="1508105"/>
          </a:xfrm>
          <a:prstGeom prst="rect">
            <a:avLst/>
          </a:prstGeom>
          <a:noFill/>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lIns="36000" tIns="0" rIns="36000" bIns="0" rtlCol="0">
            <a:spAutoFit/>
          </a:bodyPr>
          <a:lstStyle/>
          <a:p>
            <a:r>
              <a:rPr lang="fr-FR" sz="1600" b="1" dirty="0">
                <a:solidFill>
                  <a:schemeClr val="accent1"/>
                </a:solidFill>
                <a:sym typeface="Wingdings" panose="05000000000000000000" pitchFamily="2" charset="2"/>
              </a:rPr>
              <a:t> </a:t>
            </a:r>
            <a:r>
              <a:rPr lang="fr-FR" sz="1600" b="1" dirty="0">
                <a:solidFill>
                  <a:srgbClr val="373739"/>
                </a:solidFill>
              </a:rPr>
              <a:t>Indiquer </a:t>
            </a:r>
            <a:r>
              <a:rPr lang="fr-FR" sz="1600" b="1" dirty="0">
                <a:solidFill>
                  <a:schemeClr val="accent1"/>
                </a:solidFill>
              </a:rPr>
              <a:t>la mobilité du résident au moment de l’enquête</a:t>
            </a:r>
          </a:p>
          <a:p>
            <a:pPr>
              <a:spcBef>
                <a:spcPts val="600"/>
              </a:spcBef>
            </a:pPr>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Cocher l’une des </a:t>
            </a:r>
            <a:r>
              <a:rPr lang="fr-FR" sz="1400" b="1" dirty="0">
                <a:solidFill>
                  <a:srgbClr val="373739"/>
                </a:solidFill>
                <a:sym typeface="Wingdings" panose="05000000000000000000" pitchFamily="2" charset="2"/>
              </a:rPr>
              <a:t>3 situations </a:t>
            </a:r>
            <a:r>
              <a:rPr lang="fr-FR" sz="1400" dirty="0">
                <a:solidFill>
                  <a:srgbClr val="373739"/>
                </a:solidFill>
                <a:sym typeface="Wingdings" panose="05000000000000000000" pitchFamily="2" charset="2"/>
              </a:rPr>
              <a:t>: « </a:t>
            </a:r>
            <a:r>
              <a:rPr lang="fr-FR" sz="1400" b="1" dirty="0">
                <a:solidFill>
                  <a:srgbClr val="373739"/>
                </a:solidFill>
                <a:sym typeface="Wingdings" panose="05000000000000000000" pitchFamily="2" charset="2"/>
              </a:rPr>
              <a:t>Ambulant</a:t>
            </a:r>
            <a:r>
              <a:rPr lang="fr-FR" sz="1400" dirty="0">
                <a:solidFill>
                  <a:srgbClr val="373739"/>
                </a:solidFill>
                <a:sym typeface="Wingdings" panose="05000000000000000000" pitchFamily="2" charset="2"/>
              </a:rPr>
              <a:t> »,</a:t>
            </a:r>
            <a:br>
              <a:rPr lang="fr-FR" sz="1400" dirty="0">
                <a:solidFill>
                  <a:srgbClr val="373739"/>
                </a:solidFill>
                <a:sym typeface="Wingdings" panose="05000000000000000000" pitchFamily="2" charset="2"/>
              </a:rPr>
            </a:br>
            <a:r>
              <a:rPr lang="fr-FR" sz="1400" dirty="0">
                <a:solidFill>
                  <a:srgbClr val="373739"/>
                </a:solidFill>
                <a:sym typeface="Wingdings" panose="05000000000000000000" pitchFamily="2" charset="2"/>
              </a:rPr>
              <a:t>« </a:t>
            </a:r>
            <a:r>
              <a:rPr lang="fr-FR" sz="1400" b="1" dirty="0">
                <a:solidFill>
                  <a:srgbClr val="373739"/>
                </a:solidFill>
                <a:sym typeface="Wingdings" panose="05000000000000000000" pitchFamily="2" charset="2"/>
              </a:rPr>
              <a:t>En fauteuil roulant</a:t>
            </a:r>
            <a:r>
              <a:rPr lang="fr-FR" sz="1400" dirty="0">
                <a:solidFill>
                  <a:srgbClr val="373739"/>
                </a:solidFill>
                <a:sym typeface="Wingdings" panose="05000000000000000000" pitchFamily="2" charset="2"/>
              </a:rPr>
              <a:t> » ou « </a:t>
            </a:r>
            <a:r>
              <a:rPr lang="fr-FR" sz="1400" b="1" dirty="0">
                <a:solidFill>
                  <a:srgbClr val="373739"/>
                </a:solidFill>
                <a:sym typeface="Wingdings" panose="05000000000000000000" pitchFamily="2" charset="2"/>
              </a:rPr>
              <a:t>alité</a:t>
            </a:r>
            <a:r>
              <a:rPr lang="fr-FR" sz="1400" dirty="0">
                <a:solidFill>
                  <a:srgbClr val="373739"/>
                </a:solidFill>
                <a:sym typeface="Wingdings" panose="05000000000000000000" pitchFamily="2" charset="2"/>
              </a:rPr>
              <a:t> »</a:t>
            </a:r>
          </a:p>
          <a:p>
            <a:pPr>
              <a:spcBef>
                <a:spcPts val="600"/>
              </a:spcBef>
            </a:pPr>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cocher obligatoirement une case</a:t>
            </a:r>
            <a:r>
              <a:rPr lang="fr-FR" sz="1400" dirty="0">
                <a:solidFill>
                  <a:srgbClr val="373739"/>
                </a:solidFill>
                <a:sym typeface="Wingdings" panose="05000000000000000000" pitchFamily="2" charset="2"/>
              </a:rPr>
              <a:t/>
            </a:r>
            <a:br>
              <a:rPr lang="fr-FR" sz="1400" dirty="0">
                <a:solidFill>
                  <a:srgbClr val="373739"/>
                </a:solidFill>
                <a:sym typeface="Wingdings" panose="05000000000000000000" pitchFamily="2" charset="2"/>
              </a:rPr>
            </a:br>
            <a:r>
              <a:rPr lang="fr-FR" sz="1400" dirty="0">
                <a:solidFill>
                  <a:srgbClr val="373739"/>
                </a:solidFill>
                <a:sym typeface="Wingdings" panose="05000000000000000000" pitchFamily="2" charset="2"/>
              </a:rPr>
              <a:t>Cocher « Inconnu » </a:t>
            </a:r>
            <a:r>
              <a:rPr lang="fr-FR" sz="1400" dirty="0">
                <a:solidFill>
                  <a:srgbClr val="373739"/>
                </a:solidFill>
              </a:rPr>
              <a:t>si l’information n’est pas disponible</a:t>
            </a:r>
          </a:p>
        </p:txBody>
      </p:sp>
    </p:spTree>
    <p:extLst>
      <p:ext uri="{BB962C8B-B14F-4D97-AF65-F5344CB8AC3E}">
        <p14:creationId xmlns:p14="http://schemas.microsoft.com/office/powerpoint/2010/main" val="2402225919"/>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Caractéristiques du résident</a:t>
            </a:r>
            <a:endParaRPr lang="fr-FR" dirty="0"/>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8320" y="1294142"/>
            <a:ext cx="8170143" cy="2998289"/>
          </a:xfrm>
          <a:prstGeom prst="rect">
            <a:avLst/>
          </a:prstGeom>
        </p:spPr>
      </p:pic>
      <p:sp>
        <p:nvSpPr>
          <p:cNvPr id="8" name="Rectangle 7"/>
          <p:cNvSpPr/>
          <p:nvPr/>
        </p:nvSpPr>
        <p:spPr>
          <a:xfrm>
            <a:off x="630942" y="3906000"/>
            <a:ext cx="3509009" cy="36953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p:cNvSpPr txBox="1"/>
          <p:nvPr/>
        </p:nvSpPr>
        <p:spPr>
          <a:xfrm>
            <a:off x="899592" y="4736466"/>
            <a:ext cx="4805153" cy="1508105"/>
          </a:xfrm>
          <a:prstGeom prst="rect">
            <a:avLst/>
          </a:prstGeom>
          <a:noFill/>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lIns="36000" tIns="0" rIns="36000" bIns="0" rtlCol="0">
            <a:spAutoFit/>
          </a:bodyPr>
          <a:lstStyle/>
          <a:p>
            <a:r>
              <a:rPr lang="fr-FR" sz="1600" b="1" dirty="0">
                <a:solidFill>
                  <a:schemeClr val="accent1"/>
                </a:solidFill>
                <a:sym typeface="Wingdings" panose="05000000000000000000" pitchFamily="2" charset="2"/>
              </a:rPr>
              <a:t> </a:t>
            </a:r>
            <a:r>
              <a:rPr lang="fr-FR" sz="1600" b="1" dirty="0">
                <a:solidFill>
                  <a:srgbClr val="373739"/>
                </a:solidFill>
              </a:rPr>
              <a:t>Cocher « </a:t>
            </a:r>
            <a:r>
              <a:rPr lang="fr-FR" sz="1600" b="1" dirty="0">
                <a:solidFill>
                  <a:schemeClr val="accent1"/>
                </a:solidFill>
              </a:rPr>
              <a:t>Oui</a:t>
            </a:r>
            <a:r>
              <a:rPr lang="fr-FR" sz="1600" b="1" dirty="0">
                <a:solidFill>
                  <a:srgbClr val="373739"/>
                </a:solidFill>
              </a:rPr>
              <a:t> » si </a:t>
            </a:r>
            <a:r>
              <a:rPr lang="fr-FR" sz="1600" b="1" dirty="0">
                <a:solidFill>
                  <a:schemeClr val="accent1"/>
                </a:solidFill>
              </a:rPr>
              <a:t>le résident est incontinent au moment de l’enquête</a:t>
            </a:r>
          </a:p>
          <a:p>
            <a:pPr>
              <a:spcBef>
                <a:spcPts val="300"/>
              </a:spcBef>
            </a:pPr>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Incontinence urinaire ou fécale</a:t>
            </a:r>
          </a:p>
          <a:p>
            <a:pPr>
              <a:spcBef>
                <a:spcPts val="300"/>
              </a:spcBef>
            </a:pPr>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Cocher « </a:t>
            </a:r>
            <a:r>
              <a:rPr lang="fr-FR" sz="1400" b="1" dirty="0">
                <a:solidFill>
                  <a:srgbClr val="373739"/>
                </a:solidFill>
                <a:sym typeface="Wingdings" panose="05000000000000000000" pitchFamily="2" charset="2"/>
              </a:rPr>
              <a:t>Non</a:t>
            </a:r>
            <a:r>
              <a:rPr lang="fr-FR" sz="1400" dirty="0">
                <a:solidFill>
                  <a:srgbClr val="373739"/>
                </a:solidFill>
                <a:sym typeface="Wingdings" panose="05000000000000000000" pitchFamily="2" charset="2"/>
              </a:rPr>
              <a:t> » ou « </a:t>
            </a:r>
            <a:r>
              <a:rPr lang="fr-FR" sz="1400" b="1" dirty="0">
                <a:solidFill>
                  <a:srgbClr val="373739"/>
                </a:solidFill>
                <a:sym typeface="Wingdings" panose="05000000000000000000" pitchFamily="2" charset="2"/>
              </a:rPr>
              <a:t>Oui</a:t>
            </a:r>
            <a:r>
              <a:rPr lang="fr-FR" sz="1400" dirty="0">
                <a:solidFill>
                  <a:srgbClr val="373739"/>
                </a:solidFill>
                <a:sym typeface="Wingdings" panose="05000000000000000000" pitchFamily="2" charset="2"/>
              </a:rPr>
              <a:t> »</a:t>
            </a:r>
            <a:endParaRPr lang="fr-FR" sz="1400" b="1" dirty="0">
              <a:solidFill>
                <a:srgbClr val="373739"/>
              </a:solidFill>
              <a:sym typeface="Wingdings" panose="05000000000000000000" pitchFamily="2" charset="2"/>
            </a:endParaRPr>
          </a:p>
          <a:p>
            <a:pPr>
              <a:spcBef>
                <a:spcPts val="600"/>
              </a:spcBef>
            </a:pPr>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cocher obligatoirement une case</a:t>
            </a:r>
            <a:r>
              <a:rPr lang="fr-FR" sz="1400" dirty="0">
                <a:solidFill>
                  <a:srgbClr val="373739"/>
                </a:solidFill>
                <a:sym typeface="Wingdings" panose="05000000000000000000" pitchFamily="2" charset="2"/>
              </a:rPr>
              <a:t/>
            </a:r>
            <a:br>
              <a:rPr lang="fr-FR" sz="1400" dirty="0">
                <a:solidFill>
                  <a:srgbClr val="373739"/>
                </a:solidFill>
                <a:sym typeface="Wingdings" panose="05000000000000000000" pitchFamily="2" charset="2"/>
              </a:rPr>
            </a:br>
            <a:r>
              <a:rPr lang="fr-FR" sz="1400" dirty="0">
                <a:solidFill>
                  <a:srgbClr val="373739"/>
                </a:solidFill>
                <a:sym typeface="Wingdings" panose="05000000000000000000" pitchFamily="2" charset="2"/>
              </a:rPr>
              <a:t>Cocher « Inconnu » </a:t>
            </a:r>
            <a:r>
              <a:rPr lang="fr-FR" sz="1400" dirty="0">
                <a:solidFill>
                  <a:srgbClr val="373739"/>
                </a:solidFill>
              </a:rPr>
              <a:t>si l’information n’est pas disponible</a:t>
            </a:r>
          </a:p>
        </p:txBody>
      </p:sp>
    </p:spTree>
    <p:extLst>
      <p:ext uri="{BB962C8B-B14F-4D97-AF65-F5344CB8AC3E}">
        <p14:creationId xmlns:p14="http://schemas.microsoft.com/office/powerpoint/2010/main" val="4193468562"/>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Questionnaire résident</a:t>
            </a:r>
            <a:endParaRPr lang="fr-FR" dirty="0"/>
          </a:p>
        </p:txBody>
      </p:sp>
      <p:sp>
        <p:nvSpPr>
          <p:cNvPr id="2" name="Rectangle 1"/>
          <p:cNvSpPr/>
          <p:nvPr/>
        </p:nvSpPr>
        <p:spPr>
          <a:xfrm>
            <a:off x="2627784" y="1340768"/>
            <a:ext cx="6382960" cy="2756139"/>
          </a:xfrm>
          <a:prstGeom prst="rect">
            <a:avLst/>
          </a:prstGeom>
        </p:spPr>
        <p:txBody>
          <a:bodyPr wrap="square">
            <a:spAutoFit/>
          </a:bodyPr>
          <a:lstStyle/>
          <a:p>
            <a:pPr marL="0" lvl="2">
              <a:lnSpc>
                <a:spcPct val="110000"/>
              </a:lnSpc>
              <a:spcBef>
                <a:spcPts val="1200"/>
              </a:spcBef>
              <a:buClr>
                <a:schemeClr val="tx2"/>
              </a:buClr>
            </a:pPr>
            <a:r>
              <a:rPr lang="fr-FR" b="1" cap="all" dirty="0">
                <a:solidFill>
                  <a:schemeClr val="tx2"/>
                </a:solidFill>
              </a:rPr>
              <a:t>Section « dispositif(s) invasif(s) »</a:t>
            </a:r>
          </a:p>
          <a:p>
            <a:pPr marL="144000" lvl="2" indent="-144000">
              <a:lnSpc>
                <a:spcPct val="110000"/>
              </a:lnSpc>
              <a:spcBef>
                <a:spcPts val="300"/>
              </a:spcBef>
              <a:buClr>
                <a:schemeClr val="tx2"/>
              </a:buClr>
              <a:buFont typeface="Symbol" panose="05050102010706020507" pitchFamily="18" charset="2"/>
              <a:buChar char="·"/>
            </a:pPr>
            <a:r>
              <a:rPr lang="fr-FR" sz="1600" dirty="0">
                <a:solidFill>
                  <a:srgbClr val="373739"/>
                </a:solidFill>
              </a:rPr>
              <a:t>Renseigner </a:t>
            </a:r>
            <a:r>
              <a:rPr lang="fr-FR" sz="1600" b="1" u="sng" dirty="0">
                <a:solidFill>
                  <a:srgbClr val="373739"/>
                </a:solidFill>
              </a:rPr>
              <a:t>le ou les dispositifs invasifs à demeure chez le résident le jour de l’enquête</a:t>
            </a:r>
          </a:p>
          <a:p>
            <a:pPr marL="144000" lvl="2" indent="-144000">
              <a:lnSpc>
                <a:spcPct val="110000"/>
              </a:lnSpc>
              <a:spcBef>
                <a:spcPts val="300"/>
              </a:spcBef>
              <a:buClr>
                <a:schemeClr val="tx2"/>
              </a:buClr>
              <a:buFont typeface="Symbol" panose="05050102010706020507" pitchFamily="18" charset="2"/>
              <a:buChar char="·"/>
            </a:pPr>
            <a:endParaRPr lang="fr-FR" sz="1600" dirty="0">
              <a:solidFill>
                <a:srgbClr val="373739"/>
              </a:solidFill>
            </a:endParaRPr>
          </a:p>
          <a:p>
            <a:pPr marL="144000" lvl="2" indent="-144000">
              <a:lnSpc>
                <a:spcPct val="110000"/>
              </a:lnSpc>
              <a:spcBef>
                <a:spcPts val="300"/>
              </a:spcBef>
              <a:buClr>
                <a:schemeClr val="tx2"/>
              </a:buClr>
              <a:buFont typeface="Symbol" panose="05050102010706020507" pitchFamily="18" charset="2"/>
              <a:buChar char="·"/>
            </a:pPr>
            <a:r>
              <a:rPr lang="fr-FR" sz="1600" dirty="0">
                <a:solidFill>
                  <a:srgbClr val="373739"/>
                </a:solidFill>
              </a:rPr>
              <a:t>A partir du </a:t>
            </a:r>
            <a:r>
              <a:rPr lang="fr-FR" sz="1600" b="1" dirty="0">
                <a:solidFill>
                  <a:srgbClr val="373739"/>
                </a:solidFill>
              </a:rPr>
              <a:t>dossier médical du résident </a:t>
            </a:r>
            <a:r>
              <a:rPr lang="fr-FR" sz="1600" dirty="0">
                <a:solidFill>
                  <a:srgbClr val="373739"/>
                </a:solidFill>
              </a:rPr>
              <a:t>et </a:t>
            </a:r>
            <a:r>
              <a:rPr lang="fr-FR" sz="1600" b="1" dirty="0">
                <a:solidFill>
                  <a:srgbClr val="373739"/>
                </a:solidFill>
              </a:rPr>
              <a:t>confirmé le jour de l’enquête auprès du résident au moment de l’enquête</a:t>
            </a:r>
          </a:p>
          <a:p>
            <a:pPr marL="144000" lvl="2" indent="-144000">
              <a:lnSpc>
                <a:spcPct val="110000"/>
              </a:lnSpc>
              <a:spcBef>
                <a:spcPts val="300"/>
              </a:spcBef>
              <a:buClr>
                <a:schemeClr val="tx2"/>
              </a:buClr>
              <a:buFont typeface="Symbol" panose="05050102010706020507" pitchFamily="18" charset="2"/>
              <a:buChar char="·"/>
            </a:pPr>
            <a:endParaRPr lang="fr-FR" sz="1600" b="1" dirty="0">
              <a:solidFill>
                <a:srgbClr val="373739"/>
              </a:solidFill>
            </a:endParaRPr>
          </a:p>
          <a:p>
            <a:pPr marL="144000" lvl="2" indent="-144000">
              <a:lnSpc>
                <a:spcPct val="110000"/>
              </a:lnSpc>
              <a:spcBef>
                <a:spcPts val="300"/>
              </a:spcBef>
              <a:buClr>
                <a:schemeClr val="tx2"/>
              </a:buClr>
              <a:buFont typeface="Symbol" panose="05050102010706020507" pitchFamily="18" charset="2"/>
              <a:buChar char="·"/>
            </a:pPr>
            <a:r>
              <a:rPr lang="fr-FR" sz="1600" dirty="0">
                <a:solidFill>
                  <a:srgbClr val="373739"/>
                </a:solidFill>
              </a:rPr>
              <a:t>Renseigné par l’enquêteur et confirmé par le personnel de santé du secteur ou unité de vie</a:t>
            </a:r>
          </a:p>
        </p:txBody>
      </p:sp>
      <p:pic>
        <p:nvPicPr>
          <p:cNvPr id="8" name="Imag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1216201"/>
            <a:ext cx="2293178" cy="3312368"/>
          </a:xfrm>
          <a:prstGeom prst="rect">
            <a:avLst/>
          </a:prstGeom>
          <a:ln>
            <a:solidFill>
              <a:schemeClr val="accent6"/>
            </a:solidFill>
          </a:ln>
        </p:spPr>
      </p:pic>
      <p:pic>
        <p:nvPicPr>
          <p:cNvPr id="3" name="Imag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1560" y="4293096"/>
            <a:ext cx="8319277" cy="1598008"/>
          </a:xfrm>
          <a:prstGeom prst="rect">
            <a:avLst/>
          </a:prstGeom>
          <a:solidFill>
            <a:schemeClr val="bg1"/>
          </a:solidFill>
          <a:ln w="25400">
            <a:solidFill>
              <a:schemeClr val="accent1"/>
            </a:solidFill>
          </a:ln>
        </p:spPr>
      </p:pic>
      <p:sp>
        <p:nvSpPr>
          <p:cNvPr id="9" name="Rectangle 8"/>
          <p:cNvSpPr/>
          <p:nvPr/>
        </p:nvSpPr>
        <p:spPr>
          <a:xfrm>
            <a:off x="179513" y="2414613"/>
            <a:ext cx="2293178" cy="385763"/>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0" name="Connecteur droit avec flèche 9"/>
          <p:cNvCxnSpPr>
            <a:cxnSpLocks noChangeShapeType="1"/>
          </p:cNvCxnSpPr>
          <p:nvPr/>
        </p:nvCxnSpPr>
        <p:spPr bwMode="auto">
          <a:xfrm>
            <a:off x="1328251" y="2819194"/>
            <a:ext cx="939493" cy="1473902"/>
          </a:xfrm>
          <a:prstGeom prst="straightConnector1">
            <a:avLst/>
          </a:prstGeom>
          <a:noFill/>
          <a:ln w="25400">
            <a:solidFill>
              <a:schemeClr val="tx2"/>
            </a:solidFill>
            <a:round/>
            <a:headEnd/>
            <a:tailEnd type="arrow" w="med" len="med"/>
          </a:ln>
          <a:effectLst>
            <a:outerShdw blurRad="40000" dist="23000" dir="5400000" rotWithShape="0">
              <a:srgbClr val="000000">
                <a:alpha val="34999"/>
              </a:srgbClr>
            </a:outerShdw>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372279457"/>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Dispositifs invasifs</a:t>
            </a:r>
            <a:endParaRPr lang="fr-FR" dirty="0"/>
          </a:p>
        </p:txBody>
      </p:sp>
      <p:sp>
        <p:nvSpPr>
          <p:cNvPr id="2" name="Rectangle 1"/>
          <p:cNvSpPr/>
          <p:nvPr/>
        </p:nvSpPr>
        <p:spPr>
          <a:xfrm>
            <a:off x="526574" y="3645024"/>
            <a:ext cx="6565706" cy="2108269"/>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a:spAutoFit/>
          </a:bodyPr>
          <a:lstStyle/>
          <a:p>
            <a:pPr marL="0" lvl="4">
              <a:spcBef>
                <a:spcPts val="300"/>
              </a:spcBef>
            </a:pPr>
            <a:r>
              <a:rPr lang="fr-FR" sz="1600" b="1" dirty="0">
                <a:solidFill>
                  <a:schemeClr val="accent1"/>
                </a:solidFill>
                <a:sym typeface="Wingdings" panose="05000000000000000000" pitchFamily="2" charset="2"/>
              </a:rPr>
              <a:t> </a:t>
            </a:r>
            <a:r>
              <a:rPr lang="fr-FR" sz="1600" b="1" dirty="0">
                <a:solidFill>
                  <a:srgbClr val="373739"/>
                </a:solidFill>
              </a:rPr>
              <a:t>Indiquer si </a:t>
            </a:r>
            <a:r>
              <a:rPr lang="fr-FR" sz="1600" b="1" dirty="0">
                <a:solidFill>
                  <a:schemeClr val="accent1"/>
                </a:solidFill>
              </a:rPr>
              <a:t>le résident est porteur d’au moins un dispositif invasif le jour de l’enquête</a:t>
            </a:r>
          </a:p>
          <a:p>
            <a:pPr marL="0" lvl="4">
              <a:spcBef>
                <a:spcPts val="300"/>
              </a:spcBef>
            </a:pPr>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Sonde urinaire ou cathéters vasculaires </a:t>
            </a:r>
          </a:p>
          <a:p>
            <a:pPr marL="0" lvl="4">
              <a:spcBef>
                <a:spcPts val="300"/>
              </a:spcBef>
            </a:pPr>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Cocher « </a:t>
            </a:r>
            <a:r>
              <a:rPr lang="fr-FR" sz="1400" b="1" dirty="0">
                <a:solidFill>
                  <a:srgbClr val="373739"/>
                </a:solidFill>
                <a:sym typeface="Wingdings" panose="05000000000000000000" pitchFamily="2" charset="2"/>
              </a:rPr>
              <a:t>Non</a:t>
            </a:r>
            <a:r>
              <a:rPr lang="fr-FR" sz="1400" dirty="0">
                <a:solidFill>
                  <a:srgbClr val="373739"/>
                </a:solidFill>
                <a:sym typeface="Wingdings" panose="05000000000000000000" pitchFamily="2" charset="2"/>
              </a:rPr>
              <a:t> » ou « </a:t>
            </a:r>
            <a:r>
              <a:rPr lang="fr-FR" sz="1400" b="1" dirty="0">
                <a:solidFill>
                  <a:srgbClr val="373739"/>
                </a:solidFill>
                <a:sym typeface="Wingdings" panose="05000000000000000000" pitchFamily="2" charset="2"/>
              </a:rPr>
              <a:t>Oui</a:t>
            </a:r>
            <a:r>
              <a:rPr lang="fr-FR" sz="1400" dirty="0">
                <a:solidFill>
                  <a:srgbClr val="373739"/>
                </a:solidFill>
                <a:sym typeface="Wingdings" panose="05000000000000000000" pitchFamily="2" charset="2"/>
              </a:rPr>
              <a:t> »</a:t>
            </a:r>
            <a:endParaRPr lang="fr-FR" sz="1400" b="1" dirty="0">
              <a:solidFill>
                <a:srgbClr val="373739"/>
              </a:solidFill>
              <a:sym typeface="Wingdings" panose="05000000000000000000" pitchFamily="2" charset="2"/>
            </a:endParaRPr>
          </a:p>
          <a:p>
            <a:pPr marL="0" lvl="4">
              <a:spcBef>
                <a:spcPts val="300"/>
              </a:spcBef>
            </a:pPr>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La réponse inconnue n’est pas admise</a:t>
            </a:r>
          </a:p>
          <a:p>
            <a:pPr marL="0" lvl="4">
              <a:spcBef>
                <a:spcPts val="600"/>
              </a:spcBef>
            </a:pPr>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la section est cochée « Non » par défaut dans </a:t>
            </a:r>
            <a:r>
              <a:rPr lang="fr-FR" sz="1400" dirty="0" err="1">
                <a:solidFill>
                  <a:srgbClr val="373739"/>
                </a:solidFill>
              </a:rPr>
              <a:t>PrevIAS</a:t>
            </a:r>
            <a:endParaRPr lang="fr-FR" sz="1400" dirty="0">
              <a:solidFill>
                <a:schemeClr val="accent1"/>
              </a:solidFill>
            </a:endParaRPr>
          </a:p>
          <a:p>
            <a:pPr marL="0" lvl="4">
              <a:spcBef>
                <a:spcPts val="300"/>
              </a:spcBef>
            </a:pPr>
            <a:r>
              <a:rPr lang="fr-FR" sz="1400" dirty="0">
                <a:solidFill>
                  <a:srgbClr val="373739"/>
                </a:solidFill>
              </a:rPr>
              <a:t>Si le champ « Dispositif(s) invasif(s) est coché « Oui », la section s’ouvre et propose l’ensemble des champs de la section</a:t>
            </a:r>
          </a:p>
        </p:txBody>
      </p:sp>
      <p:pic>
        <p:nvPicPr>
          <p:cNvPr id="9" name="Imag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1294143"/>
            <a:ext cx="8319277" cy="1598008"/>
          </a:xfrm>
          <a:prstGeom prst="rect">
            <a:avLst/>
          </a:prstGeom>
          <a:solidFill>
            <a:schemeClr val="bg1"/>
          </a:solidFill>
          <a:ln w="25400">
            <a:noFill/>
          </a:ln>
        </p:spPr>
      </p:pic>
      <p:sp>
        <p:nvSpPr>
          <p:cNvPr id="10" name="Rectangle 9"/>
          <p:cNvSpPr/>
          <p:nvPr/>
        </p:nvSpPr>
        <p:spPr>
          <a:xfrm>
            <a:off x="423044" y="1324974"/>
            <a:ext cx="3212851" cy="385763"/>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088494741"/>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Dispositifs invasifs</a:t>
            </a:r>
            <a:endParaRPr lang="fr-FR" dirty="0"/>
          </a:p>
        </p:txBody>
      </p:sp>
      <p:sp>
        <p:nvSpPr>
          <p:cNvPr id="2" name="Rectangle 1"/>
          <p:cNvSpPr/>
          <p:nvPr/>
        </p:nvSpPr>
        <p:spPr>
          <a:xfrm>
            <a:off x="400990" y="3409622"/>
            <a:ext cx="7483378" cy="2062103"/>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a:spAutoFit/>
          </a:bodyPr>
          <a:lstStyle/>
          <a:p>
            <a:pPr marL="0" lvl="4">
              <a:spcBef>
                <a:spcPts val="300"/>
              </a:spcBef>
            </a:pPr>
            <a:r>
              <a:rPr lang="fr-FR" sz="1600" i="1" dirty="0">
                <a:solidFill>
                  <a:srgbClr val="373739"/>
                </a:solidFill>
              </a:rPr>
              <a:t>Si le champ « Dispositif(s) invasif(s) » est coché « Oui » :</a:t>
            </a:r>
            <a:endParaRPr lang="fr-FR" sz="1600" i="1" dirty="0"/>
          </a:p>
          <a:p>
            <a:pPr marL="0" lvl="4">
              <a:spcBef>
                <a:spcPts val="300"/>
              </a:spcBef>
            </a:pPr>
            <a:r>
              <a:rPr lang="fr-FR" sz="1600" b="1" dirty="0">
                <a:solidFill>
                  <a:schemeClr val="accent1"/>
                </a:solidFill>
                <a:sym typeface="Wingdings" panose="05000000000000000000" pitchFamily="2" charset="2"/>
              </a:rPr>
              <a:t> </a:t>
            </a:r>
            <a:r>
              <a:rPr lang="fr-FR" sz="1600" b="1" dirty="0">
                <a:solidFill>
                  <a:srgbClr val="373739"/>
                </a:solidFill>
              </a:rPr>
              <a:t>Indiquer si le </a:t>
            </a:r>
            <a:r>
              <a:rPr lang="fr-FR" sz="1600" b="1" dirty="0">
                <a:solidFill>
                  <a:schemeClr val="accent1"/>
                </a:solidFill>
              </a:rPr>
              <a:t>résident est porteur d’une sonde urinaire à demeure le jour de l’enquête</a:t>
            </a:r>
          </a:p>
          <a:p>
            <a:pPr marL="0" lvl="4">
              <a:spcBef>
                <a:spcPts val="300"/>
              </a:spcBef>
            </a:pPr>
            <a:r>
              <a:rPr lang="fr-FR" sz="1400" b="1" dirty="0">
                <a:solidFill>
                  <a:srgbClr val="373739"/>
                </a:solidFill>
                <a:sym typeface="Wingdings" panose="05000000000000000000" pitchFamily="2" charset="2"/>
              </a:rPr>
              <a:t> </a:t>
            </a:r>
            <a:r>
              <a:rPr lang="fr-FR" sz="1400" b="1" u="sng" dirty="0">
                <a:solidFill>
                  <a:srgbClr val="373739"/>
                </a:solidFill>
              </a:rPr>
              <a:t>Inclure tout dispositif </a:t>
            </a:r>
            <a:r>
              <a:rPr lang="fr-FR" sz="1400" b="1" u="sng" dirty="0" err="1">
                <a:solidFill>
                  <a:srgbClr val="373739"/>
                </a:solidFill>
              </a:rPr>
              <a:t>endo</a:t>
            </a:r>
            <a:r>
              <a:rPr lang="fr-FR" sz="1400" b="1" u="sng" dirty="0">
                <a:solidFill>
                  <a:srgbClr val="373739"/>
                </a:solidFill>
              </a:rPr>
              <a:t>-urinaire</a:t>
            </a:r>
            <a:r>
              <a:rPr lang="fr-FR" sz="1400" b="1" dirty="0">
                <a:solidFill>
                  <a:srgbClr val="373739"/>
                </a:solidFill>
              </a:rPr>
              <a:t> </a:t>
            </a:r>
            <a:r>
              <a:rPr lang="fr-FR" sz="1400" dirty="0">
                <a:solidFill>
                  <a:srgbClr val="373739"/>
                </a:solidFill>
              </a:rPr>
              <a:t>(</a:t>
            </a:r>
            <a:r>
              <a:rPr lang="fr-FR" sz="1400" b="1" dirty="0">
                <a:solidFill>
                  <a:srgbClr val="373739"/>
                </a:solidFill>
              </a:rPr>
              <a:t>sonde vésicale, cathéter </a:t>
            </a:r>
            <a:r>
              <a:rPr lang="fr-FR" sz="1400" b="1" dirty="0" err="1">
                <a:solidFill>
                  <a:srgbClr val="373739"/>
                </a:solidFill>
              </a:rPr>
              <a:t>sus-pubien</a:t>
            </a:r>
            <a:r>
              <a:rPr lang="fr-FR" sz="1400" b="1" dirty="0">
                <a:solidFill>
                  <a:srgbClr val="373739"/>
                </a:solidFill>
              </a:rPr>
              <a:t>, sonde urétérale)</a:t>
            </a:r>
            <a:endParaRPr lang="fr-FR" sz="1400" dirty="0">
              <a:solidFill>
                <a:srgbClr val="373739"/>
              </a:solidFill>
            </a:endParaRPr>
          </a:p>
          <a:p>
            <a:pPr marL="0" lvl="4">
              <a:spcBef>
                <a:spcPts val="300"/>
              </a:spcBef>
            </a:pPr>
            <a:r>
              <a:rPr lang="fr-FR" sz="1400" b="1" dirty="0">
                <a:solidFill>
                  <a:srgbClr val="373739"/>
                </a:solidFill>
                <a:sym typeface="Wingdings" panose="05000000000000000000" pitchFamily="2" charset="2"/>
              </a:rPr>
              <a:t> </a:t>
            </a:r>
            <a:r>
              <a:rPr lang="fr-FR" sz="1400" b="1" dirty="0">
                <a:solidFill>
                  <a:srgbClr val="373739"/>
                </a:solidFill>
              </a:rPr>
              <a:t>Exclure</a:t>
            </a:r>
            <a:r>
              <a:rPr lang="fr-FR" sz="1400" dirty="0">
                <a:solidFill>
                  <a:srgbClr val="373739"/>
                </a:solidFill>
              </a:rPr>
              <a:t> les sondages évacuateurs ou intermittents (auto-sondage ou hétéro-sondage) et dispositifs externe (étui pénien)</a:t>
            </a:r>
          </a:p>
          <a:p>
            <a:pPr marL="0" lvl="4">
              <a:spcBef>
                <a:spcPts val="300"/>
              </a:spcBef>
            </a:pPr>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Cocher « </a:t>
            </a:r>
            <a:r>
              <a:rPr lang="fr-FR" sz="1400" b="1" dirty="0">
                <a:solidFill>
                  <a:srgbClr val="373739"/>
                </a:solidFill>
                <a:sym typeface="Wingdings" panose="05000000000000000000" pitchFamily="2" charset="2"/>
              </a:rPr>
              <a:t>Non</a:t>
            </a:r>
            <a:r>
              <a:rPr lang="fr-FR" sz="1400" dirty="0">
                <a:solidFill>
                  <a:srgbClr val="373739"/>
                </a:solidFill>
                <a:sym typeface="Wingdings" panose="05000000000000000000" pitchFamily="2" charset="2"/>
              </a:rPr>
              <a:t> » ou « </a:t>
            </a:r>
            <a:r>
              <a:rPr lang="fr-FR" sz="1400" b="1" dirty="0">
                <a:solidFill>
                  <a:srgbClr val="373739"/>
                </a:solidFill>
                <a:sym typeface="Wingdings" panose="05000000000000000000" pitchFamily="2" charset="2"/>
              </a:rPr>
              <a:t>Oui</a:t>
            </a:r>
            <a:r>
              <a:rPr lang="fr-FR" sz="1400" dirty="0">
                <a:solidFill>
                  <a:srgbClr val="373739"/>
                </a:solidFill>
                <a:sym typeface="Wingdings" panose="05000000000000000000" pitchFamily="2" charset="2"/>
              </a:rPr>
              <a:t> »</a:t>
            </a:r>
            <a:endParaRPr lang="fr-FR" sz="1400" b="1" dirty="0">
              <a:solidFill>
                <a:srgbClr val="373739"/>
              </a:solidFill>
              <a:sym typeface="Wingdings" panose="05000000000000000000" pitchFamily="2" charset="2"/>
            </a:endParaRPr>
          </a:p>
        </p:txBody>
      </p:sp>
      <p:pic>
        <p:nvPicPr>
          <p:cNvPr id="9" name="Imag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1294143"/>
            <a:ext cx="8319277" cy="1598008"/>
          </a:xfrm>
          <a:prstGeom prst="rect">
            <a:avLst/>
          </a:prstGeom>
          <a:solidFill>
            <a:schemeClr val="bg1"/>
          </a:solidFill>
          <a:ln w="25400">
            <a:noFill/>
          </a:ln>
        </p:spPr>
      </p:pic>
      <p:sp>
        <p:nvSpPr>
          <p:cNvPr id="3" name="ZoneTexte 2"/>
          <p:cNvSpPr txBox="1"/>
          <p:nvPr/>
        </p:nvSpPr>
        <p:spPr>
          <a:xfrm>
            <a:off x="2987824" y="1271635"/>
            <a:ext cx="288032" cy="492443"/>
          </a:xfrm>
          <a:prstGeom prst="rect">
            <a:avLst/>
          </a:prstGeom>
          <a:noFill/>
        </p:spPr>
        <p:txBody>
          <a:bodyPr wrap="square" lIns="36000" tIns="0" rIns="36000" bIns="0" rtlCol="0">
            <a:spAutoFit/>
          </a:bodyPr>
          <a:lstStyle/>
          <a:p>
            <a:r>
              <a:rPr lang="fr-FR" sz="3200" dirty="0">
                <a:solidFill>
                  <a:schemeClr val="accent1"/>
                </a:solidFill>
                <a:sym typeface="Wingdings" panose="05000000000000000000" pitchFamily="2" charset="2"/>
              </a:rPr>
              <a:t></a:t>
            </a:r>
            <a:endParaRPr lang="fr-FR" sz="3200" dirty="0">
              <a:solidFill>
                <a:schemeClr val="accent1"/>
              </a:solidFill>
            </a:endParaRPr>
          </a:p>
        </p:txBody>
      </p:sp>
      <p:sp>
        <p:nvSpPr>
          <p:cNvPr id="10" name="Rectangle 9"/>
          <p:cNvSpPr/>
          <p:nvPr/>
        </p:nvSpPr>
        <p:spPr>
          <a:xfrm>
            <a:off x="396000" y="1710000"/>
            <a:ext cx="3212851" cy="3240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753547233"/>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Dispositifs invasifs</a:t>
            </a:r>
            <a:endParaRPr lang="fr-FR" dirty="0"/>
          </a:p>
        </p:txBody>
      </p:sp>
      <p:sp>
        <p:nvSpPr>
          <p:cNvPr id="2" name="Rectangle 1"/>
          <p:cNvSpPr/>
          <p:nvPr/>
        </p:nvSpPr>
        <p:spPr>
          <a:xfrm>
            <a:off x="179513" y="2924238"/>
            <a:ext cx="8712968" cy="2823850"/>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bIns="0">
            <a:spAutoFit/>
          </a:bodyPr>
          <a:lstStyle/>
          <a:p>
            <a:pPr marL="0" lvl="4">
              <a:spcBef>
                <a:spcPts val="300"/>
              </a:spcBef>
            </a:pPr>
            <a:r>
              <a:rPr lang="fr-FR" sz="1400" i="1" dirty="0">
                <a:solidFill>
                  <a:srgbClr val="373739"/>
                </a:solidFill>
              </a:rPr>
              <a:t>Si le champ « Dispositif(s) invasif(s) » est coché « Oui » :</a:t>
            </a:r>
            <a:endParaRPr lang="fr-FR" sz="1400" i="1" dirty="0"/>
          </a:p>
          <a:p>
            <a:pPr marL="0" lvl="4">
              <a:spcBef>
                <a:spcPts val="300"/>
              </a:spcBef>
            </a:pPr>
            <a:r>
              <a:rPr lang="fr-FR" sz="1600" b="1" dirty="0">
                <a:solidFill>
                  <a:schemeClr val="accent1"/>
                </a:solidFill>
                <a:sym typeface="Wingdings" panose="05000000000000000000" pitchFamily="2" charset="2"/>
              </a:rPr>
              <a:t> </a:t>
            </a:r>
            <a:r>
              <a:rPr lang="fr-FR" sz="1600" b="1" dirty="0">
                <a:solidFill>
                  <a:srgbClr val="373739"/>
                </a:solidFill>
              </a:rPr>
              <a:t>Indiquer si </a:t>
            </a:r>
            <a:r>
              <a:rPr lang="fr-FR" sz="1600" b="1" dirty="0">
                <a:solidFill>
                  <a:schemeClr val="accent1"/>
                </a:solidFill>
              </a:rPr>
              <a:t>résident est porteur d’au moins un cathéter à demeure le jour de l’enquête</a:t>
            </a:r>
          </a:p>
          <a:p>
            <a:pPr marL="0" lvl="4">
              <a:spcBef>
                <a:spcPts val="300"/>
              </a:spcBef>
            </a:pPr>
            <a:r>
              <a:rPr lang="fr-FR" sz="1400" dirty="0">
                <a:solidFill>
                  <a:srgbClr val="373739"/>
                </a:solidFill>
                <a:sym typeface="Wingdings" panose="05000000000000000000" pitchFamily="2" charset="2"/>
              </a:rPr>
              <a:t> </a:t>
            </a:r>
            <a:r>
              <a:rPr lang="fr-FR" sz="1400" dirty="0">
                <a:solidFill>
                  <a:srgbClr val="373739"/>
                </a:solidFill>
              </a:rPr>
              <a:t>Inclure tous les </a:t>
            </a:r>
            <a:r>
              <a:rPr lang="fr-FR" sz="1400" b="1" dirty="0">
                <a:solidFill>
                  <a:srgbClr val="373739"/>
                </a:solidFill>
              </a:rPr>
              <a:t>cathéters vasculaires </a:t>
            </a:r>
            <a:r>
              <a:rPr lang="fr-FR" sz="1400" b="1" u="sng" dirty="0">
                <a:solidFill>
                  <a:srgbClr val="373739"/>
                </a:solidFill>
              </a:rPr>
              <a:t>en place le jour de l’enquête</a:t>
            </a:r>
            <a:endParaRPr lang="fr-FR" sz="1400" dirty="0">
              <a:solidFill>
                <a:srgbClr val="373739"/>
              </a:solidFill>
            </a:endParaRPr>
          </a:p>
          <a:p>
            <a:pPr marL="0" lvl="4">
              <a:spcBef>
                <a:spcPts val="300"/>
              </a:spcBef>
            </a:pPr>
            <a:r>
              <a:rPr lang="fr-FR" sz="1400" dirty="0">
                <a:solidFill>
                  <a:srgbClr val="373739"/>
                </a:solidFill>
                <a:sym typeface="Wingdings" panose="05000000000000000000" pitchFamily="2" charset="2"/>
              </a:rPr>
              <a:t> Cocher « </a:t>
            </a:r>
            <a:r>
              <a:rPr lang="fr-FR" sz="1400" b="1" dirty="0">
                <a:solidFill>
                  <a:srgbClr val="373739"/>
                </a:solidFill>
                <a:sym typeface="Wingdings" panose="05000000000000000000" pitchFamily="2" charset="2"/>
              </a:rPr>
              <a:t>Non</a:t>
            </a:r>
            <a:r>
              <a:rPr lang="fr-FR" sz="1400" dirty="0">
                <a:solidFill>
                  <a:srgbClr val="373739"/>
                </a:solidFill>
                <a:sym typeface="Wingdings" panose="05000000000000000000" pitchFamily="2" charset="2"/>
              </a:rPr>
              <a:t> » ou « </a:t>
            </a:r>
            <a:r>
              <a:rPr lang="fr-FR" sz="1400" b="1" dirty="0">
                <a:solidFill>
                  <a:srgbClr val="373739"/>
                </a:solidFill>
                <a:sym typeface="Wingdings" panose="05000000000000000000" pitchFamily="2" charset="2"/>
              </a:rPr>
              <a:t>Oui</a:t>
            </a:r>
            <a:r>
              <a:rPr lang="fr-FR" sz="1400" dirty="0">
                <a:solidFill>
                  <a:srgbClr val="373739"/>
                </a:solidFill>
                <a:sym typeface="Wingdings" panose="05000000000000000000" pitchFamily="2" charset="2"/>
              </a:rPr>
              <a:t> »</a:t>
            </a:r>
          </a:p>
          <a:p>
            <a:pPr marL="0" lvl="4">
              <a:spcBef>
                <a:spcPts val="600"/>
              </a:spcBef>
            </a:pPr>
            <a:r>
              <a:rPr lang="fr-FR" sz="1400" i="1" dirty="0">
                <a:solidFill>
                  <a:srgbClr val="373739"/>
                </a:solidFill>
                <a:sym typeface="Wingdings" panose="05000000000000000000" pitchFamily="2" charset="2"/>
              </a:rPr>
              <a:t>Si le champ « Cathéter(s) vasculaire(s) » est coché « Oui » :</a:t>
            </a:r>
          </a:p>
          <a:p>
            <a:pPr marL="0" lvl="4">
              <a:spcBef>
                <a:spcPts val="300"/>
              </a:spcBef>
            </a:pPr>
            <a:r>
              <a:rPr lang="fr-FR" sz="1600" b="1" dirty="0">
                <a:solidFill>
                  <a:schemeClr val="accent1"/>
                </a:solidFill>
                <a:sym typeface="Wingdings" panose="05000000000000000000" pitchFamily="2" charset="2"/>
              </a:rPr>
              <a:t> </a:t>
            </a:r>
            <a:r>
              <a:rPr lang="fr-FR" sz="1600" b="1" dirty="0">
                <a:solidFill>
                  <a:srgbClr val="373739"/>
                </a:solidFill>
                <a:sym typeface="Wingdings" panose="05000000000000000000" pitchFamily="2" charset="2"/>
              </a:rPr>
              <a:t>Renseigner </a:t>
            </a:r>
            <a:r>
              <a:rPr lang="fr-FR" sz="1600" b="1" dirty="0">
                <a:solidFill>
                  <a:schemeClr val="accent1"/>
                </a:solidFill>
                <a:sym typeface="Wingdings" panose="05000000000000000000" pitchFamily="2" charset="2"/>
              </a:rPr>
              <a:t>le type de cathéter</a:t>
            </a:r>
          </a:p>
          <a:p>
            <a:pPr marL="0" lvl="4">
              <a:spcBef>
                <a:spcPts val="300"/>
              </a:spcBef>
            </a:pPr>
            <a:r>
              <a:rPr lang="fr-FR" sz="1400" dirty="0">
                <a:solidFill>
                  <a:srgbClr val="373739"/>
                </a:solidFill>
                <a:sym typeface="Wingdings" panose="05000000000000000000" pitchFamily="2" charset="2"/>
              </a:rPr>
              <a:t> Cocher </a:t>
            </a:r>
            <a:r>
              <a:rPr lang="fr-FR" sz="1400" b="1" dirty="0">
                <a:solidFill>
                  <a:srgbClr val="373739"/>
                </a:solidFill>
                <a:sym typeface="Wingdings" panose="05000000000000000000" pitchFamily="2" charset="2"/>
              </a:rPr>
              <a:t>un ou plusieurs cathéters parmi les 6 indiqués </a:t>
            </a:r>
            <a:r>
              <a:rPr lang="fr-FR" sz="1400" dirty="0">
                <a:solidFill>
                  <a:srgbClr val="373739"/>
                </a:solidFill>
                <a:sym typeface="Wingdings" panose="05000000000000000000" pitchFamily="2" charset="2"/>
              </a:rPr>
              <a:t>: </a:t>
            </a:r>
            <a:r>
              <a:rPr lang="fr-FR" sz="1400" dirty="0">
                <a:solidFill>
                  <a:srgbClr val="373739"/>
                </a:solidFill>
              </a:rPr>
              <a:t>cathéter veineux périphérique, cathéter </a:t>
            </a:r>
            <a:r>
              <a:rPr lang="fr-FR" sz="1400" dirty="0" err="1">
                <a:solidFill>
                  <a:srgbClr val="373739"/>
                </a:solidFill>
              </a:rPr>
              <a:t>Midline</a:t>
            </a:r>
            <a:r>
              <a:rPr lang="fr-FR" sz="1400" dirty="0">
                <a:solidFill>
                  <a:srgbClr val="373739"/>
                </a:solidFill>
              </a:rPr>
              <a:t>, cathéter sous cutané, cathéter veineux central, cathéter central à insertion périphérique (PICC), chambre à cathéter implantable</a:t>
            </a:r>
            <a:r>
              <a:rPr lang="fr-FR" sz="1400" b="1" dirty="0">
                <a:solidFill>
                  <a:srgbClr val="373739"/>
                </a:solidFill>
              </a:rPr>
              <a:t> </a:t>
            </a:r>
            <a:r>
              <a:rPr lang="fr-FR" sz="1400" dirty="0">
                <a:solidFill>
                  <a:srgbClr val="373739"/>
                </a:solidFill>
                <a:sym typeface="Wingdings" panose="05000000000000000000" pitchFamily="2" charset="2"/>
              </a:rPr>
              <a:t>(</a:t>
            </a:r>
            <a:r>
              <a:rPr lang="fr-FR" sz="1400" i="1" dirty="0">
                <a:solidFill>
                  <a:srgbClr val="373739"/>
                </a:solidFill>
                <a:sym typeface="Wingdings" panose="05000000000000000000" pitchFamily="2" charset="2"/>
              </a:rPr>
              <a:t>cf. guide de l’enquêteur page 36 pour la définition des cathéters</a:t>
            </a:r>
            <a:r>
              <a:rPr lang="fr-FR" sz="1400" dirty="0">
                <a:solidFill>
                  <a:srgbClr val="373739"/>
                </a:solidFill>
                <a:sym typeface="Wingdings" panose="05000000000000000000" pitchFamily="2" charset="2"/>
              </a:rPr>
              <a:t>) </a:t>
            </a:r>
            <a:endParaRPr lang="fr-FR" sz="1400" dirty="0">
              <a:solidFill>
                <a:srgbClr val="373739"/>
              </a:solidFill>
            </a:endParaRPr>
          </a:p>
          <a:p>
            <a:pPr marL="0" lvl="4">
              <a:spcBef>
                <a:spcPts val="300"/>
              </a:spcBef>
            </a:pPr>
            <a:r>
              <a:rPr lang="fr-FR" sz="1400" dirty="0">
                <a:solidFill>
                  <a:srgbClr val="373739"/>
                </a:solidFill>
                <a:sym typeface="Wingdings" panose="05000000000000000000" pitchFamily="2" charset="2"/>
              </a:rPr>
              <a:t> Les fistules artério-veineuses sont codées comme </a:t>
            </a:r>
            <a:r>
              <a:rPr lang="fr-FR" sz="1400" dirty="0">
                <a:solidFill>
                  <a:srgbClr val="373739"/>
                </a:solidFill>
              </a:rPr>
              <a:t>cathéter veineux périphérique</a:t>
            </a:r>
          </a:p>
          <a:p>
            <a:pPr marL="0" lvl="4">
              <a:spcBef>
                <a:spcPts val="300"/>
              </a:spcBef>
            </a:pPr>
            <a:r>
              <a:rPr lang="fr-FR" sz="1400" dirty="0">
                <a:solidFill>
                  <a:srgbClr val="373739"/>
                </a:solidFill>
                <a:sym typeface="Wingdings" panose="05000000000000000000" pitchFamily="2" charset="2"/>
              </a:rPr>
              <a:t> Possibilité de sélectionner </a:t>
            </a:r>
            <a:r>
              <a:rPr lang="fr-FR" sz="1400" b="1" dirty="0">
                <a:solidFill>
                  <a:srgbClr val="373739"/>
                </a:solidFill>
                <a:sym typeface="Wingdings" panose="05000000000000000000" pitchFamily="2" charset="2"/>
              </a:rPr>
              <a:t>p</a:t>
            </a:r>
            <a:r>
              <a:rPr lang="fr-FR" sz="1400" b="1" dirty="0">
                <a:solidFill>
                  <a:srgbClr val="373739"/>
                </a:solidFill>
              </a:rPr>
              <a:t>lusieurs cathéters</a:t>
            </a:r>
            <a:endParaRPr lang="fr-FR" sz="1400" dirty="0">
              <a:solidFill>
                <a:srgbClr val="373739"/>
              </a:solidFill>
              <a:sym typeface="Wingdings" panose="05000000000000000000" pitchFamily="2" charset="2"/>
            </a:endParaRPr>
          </a:p>
        </p:txBody>
      </p:sp>
      <p:pic>
        <p:nvPicPr>
          <p:cNvPr id="9" name="Imag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1294143"/>
            <a:ext cx="8319277" cy="1598008"/>
          </a:xfrm>
          <a:prstGeom prst="rect">
            <a:avLst/>
          </a:prstGeom>
          <a:solidFill>
            <a:schemeClr val="bg1"/>
          </a:solidFill>
          <a:ln w="25400">
            <a:noFill/>
          </a:ln>
        </p:spPr>
      </p:pic>
      <p:sp>
        <p:nvSpPr>
          <p:cNvPr id="3" name="ZoneTexte 2"/>
          <p:cNvSpPr txBox="1"/>
          <p:nvPr/>
        </p:nvSpPr>
        <p:spPr>
          <a:xfrm>
            <a:off x="2987824" y="1271635"/>
            <a:ext cx="288032" cy="492443"/>
          </a:xfrm>
          <a:prstGeom prst="rect">
            <a:avLst/>
          </a:prstGeom>
          <a:noFill/>
        </p:spPr>
        <p:txBody>
          <a:bodyPr wrap="square" lIns="36000" tIns="0" rIns="36000" bIns="0" rtlCol="0">
            <a:spAutoFit/>
          </a:bodyPr>
          <a:lstStyle/>
          <a:p>
            <a:r>
              <a:rPr lang="fr-FR" sz="3200" dirty="0">
                <a:solidFill>
                  <a:schemeClr val="accent1"/>
                </a:solidFill>
                <a:sym typeface="Wingdings" panose="05000000000000000000" pitchFamily="2" charset="2"/>
              </a:rPr>
              <a:t></a:t>
            </a:r>
            <a:endParaRPr lang="fr-FR" sz="3200" dirty="0">
              <a:solidFill>
                <a:schemeClr val="accent1"/>
              </a:solidFill>
            </a:endParaRPr>
          </a:p>
        </p:txBody>
      </p:sp>
      <p:sp>
        <p:nvSpPr>
          <p:cNvPr id="10" name="Rectangle 9"/>
          <p:cNvSpPr/>
          <p:nvPr/>
        </p:nvSpPr>
        <p:spPr>
          <a:xfrm>
            <a:off x="395536" y="2060848"/>
            <a:ext cx="7704856" cy="79208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916983395"/>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Questionnaire résident</a:t>
            </a:r>
            <a:endParaRPr lang="fr-FR" dirty="0"/>
          </a:p>
        </p:txBody>
      </p:sp>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908720"/>
            <a:ext cx="2293178" cy="3312368"/>
          </a:xfrm>
          <a:prstGeom prst="rect">
            <a:avLst/>
          </a:prstGeom>
          <a:ln>
            <a:solidFill>
              <a:schemeClr val="accent6"/>
            </a:solidFill>
          </a:ln>
        </p:spPr>
      </p:pic>
      <p:sp>
        <p:nvSpPr>
          <p:cNvPr id="6" name="Rectangle 5"/>
          <p:cNvSpPr/>
          <p:nvPr/>
        </p:nvSpPr>
        <p:spPr>
          <a:xfrm>
            <a:off x="179513" y="2473447"/>
            <a:ext cx="2293178" cy="79208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 name="Imag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9592" y="3933056"/>
            <a:ext cx="7475434" cy="2838498"/>
          </a:xfrm>
          <a:prstGeom prst="rect">
            <a:avLst/>
          </a:prstGeom>
          <a:solidFill>
            <a:schemeClr val="bg1"/>
          </a:solidFill>
          <a:ln w="25400">
            <a:solidFill>
              <a:schemeClr val="accent1"/>
            </a:solidFill>
          </a:ln>
        </p:spPr>
      </p:pic>
      <p:cxnSp>
        <p:nvCxnSpPr>
          <p:cNvPr id="8" name="Connecteur droit avec flèche 7"/>
          <p:cNvCxnSpPr>
            <a:cxnSpLocks noChangeShapeType="1"/>
          </p:cNvCxnSpPr>
          <p:nvPr/>
        </p:nvCxnSpPr>
        <p:spPr bwMode="auto">
          <a:xfrm>
            <a:off x="1475656" y="3265535"/>
            <a:ext cx="720080" cy="667521"/>
          </a:xfrm>
          <a:prstGeom prst="straightConnector1">
            <a:avLst/>
          </a:prstGeom>
          <a:noFill/>
          <a:ln w="25400">
            <a:solidFill>
              <a:schemeClr val="tx2"/>
            </a:solidFill>
            <a:round/>
            <a:headEnd/>
            <a:tailEnd type="arrow" w="med" len="med"/>
          </a:ln>
          <a:effectLst>
            <a:outerShdw blurRad="40000" dist="23000" dir="5400000" rotWithShape="0">
              <a:srgbClr val="000000">
                <a:alpha val="34999"/>
              </a:srgbClr>
            </a:outerShdw>
          </a:effectLst>
          <a:extLst>
            <a:ext uri="{909E8E84-426E-40DD-AFC4-6F175D3DCCD1}">
              <a14:hiddenFill xmlns:a14="http://schemas.microsoft.com/office/drawing/2010/main">
                <a:noFill/>
              </a14:hiddenFill>
            </a:ext>
          </a:extLst>
        </p:spPr>
      </p:cxnSp>
      <p:sp>
        <p:nvSpPr>
          <p:cNvPr id="11" name="Rectangle 10"/>
          <p:cNvSpPr/>
          <p:nvPr/>
        </p:nvSpPr>
        <p:spPr>
          <a:xfrm>
            <a:off x="2627784" y="1340768"/>
            <a:ext cx="6467322" cy="2292935"/>
          </a:xfrm>
          <a:prstGeom prst="rect">
            <a:avLst/>
          </a:prstGeom>
        </p:spPr>
        <p:txBody>
          <a:bodyPr wrap="square">
            <a:spAutoFit/>
          </a:bodyPr>
          <a:lstStyle/>
          <a:p>
            <a:pPr marL="0" lvl="2">
              <a:lnSpc>
                <a:spcPct val="110000"/>
              </a:lnSpc>
              <a:spcBef>
                <a:spcPts val="1200"/>
              </a:spcBef>
              <a:buClr>
                <a:schemeClr val="tx2"/>
              </a:buClr>
            </a:pPr>
            <a:r>
              <a:rPr lang="fr-FR" b="1" cap="all" dirty="0">
                <a:solidFill>
                  <a:schemeClr val="tx2"/>
                </a:solidFill>
              </a:rPr>
              <a:t>Section « traitement(s) anti-infectieux »</a:t>
            </a:r>
          </a:p>
          <a:p>
            <a:pPr marL="144000" lvl="2" indent="-144000">
              <a:lnSpc>
                <a:spcPct val="110000"/>
              </a:lnSpc>
              <a:buClr>
                <a:schemeClr val="tx2"/>
              </a:buClr>
              <a:buFont typeface="Symbol" panose="05050102010706020507" pitchFamily="18" charset="2"/>
              <a:buChar char="·"/>
            </a:pPr>
            <a:r>
              <a:rPr lang="fr-FR" sz="1600" dirty="0">
                <a:solidFill>
                  <a:srgbClr val="373739"/>
                </a:solidFill>
                <a:highlight>
                  <a:srgbClr val="FFFF00"/>
                </a:highlight>
              </a:rPr>
              <a:t>Renseigner </a:t>
            </a:r>
            <a:r>
              <a:rPr lang="fr-FR" sz="1600" b="1" u="sng" dirty="0">
                <a:solidFill>
                  <a:srgbClr val="373739"/>
                </a:solidFill>
                <a:highlight>
                  <a:srgbClr val="FFFF00"/>
                </a:highlight>
              </a:rPr>
              <a:t>le ou les traitement anti-infectieux administrés par voie générale au résident le jour de l’enquête</a:t>
            </a:r>
          </a:p>
          <a:p>
            <a:pPr marL="144000" lvl="2" indent="-144000">
              <a:lnSpc>
                <a:spcPct val="110000"/>
              </a:lnSpc>
              <a:buClr>
                <a:schemeClr val="tx2"/>
              </a:buClr>
              <a:buFont typeface="Symbol" panose="05050102010706020507" pitchFamily="18" charset="2"/>
              <a:buChar char="·"/>
            </a:pPr>
            <a:endParaRPr lang="fr-FR" sz="1600" b="1" u="sng" dirty="0">
              <a:solidFill>
                <a:srgbClr val="373739"/>
              </a:solidFill>
            </a:endParaRPr>
          </a:p>
          <a:p>
            <a:pPr marL="144000" lvl="2" indent="-144000">
              <a:lnSpc>
                <a:spcPct val="110000"/>
              </a:lnSpc>
              <a:buClr>
                <a:schemeClr val="tx2"/>
              </a:buClr>
              <a:buFont typeface="Symbol" panose="05050102010706020507" pitchFamily="18" charset="2"/>
              <a:buChar char="·"/>
            </a:pPr>
            <a:r>
              <a:rPr lang="fr-FR" sz="1600" dirty="0">
                <a:solidFill>
                  <a:srgbClr val="373739"/>
                </a:solidFill>
              </a:rPr>
              <a:t>Renseigné par l’enquêteur à partir du dossier du résident avec l’appui du personnel de santé du secteur ou unité de vie</a:t>
            </a:r>
          </a:p>
          <a:p>
            <a:pPr marL="144000" lvl="2" indent="-144000">
              <a:lnSpc>
                <a:spcPct val="110000"/>
              </a:lnSpc>
              <a:buClr>
                <a:schemeClr val="tx2"/>
              </a:buClr>
              <a:buFont typeface="Symbol" panose="05050102010706020507" pitchFamily="18" charset="2"/>
              <a:buChar char="·"/>
            </a:pPr>
            <a:r>
              <a:rPr lang="fr-FR" sz="1600" dirty="0">
                <a:solidFill>
                  <a:srgbClr val="373739"/>
                </a:solidFill>
              </a:rPr>
              <a:t>Le </a:t>
            </a:r>
            <a:r>
              <a:rPr lang="fr-FR" sz="1600" b="1" dirty="0">
                <a:solidFill>
                  <a:srgbClr val="373739"/>
                </a:solidFill>
              </a:rPr>
              <a:t>correspondant médical confirme </a:t>
            </a:r>
            <a:r>
              <a:rPr lang="fr-FR" sz="1600" dirty="0">
                <a:solidFill>
                  <a:srgbClr val="373739"/>
                </a:solidFill>
              </a:rPr>
              <a:t>le </a:t>
            </a:r>
            <a:r>
              <a:rPr lang="fr-FR" sz="1600" b="1" dirty="0">
                <a:solidFill>
                  <a:srgbClr val="373739"/>
                </a:solidFill>
              </a:rPr>
              <a:t>contexte de prescription</a:t>
            </a:r>
            <a:r>
              <a:rPr lang="fr-FR" sz="1600" dirty="0">
                <a:solidFill>
                  <a:srgbClr val="373739"/>
                </a:solidFill>
              </a:rPr>
              <a:t>, l’</a:t>
            </a:r>
            <a:r>
              <a:rPr lang="fr-FR" sz="1600" b="1" dirty="0">
                <a:solidFill>
                  <a:srgbClr val="373739"/>
                </a:solidFill>
              </a:rPr>
              <a:t>indication </a:t>
            </a:r>
            <a:r>
              <a:rPr lang="fr-FR" sz="1600" dirty="0">
                <a:solidFill>
                  <a:srgbClr val="373739"/>
                </a:solidFill>
              </a:rPr>
              <a:t>et la </a:t>
            </a:r>
            <a:r>
              <a:rPr lang="fr-FR" sz="1600" b="1" dirty="0">
                <a:solidFill>
                  <a:srgbClr val="373739"/>
                </a:solidFill>
              </a:rPr>
              <a:t>réévaluation de l’antibiothérapie</a:t>
            </a:r>
          </a:p>
        </p:txBody>
      </p:sp>
    </p:spTree>
    <p:extLst>
      <p:ext uri="{BB962C8B-B14F-4D97-AF65-F5344CB8AC3E}">
        <p14:creationId xmlns:p14="http://schemas.microsoft.com/office/powerpoint/2010/main" val="35248650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Indicateurs de prévalence</a:t>
            </a:r>
            <a:endParaRPr lang="fr-FR" dirty="0"/>
          </a:p>
        </p:txBody>
      </p:sp>
      <p:sp>
        <p:nvSpPr>
          <p:cNvPr id="4" name="Espace réservé du texte 3"/>
          <p:cNvSpPr>
            <a:spLocks noGrp="1"/>
          </p:cNvSpPr>
          <p:nvPr>
            <p:ph type="body" sz="quarter" idx="12"/>
          </p:nvPr>
        </p:nvSpPr>
        <p:spPr>
          <a:xfrm>
            <a:off x="611560" y="1412776"/>
            <a:ext cx="8424936" cy="5328592"/>
          </a:xfrm>
        </p:spPr>
        <p:txBody>
          <a:bodyPr/>
          <a:lstStyle/>
          <a:p>
            <a:pPr marL="0" lvl="2" indent="0">
              <a:spcBef>
                <a:spcPts val="1200"/>
              </a:spcBef>
              <a:buNone/>
            </a:pPr>
            <a:r>
              <a:rPr lang="fr-FR" sz="1800" dirty="0">
                <a:solidFill>
                  <a:schemeClr val="accent4"/>
                </a:solidFill>
                <a:latin typeface="Arial" charset="0"/>
                <a:cs typeface="Arial" charset="0"/>
              </a:rPr>
              <a:t>Type de d’étude</a:t>
            </a:r>
          </a:p>
          <a:p>
            <a:pPr lvl="2">
              <a:spcBef>
                <a:spcPts val="300"/>
              </a:spcBef>
            </a:pPr>
            <a:r>
              <a:rPr lang="fr-FR" sz="1400" dirty="0">
                <a:solidFill>
                  <a:schemeClr val="tx2"/>
                </a:solidFill>
                <a:cs typeface="Arial" charset="0"/>
              </a:rPr>
              <a:t>Enquête transversale </a:t>
            </a:r>
            <a:r>
              <a:rPr lang="fr-FR" sz="1400" dirty="0"/>
              <a:t>à visée descriptive</a:t>
            </a:r>
          </a:p>
          <a:p>
            <a:pPr marL="0" lvl="2" indent="0">
              <a:spcBef>
                <a:spcPts val="600"/>
              </a:spcBef>
              <a:buNone/>
            </a:pPr>
            <a:r>
              <a:rPr lang="fr-FR" sz="1800" dirty="0">
                <a:solidFill>
                  <a:schemeClr val="accent4"/>
                </a:solidFill>
                <a:latin typeface="Arial" charset="0"/>
                <a:cs typeface="Arial" charset="0"/>
              </a:rPr>
              <a:t>Prévalence des résidents infectés / traités par antibiotique</a:t>
            </a:r>
          </a:p>
          <a:p>
            <a:pPr lvl="2">
              <a:spcBef>
                <a:spcPts val="300"/>
              </a:spcBef>
            </a:pPr>
            <a:r>
              <a:rPr lang="fr-FR" sz="1400" dirty="0">
                <a:latin typeface="Arial" charset="0"/>
                <a:cs typeface="Arial" charset="0"/>
              </a:rPr>
              <a:t>Proportion de résidents présentant au moins une IAS un jour donné exprimée pour 100 résidents</a:t>
            </a:r>
          </a:p>
          <a:p>
            <a:pPr lvl="2">
              <a:spcBef>
                <a:spcPts val="300"/>
              </a:spcBef>
            </a:pPr>
            <a:r>
              <a:rPr lang="fr-FR" sz="1400" dirty="0">
                <a:latin typeface="Arial" charset="0"/>
                <a:cs typeface="Arial" charset="0"/>
              </a:rPr>
              <a:t>Proportion de résidents traités par au moins un ATB un jour donné exprimée pour 100 résidents</a:t>
            </a:r>
          </a:p>
          <a:p>
            <a:pPr marL="0" lvl="2" indent="0">
              <a:spcBef>
                <a:spcPts val="600"/>
              </a:spcBef>
              <a:buNone/>
            </a:pPr>
            <a:r>
              <a:rPr lang="fr-FR" sz="1800" dirty="0">
                <a:solidFill>
                  <a:schemeClr val="accent4"/>
                </a:solidFill>
                <a:latin typeface="Arial" charset="0"/>
                <a:cs typeface="Arial" charset="0"/>
              </a:rPr>
              <a:t>Prévalence des IAS / des traitements ATB</a:t>
            </a:r>
          </a:p>
          <a:p>
            <a:pPr lvl="2">
              <a:spcBef>
                <a:spcPts val="300"/>
              </a:spcBef>
            </a:pPr>
            <a:r>
              <a:rPr lang="fr-FR" sz="1400" dirty="0">
                <a:latin typeface="Arial" charset="0"/>
                <a:cs typeface="Arial" charset="0"/>
              </a:rPr>
              <a:t>Proportion d’IAS </a:t>
            </a:r>
            <a:r>
              <a:rPr lang="fr-FR" sz="1400" b="0" dirty="0">
                <a:latin typeface="Arial" charset="0"/>
                <a:cs typeface="Arial" charset="0"/>
              </a:rPr>
              <a:t>un jour donné exprimée pour 100 résidents (jusqu’à 3 IAS par résident)</a:t>
            </a:r>
          </a:p>
          <a:p>
            <a:pPr lvl="2">
              <a:spcBef>
                <a:spcPts val="300"/>
              </a:spcBef>
            </a:pPr>
            <a:r>
              <a:rPr lang="fr-FR" sz="1400" dirty="0">
                <a:latin typeface="Arial" charset="0"/>
                <a:cs typeface="Arial" charset="0"/>
              </a:rPr>
              <a:t>Proportion d’ATB </a:t>
            </a:r>
            <a:r>
              <a:rPr lang="fr-FR" sz="1400" b="0" dirty="0">
                <a:latin typeface="Arial" charset="0"/>
                <a:cs typeface="Arial" charset="0"/>
              </a:rPr>
              <a:t>un jour donné exprimée pour 100 résidents hospitalisés (jusqu’à 4 AI par résident)</a:t>
            </a:r>
          </a:p>
          <a:p>
            <a:pPr lvl="2">
              <a:spcBef>
                <a:spcPts val="600"/>
              </a:spcBef>
              <a:buFont typeface="Wingdings" panose="05000000000000000000" pitchFamily="2" charset="2"/>
              <a:buChar char="Ä"/>
            </a:pPr>
            <a:r>
              <a:rPr lang="fr-FR" sz="1400" b="0" dirty="0">
                <a:latin typeface="Arial" charset="0"/>
                <a:cs typeface="Arial" charset="0"/>
                <a:sym typeface="Wingdings" panose="05000000000000000000" pitchFamily="2" charset="2"/>
              </a:rPr>
              <a:t> Prévalence des IAS / traitements ATB </a:t>
            </a:r>
            <a:r>
              <a:rPr lang="fr-FR" sz="1400" dirty="0">
                <a:latin typeface="Arial" charset="0"/>
                <a:cs typeface="Arial" charset="0"/>
                <a:sym typeface="Wingdings" panose="05000000000000000000" pitchFamily="2" charset="2"/>
              </a:rPr>
              <a:t>&gt;</a:t>
            </a:r>
            <a:r>
              <a:rPr lang="fr-FR" sz="1400" b="0" dirty="0">
                <a:latin typeface="Arial" charset="0"/>
                <a:cs typeface="Arial" charset="0"/>
                <a:sym typeface="Wingdings" panose="05000000000000000000" pitchFamily="2" charset="2"/>
              </a:rPr>
              <a:t> Prévalence des résidents infectés / traités par ATB</a:t>
            </a:r>
          </a:p>
          <a:p>
            <a:pPr marL="0" lvl="2" indent="0">
              <a:spcBef>
                <a:spcPts val="600"/>
              </a:spcBef>
              <a:buNone/>
            </a:pPr>
            <a:r>
              <a:rPr lang="fr-FR" sz="1800" dirty="0">
                <a:solidFill>
                  <a:schemeClr val="accent4"/>
                </a:solidFill>
                <a:latin typeface="Arial" charset="0"/>
                <a:cs typeface="Arial" charset="0"/>
              </a:rPr>
              <a:t>Notion de cas prévalent</a:t>
            </a:r>
          </a:p>
          <a:p>
            <a:pPr lvl="2">
              <a:spcBef>
                <a:spcPts val="300"/>
              </a:spcBef>
            </a:pPr>
            <a:r>
              <a:rPr lang="fr-FR" sz="1400" dirty="0">
                <a:latin typeface="Arial" charset="0"/>
                <a:cs typeface="Arial" charset="0"/>
              </a:rPr>
              <a:t>Nouveau cas</a:t>
            </a:r>
          </a:p>
          <a:p>
            <a:pPr lvl="4">
              <a:buFont typeface="Wingdings" panose="05000000000000000000" pitchFamily="2" charset="2"/>
              <a:buChar char="Ø"/>
            </a:pPr>
            <a:r>
              <a:rPr lang="fr-FR" b="0" dirty="0">
                <a:latin typeface="Arial" charset="0"/>
                <a:cs typeface="Arial" charset="0"/>
              </a:rPr>
              <a:t> Résident </a:t>
            </a:r>
            <a:r>
              <a:rPr lang="fr-FR" b="1" dirty="0">
                <a:latin typeface="Arial" charset="0"/>
                <a:cs typeface="Arial" charset="0"/>
              </a:rPr>
              <a:t>déclarant une IAS le jour de l’enquête</a:t>
            </a:r>
          </a:p>
          <a:p>
            <a:pPr lvl="4">
              <a:buFont typeface="Wingdings" panose="05000000000000000000" pitchFamily="2" charset="2"/>
              <a:buChar char="Ø"/>
            </a:pPr>
            <a:r>
              <a:rPr lang="fr-FR" b="0" dirty="0">
                <a:latin typeface="Arial" charset="0"/>
                <a:cs typeface="Arial" charset="0"/>
              </a:rPr>
              <a:t> Résident pour lequel le </a:t>
            </a:r>
            <a:r>
              <a:rPr lang="fr-FR" b="1" dirty="0">
                <a:latin typeface="Arial" charset="0"/>
                <a:cs typeface="Arial" charset="0"/>
              </a:rPr>
              <a:t>traitement AI est prescrit le jour de l’enquête</a:t>
            </a:r>
          </a:p>
          <a:p>
            <a:pPr lvl="2">
              <a:spcBef>
                <a:spcPts val="300"/>
              </a:spcBef>
            </a:pPr>
            <a:r>
              <a:rPr lang="fr-FR" sz="1400" dirty="0">
                <a:latin typeface="Arial" charset="0"/>
                <a:cs typeface="Arial" charset="0"/>
              </a:rPr>
              <a:t>Ancien cas</a:t>
            </a:r>
          </a:p>
          <a:p>
            <a:pPr lvl="4">
              <a:buFont typeface="Wingdings" panose="05000000000000000000" pitchFamily="2" charset="2"/>
              <a:buChar char="Ø"/>
            </a:pPr>
            <a:r>
              <a:rPr lang="fr-FR" dirty="0">
                <a:latin typeface="Arial" charset="0"/>
                <a:cs typeface="Arial" charset="0"/>
              </a:rPr>
              <a:t> Résident </a:t>
            </a:r>
            <a:r>
              <a:rPr lang="fr-FR" b="1" dirty="0">
                <a:latin typeface="Arial" charset="0"/>
                <a:cs typeface="Arial" charset="0"/>
              </a:rPr>
              <a:t>encore infecté le jour de l’enquête </a:t>
            </a:r>
            <a:r>
              <a:rPr lang="fr-FR" dirty="0">
                <a:latin typeface="Arial" charset="0"/>
                <a:cs typeface="Arial" charset="0"/>
              </a:rPr>
              <a:t>(infection toujours active ; le résident n’est pas guéri)</a:t>
            </a:r>
          </a:p>
          <a:p>
            <a:pPr lvl="4">
              <a:buFont typeface="Wingdings" panose="05000000000000000000" pitchFamily="2" charset="2"/>
              <a:buChar char="Ø"/>
            </a:pPr>
            <a:r>
              <a:rPr lang="fr-FR" dirty="0">
                <a:latin typeface="Arial" charset="0"/>
                <a:cs typeface="Arial" charset="0"/>
              </a:rPr>
              <a:t> Résident dont le </a:t>
            </a:r>
            <a:r>
              <a:rPr lang="fr-FR" b="1" dirty="0">
                <a:latin typeface="Arial" charset="0"/>
                <a:cs typeface="Arial" charset="0"/>
              </a:rPr>
              <a:t>traitement AI est toujours en cours le jour de l’enquête</a:t>
            </a:r>
          </a:p>
        </p:txBody>
      </p:sp>
      <p:pic>
        <p:nvPicPr>
          <p:cNvPr id="6"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grpSp>
        <p:nvGrpSpPr>
          <p:cNvPr id="19" name="Groupe 18"/>
          <p:cNvGrpSpPr/>
          <p:nvPr/>
        </p:nvGrpSpPr>
        <p:grpSpPr>
          <a:xfrm>
            <a:off x="6435594" y="4149080"/>
            <a:ext cx="2353933" cy="821622"/>
            <a:chOff x="5818467" y="3722244"/>
            <a:chExt cx="2353933" cy="821622"/>
          </a:xfrm>
        </p:grpSpPr>
        <p:cxnSp>
          <p:nvCxnSpPr>
            <p:cNvPr id="5" name="Connecteur droit avec flèche 4"/>
            <p:cNvCxnSpPr/>
            <p:nvPr/>
          </p:nvCxnSpPr>
          <p:spPr>
            <a:xfrm>
              <a:off x="5868144" y="4293096"/>
              <a:ext cx="2304256" cy="0"/>
            </a:xfrm>
            <a:prstGeom prst="straightConnector1">
              <a:avLst/>
            </a:prstGeom>
            <a:ln>
              <a:solidFill>
                <a:srgbClr val="373739"/>
              </a:solidFill>
              <a:tailEnd type="triangle"/>
            </a:ln>
          </p:spPr>
          <p:style>
            <a:lnRef idx="1">
              <a:schemeClr val="accent1"/>
            </a:lnRef>
            <a:fillRef idx="0">
              <a:schemeClr val="accent1"/>
            </a:fillRef>
            <a:effectRef idx="0">
              <a:schemeClr val="accent1"/>
            </a:effectRef>
            <a:fontRef idx="minor">
              <a:schemeClr val="tx1"/>
            </a:fontRef>
          </p:style>
        </p:cxnSp>
        <p:grpSp>
          <p:nvGrpSpPr>
            <p:cNvPr id="14" name="Groupe 13"/>
            <p:cNvGrpSpPr/>
            <p:nvPr/>
          </p:nvGrpSpPr>
          <p:grpSpPr>
            <a:xfrm>
              <a:off x="6372200" y="4215184"/>
              <a:ext cx="936104" cy="144016"/>
              <a:chOff x="6372200" y="4215184"/>
              <a:chExt cx="936104" cy="144016"/>
            </a:xfrm>
          </p:grpSpPr>
          <p:cxnSp>
            <p:nvCxnSpPr>
              <p:cNvPr id="8" name="Connecteur droit 7"/>
              <p:cNvCxnSpPr/>
              <p:nvPr/>
            </p:nvCxnSpPr>
            <p:spPr>
              <a:xfrm>
                <a:off x="6372200" y="4293096"/>
                <a:ext cx="936104"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9" name="Connecteur droit 8"/>
              <p:cNvCxnSpPr/>
              <p:nvPr/>
            </p:nvCxnSpPr>
            <p:spPr>
              <a:xfrm flipV="1">
                <a:off x="7308304" y="4215184"/>
                <a:ext cx="0" cy="144016"/>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flipV="1">
                <a:off x="6373117" y="4215184"/>
                <a:ext cx="0" cy="144016"/>
              </a:xfrm>
              <a:prstGeom prst="line">
                <a:avLst/>
              </a:prstGeom>
              <a:ln w="22225"/>
            </p:spPr>
            <p:style>
              <a:lnRef idx="1">
                <a:schemeClr val="accent1"/>
              </a:lnRef>
              <a:fillRef idx="0">
                <a:schemeClr val="accent1"/>
              </a:fillRef>
              <a:effectRef idx="0">
                <a:schemeClr val="accent1"/>
              </a:effectRef>
              <a:fontRef idx="minor">
                <a:schemeClr val="tx1"/>
              </a:fontRef>
            </p:style>
          </p:cxnSp>
        </p:grpSp>
        <p:sp>
          <p:nvSpPr>
            <p:cNvPr id="15" name="ZoneTexte 14"/>
            <p:cNvSpPr txBox="1"/>
            <p:nvPr/>
          </p:nvSpPr>
          <p:spPr>
            <a:xfrm>
              <a:off x="6444208" y="4359200"/>
              <a:ext cx="792088" cy="184666"/>
            </a:xfrm>
            <a:prstGeom prst="rect">
              <a:avLst/>
            </a:prstGeom>
            <a:noFill/>
          </p:spPr>
          <p:txBody>
            <a:bodyPr wrap="square" lIns="36000" tIns="0" rIns="36000" bIns="0" rtlCol="0">
              <a:spAutoFit/>
            </a:bodyPr>
            <a:lstStyle/>
            <a:p>
              <a:r>
                <a:rPr lang="fr-FR" sz="1200" i="1" dirty="0">
                  <a:solidFill>
                    <a:srgbClr val="373739"/>
                  </a:solidFill>
                </a:rPr>
                <a:t>IAS active</a:t>
              </a:r>
            </a:p>
          </p:txBody>
        </p:sp>
        <p:cxnSp>
          <p:nvCxnSpPr>
            <p:cNvPr id="17" name="Connecteur droit avec flèche 16"/>
            <p:cNvCxnSpPr/>
            <p:nvPr/>
          </p:nvCxnSpPr>
          <p:spPr>
            <a:xfrm>
              <a:off x="6372200" y="3906039"/>
              <a:ext cx="0" cy="288032"/>
            </a:xfrm>
            <a:prstGeom prst="straightConnector1">
              <a:avLst/>
            </a:prstGeom>
            <a:ln w="31750" cmpd="dbl">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18" name="ZoneTexte 17"/>
            <p:cNvSpPr txBox="1"/>
            <p:nvPr/>
          </p:nvSpPr>
          <p:spPr>
            <a:xfrm>
              <a:off x="5818467" y="3722244"/>
              <a:ext cx="1296144" cy="184666"/>
            </a:xfrm>
            <a:prstGeom prst="rect">
              <a:avLst/>
            </a:prstGeom>
            <a:noFill/>
          </p:spPr>
          <p:txBody>
            <a:bodyPr wrap="square" lIns="36000" tIns="0" rIns="36000" bIns="0" rtlCol="0">
              <a:spAutoFit/>
            </a:bodyPr>
            <a:lstStyle/>
            <a:p>
              <a:r>
                <a:rPr lang="fr-FR" sz="1200" i="1" dirty="0">
                  <a:solidFill>
                    <a:srgbClr val="373739"/>
                  </a:solidFill>
                </a:rPr>
                <a:t>Jour de l’enquête</a:t>
              </a:r>
            </a:p>
          </p:txBody>
        </p:sp>
      </p:grpSp>
      <p:grpSp>
        <p:nvGrpSpPr>
          <p:cNvPr id="20" name="Groupe 19"/>
          <p:cNvGrpSpPr/>
          <p:nvPr/>
        </p:nvGrpSpPr>
        <p:grpSpPr>
          <a:xfrm>
            <a:off x="6491089" y="5739330"/>
            <a:ext cx="2304256" cy="796754"/>
            <a:chOff x="5868144" y="3747112"/>
            <a:chExt cx="2304256" cy="796754"/>
          </a:xfrm>
        </p:grpSpPr>
        <p:cxnSp>
          <p:nvCxnSpPr>
            <p:cNvPr id="21" name="Connecteur droit avec flèche 20"/>
            <p:cNvCxnSpPr/>
            <p:nvPr/>
          </p:nvCxnSpPr>
          <p:spPr>
            <a:xfrm>
              <a:off x="5868144" y="4293096"/>
              <a:ext cx="2304256" cy="0"/>
            </a:xfrm>
            <a:prstGeom prst="straightConnector1">
              <a:avLst/>
            </a:prstGeom>
            <a:ln>
              <a:solidFill>
                <a:srgbClr val="373739"/>
              </a:solidFill>
              <a:tailEnd type="triangle"/>
            </a:ln>
          </p:spPr>
          <p:style>
            <a:lnRef idx="1">
              <a:schemeClr val="accent1"/>
            </a:lnRef>
            <a:fillRef idx="0">
              <a:schemeClr val="accent1"/>
            </a:fillRef>
            <a:effectRef idx="0">
              <a:schemeClr val="accent1"/>
            </a:effectRef>
            <a:fontRef idx="minor">
              <a:schemeClr val="tx1"/>
            </a:fontRef>
          </p:style>
        </p:cxnSp>
        <p:grpSp>
          <p:nvGrpSpPr>
            <p:cNvPr id="22" name="Groupe 21"/>
            <p:cNvGrpSpPr/>
            <p:nvPr/>
          </p:nvGrpSpPr>
          <p:grpSpPr>
            <a:xfrm>
              <a:off x="6372200" y="4215184"/>
              <a:ext cx="936104" cy="144016"/>
              <a:chOff x="6372200" y="4215184"/>
              <a:chExt cx="936104" cy="144016"/>
            </a:xfrm>
          </p:grpSpPr>
          <p:cxnSp>
            <p:nvCxnSpPr>
              <p:cNvPr id="26" name="Connecteur droit 25"/>
              <p:cNvCxnSpPr/>
              <p:nvPr/>
            </p:nvCxnSpPr>
            <p:spPr>
              <a:xfrm>
                <a:off x="6372200" y="4293096"/>
                <a:ext cx="936104"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p:nvCxnSpPr>
            <p:spPr>
              <a:xfrm flipV="1">
                <a:off x="7308304" y="4215184"/>
                <a:ext cx="0" cy="144016"/>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p:nvCxnSpPr>
            <p:spPr>
              <a:xfrm flipV="1">
                <a:off x="6373117" y="4215184"/>
                <a:ext cx="0" cy="144016"/>
              </a:xfrm>
              <a:prstGeom prst="line">
                <a:avLst/>
              </a:prstGeom>
              <a:ln w="22225"/>
            </p:spPr>
            <p:style>
              <a:lnRef idx="1">
                <a:schemeClr val="accent1"/>
              </a:lnRef>
              <a:fillRef idx="0">
                <a:schemeClr val="accent1"/>
              </a:fillRef>
              <a:effectRef idx="0">
                <a:schemeClr val="accent1"/>
              </a:effectRef>
              <a:fontRef idx="minor">
                <a:schemeClr val="tx1"/>
              </a:fontRef>
            </p:style>
          </p:cxnSp>
        </p:grpSp>
        <p:sp>
          <p:nvSpPr>
            <p:cNvPr id="23" name="ZoneTexte 22"/>
            <p:cNvSpPr txBox="1"/>
            <p:nvPr/>
          </p:nvSpPr>
          <p:spPr>
            <a:xfrm>
              <a:off x="6444208" y="4359200"/>
              <a:ext cx="792088" cy="184666"/>
            </a:xfrm>
            <a:prstGeom prst="rect">
              <a:avLst/>
            </a:prstGeom>
            <a:noFill/>
          </p:spPr>
          <p:txBody>
            <a:bodyPr wrap="square" lIns="36000" tIns="0" rIns="36000" bIns="0" rtlCol="0">
              <a:spAutoFit/>
            </a:bodyPr>
            <a:lstStyle/>
            <a:p>
              <a:r>
                <a:rPr lang="fr-FR" sz="1200" i="1" dirty="0">
                  <a:solidFill>
                    <a:srgbClr val="373739"/>
                  </a:solidFill>
                </a:rPr>
                <a:t>IAS active</a:t>
              </a:r>
            </a:p>
          </p:txBody>
        </p:sp>
        <p:cxnSp>
          <p:nvCxnSpPr>
            <p:cNvPr id="24" name="Connecteur droit avec flèche 23"/>
            <p:cNvCxnSpPr/>
            <p:nvPr/>
          </p:nvCxnSpPr>
          <p:spPr>
            <a:xfrm>
              <a:off x="6992984" y="3927092"/>
              <a:ext cx="0" cy="288032"/>
            </a:xfrm>
            <a:prstGeom prst="straightConnector1">
              <a:avLst/>
            </a:prstGeom>
            <a:ln w="31750" cmpd="dbl">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5" name="ZoneTexte 24"/>
            <p:cNvSpPr txBox="1"/>
            <p:nvPr/>
          </p:nvSpPr>
          <p:spPr>
            <a:xfrm>
              <a:off x="6447217" y="3747112"/>
              <a:ext cx="1296144" cy="184666"/>
            </a:xfrm>
            <a:prstGeom prst="rect">
              <a:avLst/>
            </a:prstGeom>
            <a:noFill/>
          </p:spPr>
          <p:txBody>
            <a:bodyPr wrap="square" lIns="36000" tIns="0" rIns="36000" bIns="0" rtlCol="0">
              <a:spAutoFit/>
            </a:bodyPr>
            <a:lstStyle/>
            <a:p>
              <a:r>
                <a:rPr lang="fr-FR" sz="1200" i="1" dirty="0">
                  <a:solidFill>
                    <a:srgbClr val="373739"/>
                  </a:solidFill>
                </a:rPr>
                <a:t>Jour de l’enquête</a:t>
              </a:r>
            </a:p>
          </p:txBody>
        </p:sp>
      </p:grpSp>
    </p:spTree>
    <p:extLst>
      <p:ext uri="{BB962C8B-B14F-4D97-AF65-F5344CB8AC3E}">
        <p14:creationId xmlns:p14="http://schemas.microsoft.com/office/powerpoint/2010/main" val="3845560986"/>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Traitement(s) anti-infectieux</a:t>
            </a:r>
            <a:endParaRPr lang="fr-FR" dirty="0"/>
          </a:p>
        </p:txBody>
      </p:sp>
      <p:sp>
        <p:nvSpPr>
          <p:cNvPr id="2" name="Rectangle 1"/>
          <p:cNvSpPr/>
          <p:nvPr/>
        </p:nvSpPr>
        <p:spPr>
          <a:xfrm>
            <a:off x="323528" y="1340768"/>
            <a:ext cx="8568952" cy="5188408"/>
          </a:xfrm>
          <a:prstGeom prst="rect">
            <a:avLst/>
          </a:prstGeom>
        </p:spPr>
        <p:txBody>
          <a:bodyPr wrap="square">
            <a:spAutoFit/>
          </a:bodyPr>
          <a:lstStyle/>
          <a:p>
            <a:pPr marL="144000" lvl="2" indent="-144000">
              <a:lnSpc>
                <a:spcPct val="110000"/>
              </a:lnSpc>
              <a:spcAft>
                <a:spcPts val="0"/>
              </a:spcAft>
              <a:buClr>
                <a:schemeClr val="tx2"/>
              </a:buClr>
              <a:buFont typeface="Symbol" panose="05050102010706020507" pitchFamily="18" charset="2"/>
              <a:buChar char="·"/>
            </a:pPr>
            <a:r>
              <a:rPr lang="fr-FR" sz="1600" b="1" dirty="0">
                <a:solidFill>
                  <a:schemeClr val="accent1"/>
                </a:solidFill>
              </a:rPr>
              <a:t>Classes d’anti-infectieux ciblés :</a:t>
            </a:r>
          </a:p>
          <a:p>
            <a:pPr marL="216000" lvl="0" indent="288000">
              <a:lnSpc>
                <a:spcPct val="107000"/>
              </a:lnSpc>
              <a:spcBef>
                <a:spcPts val="200"/>
              </a:spcBef>
              <a:spcAft>
                <a:spcPts val="0"/>
              </a:spcAft>
              <a:buFont typeface="Calibri" panose="020F0502020204030204" pitchFamily="34" charset="0"/>
              <a:buChar char="-"/>
            </a:pPr>
            <a:r>
              <a:rPr lang="fr-FR" sz="1400" dirty="0">
                <a:solidFill>
                  <a:srgbClr val="373739"/>
                </a:solidFill>
                <a:ea typeface="Calibri" panose="020F0502020204030204" pitchFamily="34" charset="0"/>
                <a:cs typeface="Times New Roman" panose="02020603050405020304" pitchFamily="18" charset="0"/>
              </a:rPr>
              <a:t>Les </a:t>
            </a:r>
            <a:r>
              <a:rPr lang="fr-FR" sz="1400" b="1" dirty="0">
                <a:solidFill>
                  <a:srgbClr val="373739"/>
                </a:solidFill>
                <a:ea typeface="Calibri" panose="020F0502020204030204" pitchFamily="34" charset="0"/>
                <a:cs typeface="Times New Roman" panose="02020603050405020304" pitchFamily="18" charset="0"/>
              </a:rPr>
              <a:t>antibiotiques à usage systémique </a:t>
            </a:r>
            <a:r>
              <a:rPr lang="fr-FR" sz="1400" dirty="0">
                <a:solidFill>
                  <a:srgbClr val="373739"/>
                </a:solidFill>
                <a:ea typeface="Calibri" panose="020F0502020204030204" pitchFamily="34" charset="0"/>
                <a:cs typeface="Times New Roman" panose="02020603050405020304" pitchFamily="18" charset="0"/>
              </a:rPr>
              <a:t>(codes </a:t>
            </a:r>
            <a:r>
              <a:rPr lang="fr-FR" sz="1400" dirty="0">
                <a:solidFill>
                  <a:srgbClr val="373739"/>
                </a:solidFill>
                <a:ea typeface="Times New Roman" panose="02020603050405020304" pitchFamily="18" charset="0"/>
                <a:cs typeface="Times New Roman" panose="02020603050405020304" pitchFamily="18" charset="0"/>
              </a:rPr>
              <a:t>ATC J01)</a:t>
            </a:r>
          </a:p>
          <a:p>
            <a:pPr marL="216000" lvl="0" indent="288000">
              <a:lnSpc>
                <a:spcPct val="107000"/>
              </a:lnSpc>
              <a:spcBef>
                <a:spcPts val="200"/>
              </a:spcBef>
              <a:spcAft>
                <a:spcPts val="0"/>
              </a:spcAft>
              <a:buFont typeface="Calibri" panose="020F0502020204030204" pitchFamily="34" charset="0"/>
              <a:buChar char="-"/>
            </a:pPr>
            <a:r>
              <a:rPr lang="fr-FR" sz="1400" dirty="0">
                <a:solidFill>
                  <a:srgbClr val="373739"/>
                </a:solidFill>
                <a:ea typeface="Calibri" panose="020F0502020204030204" pitchFamily="34" charset="0"/>
                <a:cs typeface="Times New Roman" panose="02020603050405020304" pitchFamily="18" charset="0"/>
              </a:rPr>
              <a:t>Les </a:t>
            </a:r>
            <a:r>
              <a:rPr lang="fr-FR" sz="1400" b="1" dirty="0" err="1">
                <a:solidFill>
                  <a:srgbClr val="373739"/>
                </a:solidFill>
                <a:ea typeface="Calibri" panose="020F0502020204030204" pitchFamily="34" charset="0"/>
                <a:cs typeface="Times New Roman" panose="02020603050405020304" pitchFamily="18" charset="0"/>
              </a:rPr>
              <a:t>imidazolés</a:t>
            </a:r>
            <a:r>
              <a:rPr lang="fr-FR" sz="1400" b="1" dirty="0">
                <a:solidFill>
                  <a:srgbClr val="373739"/>
                </a:solidFill>
                <a:ea typeface="Calibri" panose="020F0502020204030204" pitchFamily="34" charset="0"/>
                <a:cs typeface="Times New Roman" panose="02020603050405020304" pitchFamily="18" charset="0"/>
              </a:rPr>
              <a:t> </a:t>
            </a:r>
            <a:r>
              <a:rPr lang="fr-FR" sz="1400" b="1" dirty="0">
                <a:solidFill>
                  <a:srgbClr val="373739"/>
                </a:solidFill>
                <a:ea typeface="Times New Roman" panose="02020603050405020304" pitchFamily="18" charset="0"/>
                <a:cs typeface="Times New Roman" panose="02020603050405020304" pitchFamily="18" charset="0"/>
              </a:rPr>
              <a:t>per os antiparasitaires</a:t>
            </a:r>
            <a:r>
              <a:rPr lang="fr-FR" sz="1400" dirty="0">
                <a:solidFill>
                  <a:srgbClr val="373739"/>
                </a:solidFill>
                <a:ea typeface="Times New Roman" panose="02020603050405020304" pitchFamily="18" charset="0"/>
                <a:cs typeface="Times New Roman" panose="02020603050405020304" pitchFamily="18" charset="0"/>
              </a:rPr>
              <a:t> (codes ATC P01)</a:t>
            </a:r>
            <a:endParaRPr lang="fr-FR" sz="1400" dirty="0">
              <a:solidFill>
                <a:srgbClr val="373739"/>
              </a:solidFill>
              <a:ea typeface="Calibri" panose="020F0502020204030204" pitchFamily="34" charset="0"/>
              <a:cs typeface="Times New Roman" panose="02020603050405020304" pitchFamily="18" charset="0"/>
            </a:endParaRPr>
          </a:p>
          <a:p>
            <a:pPr marL="216000" lvl="0" indent="288000">
              <a:lnSpc>
                <a:spcPct val="107000"/>
              </a:lnSpc>
              <a:spcBef>
                <a:spcPts val="200"/>
              </a:spcBef>
              <a:spcAft>
                <a:spcPts val="0"/>
              </a:spcAft>
              <a:buFont typeface="Calibri" panose="020F0502020204030204" pitchFamily="34" charset="0"/>
              <a:buChar char="-"/>
            </a:pPr>
            <a:r>
              <a:rPr lang="fr-FR" sz="1400" dirty="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antibiotiques intestinaux</a:t>
            </a:r>
            <a:r>
              <a:rPr lang="fr-FR" sz="1400" dirty="0">
                <a:solidFill>
                  <a:srgbClr val="373739"/>
                </a:solidFill>
                <a:ea typeface="Times New Roman" panose="02020603050405020304" pitchFamily="18" charset="0"/>
                <a:cs typeface="Times New Roman" panose="02020603050405020304" pitchFamily="18" charset="0"/>
              </a:rPr>
              <a:t> : </a:t>
            </a:r>
            <a:r>
              <a:rPr lang="fr-FR" sz="1400" dirty="0" err="1">
                <a:solidFill>
                  <a:srgbClr val="373739"/>
                </a:solidFill>
                <a:ea typeface="Times New Roman" panose="02020603050405020304" pitchFamily="18" charset="0"/>
                <a:cs typeface="Times New Roman" panose="02020603050405020304" pitchFamily="18" charset="0"/>
              </a:rPr>
              <a:t>fidaxomicine</a:t>
            </a:r>
            <a:r>
              <a:rPr lang="fr-FR" sz="1400" dirty="0">
                <a:solidFill>
                  <a:srgbClr val="373739"/>
                </a:solidFill>
                <a:ea typeface="Times New Roman" panose="02020603050405020304" pitchFamily="18" charset="0"/>
                <a:cs typeface="Times New Roman" panose="02020603050405020304" pitchFamily="18" charset="0"/>
              </a:rPr>
              <a:t> (codes ATC A07AA)</a:t>
            </a:r>
            <a:endParaRPr lang="fr-FR" sz="1400" dirty="0">
              <a:solidFill>
                <a:srgbClr val="373739"/>
              </a:solidFill>
              <a:ea typeface="Calibri" panose="020F0502020204030204" pitchFamily="34" charset="0"/>
              <a:cs typeface="Times New Roman" panose="02020603050405020304" pitchFamily="18" charset="0"/>
            </a:endParaRPr>
          </a:p>
          <a:p>
            <a:pPr marL="216000" lvl="0" indent="288000">
              <a:lnSpc>
                <a:spcPct val="107000"/>
              </a:lnSpc>
              <a:spcBef>
                <a:spcPts val="200"/>
              </a:spcBef>
              <a:spcAft>
                <a:spcPts val="0"/>
              </a:spcAft>
              <a:buFont typeface="Calibri" panose="020F0502020204030204" pitchFamily="34" charset="0"/>
              <a:buChar char="-"/>
            </a:pPr>
            <a:r>
              <a:rPr lang="fr-FR" sz="1400" dirty="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antimycosiques </a:t>
            </a:r>
            <a:r>
              <a:rPr lang="fr-FR" sz="1400" dirty="0">
                <a:solidFill>
                  <a:srgbClr val="373739"/>
                </a:solidFill>
                <a:ea typeface="Times New Roman" panose="02020603050405020304" pitchFamily="18" charset="0"/>
                <a:cs typeface="Times New Roman" panose="02020603050405020304" pitchFamily="18" charset="0"/>
              </a:rPr>
              <a:t>(codes ATC J02)</a:t>
            </a:r>
            <a:endParaRPr lang="fr-FR" sz="1400" dirty="0">
              <a:solidFill>
                <a:srgbClr val="373739"/>
              </a:solidFill>
              <a:ea typeface="Calibri" panose="020F0502020204030204" pitchFamily="34" charset="0"/>
              <a:cs typeface="Times New Roman" panose="02020603050405020304" pitchFamily="18" charset="0"/>
            </a:endParaRPr>
          </a:p>
          <a:p>
            <a:pPr marL="216000" indent="288000">
              <a:lnSpc>
                <a:spcPct val="107000"/>
              </a:lnSpc>
              <a:spcBef>
                <a:spcPts val="200"/>
              </a:spcBef>
              <a:buFont typeface="Calibri" panose="020F0502020204030204" pitchFamily="34" charset="0"/>
              <a:buChar char="-"/>
            </a:pPr>
            <a:r>
              <a:rPr lang="fr-FR" sz="1400" dirty="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antifongiques</a:t>
            </a:r>
            <a:r>
              <a:rPr lang="fr-FR" sz="1400" dirty="0">
                <a:solidFill>
                  <a:srgbClr val="373739"/>
                </a:solidFill>
                <a:ea typeface="Times New Roman" panose="02020603050405020304" pitchFamily="18" charset="0"/>
                <a:cs typeface="Times New Roman" panose="02020603050405020304" pitchFamily="18" charset="0"/>
              </a:rPr>
              <a:t> (codes ATC D01BA)</a:t>
            </a:r>
            <a:endParaRPr lang="fr-FR" sz="1400" dirty="0">
              <a:solidFill>
                <a:srgbClr val="373739"/>
              </a:solidFill>
              <a:ea typeface="Calibri" panose="020F0502020204030204" pitchFamily="34" charset="0"/>
              <a:cs typeface="Times New Roman" panose="02020603050405020304" pitchFamily="18" charset="0"/>
            </a:endParaRPr>
          </a:p>
          <a:p>
            <a:pPr marL="216000" lvl="0" indent="288000">
              <a:lnSpc>
                <a:spcPct val="107000"/>
              </a:lnSpc>
              <a:spcBef>
                <a:spcPts val="200"/>
              </a:spcBef>
              <a:spcAft>
                <a:spcPts val="0"/>
              </a:spcAft>
              <a:buFont typeface="Calibri" panose="020F0502020204030204" pitchFamily="34" charset="0"/>
              <a:buChar char="-"/>
            </a:pPr>
            <a:r>
              <a:rPr lang="fr-FR" sz="1400" dirty="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antituberculeux </a:t>
            </a:r>
            <a:r>
              <a:rPr lang="fr-FR" sz="1400" dirty="0">
                <a:solidFill>
                  <a:srgbClr val="373739"/>
                </a:solidFill>
                <a:ea typeface="Times New Roman" panose="02020603050405020304" pitchFamily="18" charset="0"/>
                <a:cs typeface="Times New Roman" panose="02020603050405020304" pitchFamily="18" charset="0"/>
              </a:rPr>
              <a:t>(codes ATC J04)</a:t>
            </a:r>
            <a:endParaRPr lang="fr-FR" sz="1400" dirty="0">
              <a:solidFill>
                <a:srgbClr val="373739"/>
              </a:solidFill>
              <a:ea typeface="Calibri" panose="020F0502020204030204" pitchFamily="34" charset="0"/>
              <a:cs typeface="Times New Roman" panose="02020603050405020304" pitchFamily="18" charset="0"/>
            </a:endParaRPr>
          </a:p>
          <a:p>
            <a:pPr marL="216000" lvl="0" indent="288000">
              <a:lnSpc>
                <a:spcPct val="107000"/>
              </a:lnSpc>
              <a:spcBef>
                <a:spcPts val="200"/>
              </a:spcBef>
              <a:spcAft>
                <a:spcPts val="0"/>
              </a:spcAft>
              <a:buFont typeface="Calibri" panose="020F0502020204030204" pitchFamily="34" charset="0"/>
              <a:buChar char="-"/>
            </a:pPr>
            <a:r>
              <a:rPr lang="fr-FR" sz="1400" dirty="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antiviraux pour la Covid-19 </a:t>
            </a:r>
            <a:r>
              <a:rPr lang="fr-FR" sz="1400" dirty="0">
                <a:solidFill>
                  <a:srgbClr val="373739"/>
                </a:solidFill>
                <a:ea typeface="Times New Roman" panose="02020603050405020304" pitchFamily="18" charset="0"/>
                <a:cs typeface="Times New Roman" panose="02020603050405020304" pitchFamily="18" charset="0"/>
              </a:rPr>
              <a:t>(tous les autres antiviraux sont exclus)</a:t>
            </a:r>
          </a:p>
          <a:p>
            <a:pPr marL="216000" lvl="0" algn="just">
              <a:lnSpc>
                <a:spcPct val="107000"/>
              </a:lnSpc>
              <a:spcAft>
                <a:spcPts val="0"/>
              </a:spcAft>
            </a:pPr>
            <a:r>
              <a:rPr lang="fr-FR" sz="1400" i="1" dirty="0">
                <a:solidFill>
                  <a:srgbClr val="373739"/>
                </a:solidFill>
                <a:highlight>
                  <a:srgbClr val="FFFF00"/>
                </a:highlight>
                <a:ea typeface="Calibri" panose="020F0502020204030204" pitchFamily="34" charset="0"/>
                <a:cs typeface="Times New Roman" panose="02020603050405020304" pitchFamily="18" charset="0"/>
              </a:rPr>
              <a:t>(cf. annexe 3 </a:t>
            </a:r>
            <a:r>
              <a:rPr lang="fr-FR" sz="1400" i="1" dirty="0">
                <a:solidFill>
                  <a:srgbClr val="373739"/>
                </a:solidFill>
                <a:ea typeface="Calibri" panose="020F0502020204030204" pitchFamily="34" charset="0"/>
                <a:cs typeface="Times New Roman" panose="02020603050405020304" pitchFamily="18" charset="0"/>
              </a:rPr>
              <a:t>du guide de l’enquêteur page 51-55 pour la liste complète des AI ciblés)</a:t>
            </a:r>
          </a:p>
          <a:p>
            <a:pPr lvl="0" algn="just">
              <a:lnSpc>
                <a:spcPct val="107000"/>
              </a:lnSpc>
              <a:spcAft>
                <a:spcPts val="0"/>
              </a:spcAft>
            </a:pPr>
            <a:endParaRPr lang="fr-FR" sz="1600" i="1" dirty="0">
              <a:ea typeface="Calibri" panose="020F0502020204030204" pitchFamily="34" charset="0"/>
              <a:cs typeface="Times New Roman" panose="02020603050405020304" pitchFamily="18" charset="0"/>
            </a:endParaRPr>
          </a:p>
          <a:p>
            <a:pPr marL="144000" lvl="2" indent="-144000">
              <a:lnSpc>
                <a:spcPct val="110000"/>
              </a:lnSpc>
              <a:buClr>
                <a:schemeClr val="tx2"/>
              </a:buClr>
              <a:buFont typeface="Symbol" panose="05050102010706020507" pitchFamily="18" charset="2"/>
              <a:buChar char="·"/>
            </a:pPr>
            <a:r>
              <a:rPr lang="fr-FR" sz="1600" b="1" dirty="0">
                <a:solidFill>
                  <a:schemeClr val="accent1"/>
                </a:solidFill>
              </a:rPr>
              <a:t>Pour documenter les traitements AI</a:t>
            </a:r>
            <a:r>
              <a:rPr lang="fr-FR" sz="1600" dirty="0">
                <a:solidFill>
                  <a:srgbClr val="373739"/>
                </a:solidFill>
              </a:rPr>
              <a:t>, recueillir les informations de la manière suivante :</a:t>
            </a:r>
          </a:p>
          <a:p>
            <a:pPr marL="540000" indent="-342900" algn="just">
              <a:lnSpc>
                <a:spcPct val="107000"/>
              </a:lnSpc>
              <a:spcBef>
                <a:spcPts val="300"/>
              </a:spcBef>
              <a:buFont typeface="+mj-lt"/>
              <a:buAutoNum type="arabicPeriod"/>
            </a:pPr>
            <a:r>
              <a:rPr lang="fr-FR" sz="1400" dirty="0">
                <a:solidFill>
                  <a:srgbClr val="373739"/>
                </a:solidFill>
                <a:ea typeface="Times New Roman" panose="02020603050405020304" pitchFamily="18" charset="0"/>
                <a:cs typeface="Times New Roman" panose="02020603050405020304" pitchFamily="18" charset="0"/>
              </a:rPr>
              <a:t>Répertorier </a:t>
            </a:r>
            <a:r>
              <a:rPr lang="fr-FR" sz="1400" b="1" dirty="0">
                <a:solidFill>
                  <a:srgbClr val="373739"/>
                </a:solidFill>
                <a:ea typeface="Times New Roman" panose="02020603050405020304" pitchFamily="18" charset="0"/>
                <a:cs typeface="Times New Roman" panose="02020603050405020304" pitchFamily="18" charset="0"/>
              </a:rPr>
              <a:t>tous les traitements anti-infectieux administrés au résident le jour de l'enquête</a:t>
            </a:r>
          </a:p>
          <a:p>
            <a:pPr marL="540000" indent="-342900" algn="just">
              <a:lnSpc>
                <a:spcPct val="107000"/>
              </a:lnSpc>
              <a:spcBef>
                <a:spcPts val="600"/>
              </a:spcBef>
              <a:buFont typeface="+mj-lt"/>
              <a:buAutoNum type="arabicPeriod"/>
            </a:pPr>
            <a:r>
              <a:rPr lang="fr-FR" sz="1400" dirty="0">
                <a:solidFill>
                  <a:srgbClr val="373739"/>
                </a:solidFill>
                <a:ea typeface="Times New Roman" panose="02020603050405020304" pitchFamily="18" charset="0"/>
                <a:cs typeface="Times New Roman" panose="02020603050405020304" pitchFamily="18" charset="0"/>
              </a:rPr>
              <a:t>Pour chaque traitement recensé, documenter la </a:t>
            </a:r>
            <a:r>
              <a:rPr lang="fr-FR" sz="1400" b="1" dirty="0">
                <a:solidFill>
                  <a:srgbClr val="373739"/>
                </a:solidFill>
                <a:ea typeface="Times New Roman" panose="02020603050405020304" pitchFamily="18" charset="0"/>
                <a:cs typeface="Times New Roman" panose="02020603050405020304" pitchFamily="18" charset="0"/>
              </a:rPr>
              <a:t>voie d’administration </a:t>
            </a:r>
            <a:r>
              <a:rPr lang="fr-FR" sz="1400" dirty="0">
                <a:solidFill>
                  <a:srgbClr val="373739"/>
                </a:solidFill>
                <a:ea typeface="Times New Roman" panose="02020603050405020304" pitchFamily="18" charset="0"/>
                <a:cs typeface="Times New Roman" panose="02020603050405020304" pitchFamily="18" charset="0"/>
              </a:rPr>
              <a:t>et </a:t>
            </a:r>
            <a:r>
              <a:rPr lang="fr-FR" sz="1400" b="1" dirty="0">
                <a:solidFill>
                  <a:srgbClr val="373739"/>
                </a:solidFill>
                <a:ea typeface="Times New Roman" panose="02020603050405020304" pitchFamily="18" charset="0"/>
                <a:cs typeface="Times New Roman" panose="02020603050405020304" pitchFamily="18" charset="0"/>
              </a:rPr>
              <a:t>la durée prévue du traitement </a:t>
            </a:r>
            <a:r>
              <a:rPr lang="fr-FR" sz="1400" b="1" u="sng" dirty="0">
                <a:solidFill>
                  <a:srgbClr val="373739"/>
                </a:solidFill>
                <a:ea typeface="Times New Roman" panose="02020603050405020304" pitchFamily="18" charset="0"/>
                <a:cs typeface="Times New Roman" panose="02020603050405020304" pitchFamily="18" charset="0"/>
              </a:rPr>
              <a:t>en intention de traiter</a:t>
            </a:r>
          </a:p>
          <a:p>
            <a:pPr marL="540000" indent="-342900" algn="just">
              <a:lnSpc>
                <a:spcPct val="107000"/>
              </a:lnSpc>
              <a:spcBef>
                <a:spcPts val="600"/>
              </a:spcBef>
              <a:buFont typeface="+mj-lt"/>
              <a:buAutoNum type="arabicPeriod"/>
            </a:pPr>
            <a:r>
              <a:rPr lang="fr-FR" sz="1400" dirty="0">
                <a:solidFill>
                  <a:srgbClr val="373739"/>
                </a:solidFill>
                <a:ea typeface="Times New Roman" panose="02020603050405020304" pitchFamily="18" charset="0"/>
                <a:cs typeface="Times New Roman" panose="02020603050405020304" pitchFamily="18" charset="0"/>
              </a:rPr>
              <a:t>Pour chaque traitement recensé, renseigner l’</a:t>
            </a:r>
            <a:r>
              <a:rPr lang="fr-FR" sz="1400" b="1" dirty="0">
                <a:solidFill>
                  <a:srgbClr val="373739"/>
                </a:solidFill>
                <a:ea typeface="Times New Roman" panose="02020603050405020304" pitchFamily="18" charset="0"/>
                <a:cs typeface="Times New Roman" panose="02020603050405020304" pitchFamily="18" charset="0"/>
              </a:rPr>
              <a:t>indication</a:t>
            </a:r>
            <a:r>
              <a:rPr lang="fr-FR" sz="1400" dirty="0">
                <a:solidFill>
                  <a:srgbClr val="373739"/>
                </a:solidFill>
                <a:ea typeface="Times New Roman" panose="02020603050405020304" pitchFamily="18" charset="0"/>
                <a:cs typeface="Times New Roman" panose="02020603050405020304" pitchFamily="18" charset="0"/>
              </a:rPr>
              <a:t> </a:t>
            </a:r>
            <a:r>
              <a:rPr lang="fr-FR" sz="1400" b="1" dirty="0">
                <a:solidFill>
                  <a:srgbClr val="373739"/>
                </a:solidFill>
                <a:ea typeface="Times New Roman" panose="02020603050405020304" pitchFamily="18" charset="0"/>
                <a:cs typeface="Times New Roman" panose="02020603050405020304" pitchFamily="18" charset="0"/>
              </a:rPr>
              <a:t>ou contexte de prescription</a:t>
            </a:r>
            <a:endParaRPr lang="fr-FR" sz="1400" dirty="0">
              <a:solidFill>
                <a:srgbClr val="373739"/>
              </a:solidFill>
              <a:ea typeface="Times New Roman" panose="02020603050405020304" pitchFamily="18" charset="0"/>
              <a:cs typeface="Times New Roman" panose="02020603050405020304" pitchFamily="18" charset="0"/>
            </a:endParaRPr>
          </a:p>
          <a:p>
            <a:pPr marL="540000" indent="-342900" algn="just">
              <a:lnSpc>
                <a:spcPct val="107000"/>
              </a:lnSpc>
              <a:spcBef>
                <a:spcPts val="600"/>
              </a:spcBef>
              <a:buFont typeface="+mj-lt"/>
              <a:buAutoNum type="arabicPeriod"/>
            </a:pPr>
            <a:r>
              <a:rPr lang="fr-FR" sz="1400" u="sng" dirty="0">
                <a:solidFill>
                  <a:srgbClr val="373739"/>
                </a:solidFill>
                <a:ea typeface="Times New Roman" panose="02020603050405020304" pitchFamily="18" charset="0"/>
                <a:cs typeface="Times New Roman" panose="02020603050405020304" pitchFamily="18" charset="0"/>
              </a:rPr>
              <a:t>Pour les traitements curatifs d’infection</a:t>
            </a:r>
            <a:r>
              <a:rPr lang="fr-FR" sz="1400" dirty="0">
                <a:solidFill>
                  <a:srgbClr val="373739"/>
                </a:solidFill>
                <a:ea typeface="Times New Roman" panose="02020603050405020304" pitchFamily="18" charset="0"/>
                <a:cs typeface="Times New Roman" panose="02020603050405020304" pitchFamily="18" charset="0"/>
              </a:rPr>
              <a:t>, renseigner le </a:t>
            </a:r>
            <a:r>
              <a:rPr lang="fr-FR" sz="1400" b="1" dirty="0">
                <a:solidFill>
                  <a:srgbClr val="373739"/>
                </a:solidFill>
                <a:ea typeface="Times New Roman" panose="02020603050405020304" pitchFamily="18" charset="0"/>
                <a:cs typeface="Times New Roman" panose="02020603050405020304" pitchFamily="18" charset="0"/>
              </a:rPr>
              <a:t>diagnostic associé au traitement</a:t>
            </a:r>
          </a:p>
          <a:p>
            <a:pPr marL="540000" indent="-342900" algn="just">
              <a:lnSpc>
                <a:spcPct val="107000"/>
              </a:lnSpc>
              <a:spcBef>
                <a:spcPts val="600"/>
              </a:spcBef>
              <a:buFont typeface="+mj-lt"/>
              <a:buAutoNum type="arabicPeriod"/>
            </a:pPr>
            <a:r>
              <a:rPr lang="fr-FR" sz="1400" u="sng" dirty="0">
                <a:solidFill>
                  <a:srgbClr val="373739"/>
                </a:solidFill>
                <a:ea typeface="Times New Roman" panose="02020603050405020304" pitchFamily="18" charset="0"/>
                <a:cs typeface="Times New Roman" panose="02020603050405020304" pitchFamily="18" charset="0"/>
              </a:rPr>
              <a:t>Pour les traitements curatifs d’infection de plus de 72 heures</a:t>
            </a:r>
            <a:r>
              <a:rPr lang="fr-FR" sz="1400" dirty="0">
                <a:solidFill>
                  <a:srgbClr val="373739"/>
                </a:solidFill>
                <a:ea typeface="Times New Roman" panose="02020603050405020304" pitchFamily="18" charset="0"/>
                <a:cs typeface="Times New Roman" panose="02020603050405020304" pitchFamily="18" charset="0"/>
              </a:rPr>
              <a:t>, indiquer si une </a:t>
            </a:r>
            <a:r>
              <a:rPr lang="fr-FR" sz="1400" b="1" dirty="0">
                <a:solidFill>
                  <a:srgbClr val="373739"/>
                </a:solidFill>
                <a:ea typeface="Times New Roman" panose="02020603050405020304" pitchFamily="18" charset="0"/>
                <a:cs typeface="Times New Roman" panose="02020603050405020304" pitchFamily="18" charset="0"/>
              </a:rPr>
              <a:t>réévaluation de l’antibiothérapie</a:t>
            </a:r>
            <a:r>
              <a:rPr lang="fr-FR" sz="1400" dirty="0">
                <a:solidFill>
                  <a:srgbClr val="373739"/>
                </a:solidFill>
                <a:ea typeface="Times New Roman" panose="02020603050405020304" pitchFamily="18" charset="0"/>
                <a:cs typeface="Times New Roman" panose="02020603050405020304" pitchFamily="18" charset="0"/>
              </a:rPr>
              <a:t> a été réalisée</a:t>
            </a:r>
          </a:p>
          <a:p>
            <a:pPr marL="540000" indent="-342900" algn="just">
              <a:lnSpc>
                <a:spcPct val="107000"/>
              </a:lnSpc>
              <a:spcBef>
                <a:spcPts val="600"/>
              </a:spcBef>
              <a:buFont typeface="+mj-lt"/>
              <a:buAutoNum type="arabicPeriod"/>
            </a:pPr>
            <a:r>
              <a:rPr lang="fr-FR" sz="1400" dirty="0">
                <a:solidFill>
                  <a:srgbClr val="373739"/>
                </a:solidFill>
                <a:ea typeface="Times New Roman" panose="02020603050405020304" pitchFamily="18" charset="0"/>
                <a:cs typeface="Times New Roman" panose="02020603050405020304" pitchFamily="18" charset="0"/>
              </a:rPr>
              <a:t>Pour chaque traitement recensé, indiquer le </a:t>
            </a:r>
            <a:r>
              <a:rPr lang="fr-FR" sz="1400" b="1" dirty="0">
                <a:solidFill>
                  <a:srgbClr val="373739"/>
                </a:solidFill>
                <a:ea typeface="Times New Roman" panose="02020603050405020304" pitchFamily="18" charset="0"/>
                <a:cs typeface="Times New Roman" panose="02020603050405020304" pitchFamily="18" charset="0"/>
              </a:rPr>
              <a:t>lieu de prescription</a:t>
            </a:r>
          </a:p>
        </p:txBody>
      </p:sp>
      <p:sp>
        <p:nvSpPr>
          <p:cNvPr id="12" name="ZoneTexte 11"/>
          <p:cNvSpPr txBox="1"/>
          <p:nvPr/>
        </p:nvSpPr>
        <p:spPr>
          <a:xfrm>
            <a:off x="6876256" y="2528875"/>
            <a:ext cx="2088232" cy="861774"/>
          </a:xfrm>
          <a:prstGeom prst="rect">
            <a:avLst/>
          </a:prstGeom>
          <a:solidFill>
            <a:srgbClr val="FFC000">
              <a:alpha val="70000"/>
            </a:srgbClr>
          </a:solidFill>
        </p:spPr>
        <p:txBody>
          <a:bodyPr wrap="square" lIns="36000" tIns="0" rIns="36000" bIns="0" rtlCol="0">
            <a:spAutoFit/>
          </a:bodyPr>
          <a:lstStyle/>
          <a:p>
            <a:r>
              <a:rPr lang="fr-FR" sz="1400" i="1" dirty="0"/>
              <a:t>Nouvelles classes d’AI ciblées par rapport à </a:t>
            </a:r>
            <a:r>
              <a:rPr lang="fr-FR" sz="1400" i="1" dirty="0" err="1"/>
              <a:t>Prev’Ehpad</a:t>
            </a:r>
            <a:r>
              <a:rPr lang="fr-FR" sz="1400" i="1" dirty="0"/>
              <a:t> 2016 (sauf rifampicine)</a:t>
            </a:r>
          </a:p>
        </p:txBody>
      </p:sp>
      <p:sp>
        <p:nvSpPr>
          <p:cNvPr id="14" name="Accolade fermante 13"/>
          <p:cNvSpPr/>
          <p:nvPr/>
        </p:nvSpPr>
        <p:spPr>
          <a:xfrm>
            <a:off x="6708864" y="2492896"/>
            <a:ext cx="125056" cy="873190"/>
          </a:xfrm>
          <a:prstGeom prst="rightBrace">
            <a:avLst/>
          </a:prstGeom>
          <a:ln w="25400">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solidFill>
                <a:srgbClr val="FFC000"/>
              </a:solidFill>
            </a:endParaRPr>
          </a:p>
        </p:txBody>
      </p:sp>
    </p:spTree>
    <p:extLst>
      <p:ext uri="{BB962C8B-B14F-4D97-AF65-F5344CB8AC3E}">
        <p14:creationId xmlns:p14="http://schemas.microsoft.com/office/powerpoint/2010/main" val="1572443286"/>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Traitement(s) anti-infectieux</a:t>
            </a:r>
            <a:endParaRPr lang="fr-FR" dirty="0"/>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2213" y="1124744"/>
            <a:ext cx="7475434" cy="2838498"/>
          </a:xfrm>
          <a:prstGeom prst="rect">
            <a:avLst/>
          </a:prstGeom>
          <a:solidFill>
            <a:schemeClr val="bg1"/>
          </a:solidFill>
          <a:ln w="25400">
            <a:noFill/>
          </a:ln>
        </p:spPr>
      </p:pic>
      <p:sp>
        <p:nvSpPr>
          <p:cNvPr id="5" name="Rectangle 4"/>
          <p:cNvSpPr/>
          <p:nvPr/>
        </p:nvSpPr>
        <p:spPr>
          <a:xfrm>
            <a:off x="592211" y="1124744"/>
            <a:ext cx="3331717" cy="3204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755576" y="3987196"/>
            <a:ext cx="7632848" cy="2277547"/>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bIns="0">
            <a:spAutoFit/>
          </a:bodyPr>
          <a:lstStyle/>
          <a:p>
            <a:pPr marL="0" lvl="4">
              <a:spcBef>
                <a:spcPts val="300"/>
              </a:spcBef>
            </a:pPr>
            <a:r>
              <a:rPr lang="fr-FR" sz="1600" b="1" dirty="0">
                <a:solidFill>
                  <a:schemeClr val="accent1"/>
                </a:solidFill>
                <a:sym typeface="Wingdings" panose="05000000000000000000" pitchFamily="2" charset="2"/>
              </a:rPr>
              <a:t> </a:t>
            </a:r>
            <a:r>
              <a:rPr lang="fr-FR" sz="1600" b="1" dirty="0">
                <a:solidFill>
                  <a:srgbClr val="373739"/>
                </a:solidFill>
              </a:rPr>
              <a:t>Indiquer si le </a:t>
            </a:r>
            <a:r>
              <a:rPr lang="fr-FR" sz="1600" b="1" dirty="0">
                <a:solidFill>
                  <a:schemeClr val="accent1"/>
                </a:solidFill>
              </a:rPr>
              <a:t>résident reçoit au moins un traitement anti-infectieux</a:t>
            </a:r>
            <a:br>
              <a:rPr lang="fr-FR" sz="1600" b="1" dirty="0">
                <a:solidFill>
                  <a:schemeClr val="accent1"/>
                </a:solidFill>
              </a:rPr>
            </a:br>
            <a:r>
              <a:rPr lang="fr-FR" sz="1600" b="1" dirty="0">
                <a:solidFill>
                  <a:schemeClr val="accent1"/>
                </a:solidFill>
              </a:rPr>
              <a:t>parmi ceux ciblés et administrés par voir générale le jour de l’enquête</a:t>
            </a:r>
          </a:p>
          <a:p>
            <a:pPr marL="0" lvl="4">
              <a:spcBef>
                <a:spcPts val="300"/>
              </a:spcBef>
            </a:pPr>
            <a:r>
              <a:rPr lang="fr-FR" sz="1400" i="1" dirty="0">
                <a:solidFill>
                  <a:srgbClr val="373739"/>
                </a:solidFill>
                <a:sym typeface="Wingdings" panose="05000000000000000000" pitchFamily="2" charset="2"/>
              </a:rPr>
              <a:t>(cf. la liste complète des AI ciblés en annexe 3 du guide de l’enquêteur page 51-55)</a:t>
            </a:r>
          </a:p>
          <a:p>
            <a:pPr marL="0" lvl="4">
              <a:spcBef>
                <a:spcPts val="300"/>
              </a:spcBef>
            </a:pPr>
            <a:r>
              <a:rPr lang="fr-FR" sz="1400" b="1" dirty="0">
                <a:solidFill>
                  <a:srgbClr val="373739"/>
                </a:solidFill>
                <a:sym typeface="Wingdings" panose="05000000000000000000" pitchFamily="2" charset="2"/>
              </a:rPr>
              <a:t> </a:t>
            </a:r>
            <a:r>
              <a:rPr lang="fr-FR" sz="1400" dirty="0">
                <a:solidFill>
                  <a:srgbClr val="373739"/>
                </a:solidFill>
              </a:rPr>
              <a:t>Si « Traitement(s) anti-infectieux » est coché « Oui », renseigner au moins un traitement AI et </a:t>
            </a:r>
            <a:r>
              <a:rPr lang="fr-FR" sz="1400" b="1" dirty="0">
                <a:solidFill>
                  <a:srgbClr val="373739"/>
                </a:solidFill>
                <a:sym typeface="Wingdings" panose="05000000000000000000" pitchFamily="2" charset="2"/>
              </a:rPr>
              <a:t>jusqu’à 4 anti-infectieux</a:t>
            </a:r>
          </a:p>
          <a:p>
            <a:pPr marL="0" lvl="4">
              <a:spcBef>
                <a:spcPts val="300"/>
              </a:spcBef>
            </a:pPr>
            <a:r>
              <a:rPr lang="fr-FR" sz="1400" b="1" dirty="0">
                <a:solidFill>
                  <a:srgbClr val="373739"/>
                </a:solidFill>
                <a:sym typeface="Wingdings" panose="05000000000000000000" pitchFamily="2" charset="2"/>
              </a:rPr>
              <a:t> </a:t>
            </a:r>
            <a:r>
              <a:rPr lang="fr-FR" sz="1400" dirty="0">
                <a:solidFill>
                  <a:srgbClr val="373739"/>
                </a:solidFill>
              </a:rPr>
              <a:t>Les traitements différés (</a:t>
            </a:r>
            <a:r>
              <a:rPr lang="fr-FR" sz="1400" i="1" dirty="0">
                <a:solidFill>
                  <a:srgbClr val="373739"/>
                </a:solidFill>
              </a:rPr>
              <a:t>i.e. </a:t>
            </a:r>
            <a:r>
              <a:rPr lang="fr-FR" sz="1400" dirty="0">
                <a:solidFill>
                  <a:srgbClr val="373739"/>
                </a:solidFill>
              </a:rPr>
              <a:t>non administrés au résident le jour de l’enquête) pour une infection présente chez le résident le jour de l’enquête ne doivent pas être documentés</a:t>
            </a:r>
          </a:p>
          <a:p>
            <a:pPr marL="0" lvl="4">
              <a:spcBef>
                <a:spcPts val="300"/>
              </a:spcBef>
            </a:pPr>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Cocher « </a:t>
            </a:r>
            <a:r>
              <a:rPr lang="fr-FR" sz="1400" b="1" dirty="0">
                <a:solidFill>
                  <a:srgbClr val="373739"/>
                </a:solidFill>
                <a:sym typeface="Wingdings" panose="05000000000000000000" pitchFamily="2" charset="2"/>
              </a:rPr>
              <a:t>Non</a:t>
            </a:r>
            <a:r>
              <a:rPr lang="fr-FR" sz="1400" dirty="0">
                <a:solidFill>
                  <a:srgbClr val="373739"/>
                </a:solidFill>
                <a:sym typeface="Wingdings" panose="05000000000000000000" pitchFamily="2" charset="2"/>
              </a:rPr>
              <a:t> » ou « </a:t>
            </a:r>
            <a:r>
              <a:rPr lang="fr-FR" sz="1400" b="1" dirty="0">
                <a:solidFill>
                  <a:srgbClr val="373739"/>
                </a:solidFill>
                <a:sym typeface="Wingdings" panose="05000000000000000000" pitchFamily="2" charset="2"/>
              </a:rPr>
              <a:t>Oui</a:t>
            </a:r>
            <a:r>
              <a:rPr lang="fr-FR" sz="1400" dirty="0">
                <a:solidFill>
                  <a:srgbClr val="373739"/>
                </a:solidFill>
                <a:sym typeface="Wingdings" panose="05000000000000000000" pitchFamily="2" charset="2"/>
              </a:rPr>
              <a:t> »</a:t>
            </a:r>
          </a:p>
          <a:p>
            <a:pPr marL="0" lvl="4">
              <a:spcBef>
                <a:spcPts val="600"/>
              </a:spcBef>
            </a:pPr>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la section est cochée « Non » par défaut dans </a:t>
            </a:r>
            <a:r>
              <a:rPr lang="fr-FR" sz="1400" dirty="0" err="1">
                <a:solidFill>
                  <a:srgbClr val="373739"/>
                </a:solidFill>
              </a:rPr>
              <a:t>PrevIAS</a:t>
            </a:r>
            <a:endParaRPr lang="fr-FR" sz="1400" dirty="0">
              <a:solidFill>
                <a:schemeClr val="accent1"/>
              </a:solidFill>
            </a:endParaRPr>
          </a:p>
        </p:txBody>
      </p:sp>
    </p:spTree>
    <p:extLst>
      <p:ext uri="{BB962C8B-B14F-4D97-AF65-F5344CB8AC3E}">
        <p14:creationId xmlns:p14="http://schemas.microsoft.com/office/powerpoint/2010/main" val="929926522"/>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Traitement(s) anti-infectieux</a:t>
            </a:r>
            <a:endParaRPr lang="fr-FR" dirty="0"/>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2213" y="1124744"/>
            <a:ext cx="7475434" cy="2838498"/>
          </a:xfrm>
          <a:prstGeom prst="rect">
            <a:avLst/>
          </a:prstGeom>
          <a:solidFill>
            <a:schemeClr val="bg1"/>
          </a:solidFill>
          <a:ln w="25400">
            <a:noFill/>
          </a:ln>
        </p:spPr>
      </p:pic>
      <p:sp>
        <p:nvSpPr>
          <p:cNvPr id="5" name="Rectangle 4"/>
          <p:cNvSpPr/>
          <p:nvPr/>
        </p:nvSpPr>
        <p:spPr>
          <a:xfrm>
            <a:off x="592211" y="1692000"/>
            <a:ext cx="7416000" cy="3204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1258382" y="4143482"/>
            <a:ext cx="7001334" cy="2031325"/>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a:spAutoFit/>
          </a:bodyPr>
          <a:lstStyle/>
          <a:p>
            <a:pPr marL="0" lvl="4">
              <a:spcBef>
                <a:spcPts val="300"/>
              </a:spcBef>
            </a:pPr>
            <a:r>
              <a:rPr lang="fr-FR" sz="1400" i="1" dirty="0">
                <a:solidFill>
                  <a:srgbClr val="373739"/>
                </a:solidFill>
              </a:rPr>
              <a:t>Si le champ « Traitement(s) anti-infectieux » est coché « Oui » :</a:t>
            </a:r>
            <a:endParaRPr lang="fr-FR" sz="1400" i="1" dirty="0"/>
          </a:p>
          <a:p>
            <a:pPr marL="0" lvl="4">
              <a:spcBef>
                <a:spcPts val="300"/>
              </a:spcBef>
            </a:pPr>
            <a:r>
              <a:rPr lang="fr-FR" sz="1600" b="1" dirty="0">
                <a:solidFill>
                  <a:schemeClr val="accent1"/>
                </a:solidFill>
                <a:sym typeface="Wingdings" panose="05000000000000000000" pitchFamily="2" charset="2"/>
              </a:rPr>
              <a:t> </a:t>
            </a:r>
            <a:r>
              <a:rPr lang="fr-FR" sz="1600" b="1" dirty="0">
                <a:solidFill>
                  <a:srgbClr val="373739"/>
                </a:solidFill>
              </a:rPr>
              <a:t>Indiquer le </a:t>
            </a:r>
            <a:r>
              <a:rPr lang="fr-FR" sz="1600" b="1" dirty="0">
                <a:solidFill>
                  <a:schemeClr val="accent1"/>
                </a:solidFill>
              </a:rPr>
              <a:t>nom de l’anti-infectieux administré au résident</a:t>
            </a:r>
            <a:br>
              <a:rPr lang="fr-FR" sz="1600" b="1" dirty="0">
                <a:solidFill>
                  <a:schemeClr val="accent1"/>
                </a:solidFill>
              </a:rPr>
            </a:br>
            <a:r>
              <a:rPr lang="fr-FR" sz="1600" b="1" dirty="0">
                <a:solidFill>
                  <a:schemeClr val="accent1"/>
                </a:solidFill>
              </a:rPr>
              <a:t>le jour de l’enquête</a:t>
            </a:r>
          </a:p>
          <a:p>
            <a:pPr marL="0" lvl="4">
              <a:spcBef>
                <a:spcPts val="300"/>
              </a:spcBef>
            </a:pPr>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Noter la </a:t>
            </a:r>
            <a:r>
              <a:rPr lang="fr-FR" sz="1400" b="1" dirty="0">
                <a:solidFill>
                  <a:srgbClr val="373739"/>
                </a:solidFill>
              </a:rPr>
              <a:t>dénomination commune internationale (DCI) </a:t>
            </a:r>
            <a:r>
              <a:rPr lang="fr-FR" sz="1400" dirty="0">
                <a:solidFill>
                  <a:srgbClr val="373739"/>
                </a:solidFill>
              </a:rPr>
              <a:t>ou le </a:t>
            </a:r>
            <a:r>
              <a:rPr lang="fr-FR" sz="1400" b="1" dirty="0">
                <a:solidFill>
                  <a:srgbClr val="373739"/>
                </a:solidFill>
              </a:rPr>
              <a:t>nom commercial </a:t>
            </a:r>
            <a:r>
              <a:rPr lang="fr-FR" sz="1400" dirty="0">
                <a:solidFill>
                  <a:srgbClr val="373739"/>
                </a:solidFill>
              </a:rPr>
              <a:t>ou </a:t>
            </a:r>
            <a:r>
              <a:rPr lang="fr-FR" sz="1400" b="1" dirty="0">
                <a:solidFill>
                  <a:srgbClr val="373739"/>
                </a:solidFill>
              </a:rPr>
              <a:t>code ATC </a:t>
            </a:r>
            <a:r>
              <a:rPr lang="fr-FR" sz="1400" dirty="0">
                <a:solidFill>
                  <a:srgbClr val="373739"/>
                </a:solidFill>
              </a:rPr>
              <a:t>de l’anti-infectieux</a:t>
            </a:r>
          </a:p>
          <a:p>
            <a:pPr marL="0" lvl="4">
              <a:spcBef>
                <a:spcPts val="600"/>
              </a:spcBef>
            </a:pPr>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la recherche du nom de l’AI à sélectionner dans le menu déroulant peut être effectuée à partir de la saisie, même partielle, du code ATC, de la DCI ou du nom commercial</a:t>
            </a:r>
            <a:endParaRPr lang="fr-FR" sz="1400" dirty="0">
              <a:solidFill>
                <a:schemeClr val="accent1"/>
              </a:solidFill>
            </a:endParaRPr>
          </a:p>
        </p:txBody>
      </p:sp>
      <p:sp>
        <p:nvSpPr>
          <p:cNvPr id="8" name="ZoneTexte 7"/>
          <p:cNvSpPr txBox="1"/>
          <p:nvPr/>
        </p:nvSpPr>
        <p:spPr>
          <a:xfrm>
            <a:off x="3275856" y="1062238"/>
            <a:ext cx="288032" cy="492443"/>
          </a:xfrm>
          <a:prstGeom prst="rect">
            <a:avLst/>
          </a:prstGeom>
          <a:noFill/>
        </p:spPr>
        <p:txBody>
          <a:bodyPr wrap="square" lIns="36000" tIns="0" rIns="36000" bIns="0" rtlCol="0">
            <a:spAutoFit/>
          </a:bodyPr>
          <a:lstStyle/>
          <a:p>
            <a:r>
              <a:rPr lang="fr-FR" sz="3200" dirty="0">
                <a:solidFill>
                  <a:schemeClr val="accent1"/>
                </a:solidFill>
                <a:sym typeface="Wingdings" panose="05000000000000000000" pitchFamily="2" charset="2"/>
              </a:rPr>
              <a:t></a:t>
            </a:r>
            <a:endParaRPr lang="fr-FR" sz="3200" dirty="0">
              <a:solidFill>
                <a:schemeClr val="accent1"/>
              </a:solidFill>
            </a:endParaRPr>
          </a:p>
        </p:txBody>
      </p:sp>
    </p:spTree>
    <p:extLst>
      <p:ext uri="{BB962C8B-B14F-4D97-AF65-F5344CB8AC3E}">
        <p14:creationId xmlns:p14="http://schemas.microsoft.com/office/powerpoint/2010/main" val="1268979078"/>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Traitement(s) anti-infectieux</a:t>
            </a:r>
            <a:endParaRPr lang="fr-FR" dirty="0"/>
          </a:p>
        </p:txBody>
      </p:sp>
      <p:pic>
        <p:nvPicPr>
          <p:cNvPr id="3" name="Imag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2213" y="1124744"/>
            <a:ext cx="7475434" cy="2838498"/>
          </a:xfrm>
          <a:prstGeom prst="rect">
            <a:avLst/>
          </a:prstGeom>
          <a:solidFill>
            <a:schemeClr val="bg1"/>
          </a:solidFill>
          <a:ln w="25400">
            <a:noFill/>
          </a:ln>
        </p:spPr>
      </p:pic>
      <p:sp>
        <p:nvSpPr>
          <p:cNvPr id="5" name="Rectangle 4"/>
          <p:cNvSpPr/>
          <p:nvPr/>
        </p:nvSpPr>
        <p:spPr>
          <a:xfrm>
            <a:off x="592211" y="2019600"/>
            <a:ext cx="7416000" cy="3204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p:cNvSpPr txBox="1"/>
          <p:nvPr/>
        </p:nvSpPr>
        <p:spPr>
          <a:xfrm>
            <a:off x="3275856" y="1062238"/>
            <a:ext cx="288032" cy="492443"/>
          </a:xfrm>
          <a:prstGeom prst="rect">
            <a:avLst/>
          </a:prstGeom>
          <a:noFill/>
        </p:spPr>
        <p:txBody>
          <a:bodyPr wrap="square" lIns="36000" tIns="0" rIns="36000" bIns="0" rtlCol="0">
            <a:spAutoFit/>
          </a:bodyPr>
          <a:lstStyle/>
          <a:p>
            <a:r>
              <a:rPr lang="fr-FR" sz="3200" dirty="0">
                <a:solidFill>
                  <a:schemeClr val="accent1"/>
                </a:solidFill>
                <a:sym typeface="Wingdings" panose="05000000000000000000" pitchFamily="2" charset="2"/>
              </a:rPr>
              <a:t></a:t>
            </a:r>
            <a:endParaRPr lang="fr-FR" sz="3200" dirty="0">
              <a:solidFill>
                <a:schemeClr val="accent1"/>
              </a:solidFill>
            </a:endParaRPr>
          </a:p>
        </p:txBody>
      </p:sp>
      <p:sp>
        <p:nvSpPr>
          <p:cNvPr id="8" name="Rectangle 7"/>
          <p:cNvSpPr/>
          <p:nvPr/>
        </p:nvSpPr>
        <p:spPr>
          <a:xfrm>
            <a:off x="299386" y="4634837"/>
            <a:ext cx="5652628" cy="2039020"/>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a:spAutoFit/>
          </a:bodyPr>
          <a:lstStyle/>
          <a:p>
            <a:pPr marL="0" lvl="4">
              <a:spcBef>
                <a:spcPts val="300"/>
              </a:spcBef>
            </a:pPr>
            <a:r>
              <a:rPr lang="fr-FR" sz="1600" b="1" dirty="0">
                <a:solidFill>
                  <a:schemeClr val="accent1"/>
                </a:solidFill>
                <a:sym typeface="Wingdings" panose="05000000000000000000" pitchFamily="2" charset="2"/>
              </a:rPr>
              <a:t> </a:t>
            </a:r>
            <a:r>
              <a:rPr lang="fr-FR" sz="1600" b="1" dirty="0">
                <a:solidFill>
                  <a:srgbClr val="373739"/>
                </a:solidFill>
              </a:rPr>
              <a:t>Indiquer la </a:t>
            </a:r>
            <a:r>
              <a:rPr lang="fr-FR" sz="1600" b="1" dirty="0">
                <a:solidFill>
                  <a:schemeClr val="accent1"/>
                </a:solidFill>
              </a:rPr>
              <a:t>voie d’administration de l’anti-infectieux</a:t>
            </a:r>
          </a:p>
          <a:p>
            <a:pPr marL="0" lvl="4">
              <a:spcBef>
                <a:spcPts val="300"/>
              </a:spcBef>
            </a:pPr>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Noter la </a:t>
            </a:r>
            <a:r>
              <a:rPr lang="fr-FR" sz="1400" b="1" dirty="0">
                <a:solidFill>
                  <a:srgbClr val="373739"/>
                </a:solidFill>
                <a:sym typeface="Wingdings" panose="05000000000000000000" pitchFamily="2" charset="2"/>
              </a:rPr>
              <a:t>voie parmi les 5 codes proposés</a:t>
            </a:r>
            <a:endParaRPr lang="fr-FR" sz="1400" dirty="0">
              <a:solidFill>
                <a:srgbClr val="373739"/>
              </a:solidFill>
            </a:endParaRPr>
          </a:p>
          <a:p>
            <a:pPr marL="285750" lvl="4" indent="-285750">
              <a:spcBef>
                <a:spcPts val="600"/>
              </a:spcBef>
              <a:buFont typeface="Wingdings" pitchFamily="2" charset="2"/>
              <a:buChar char="è"/>
            </a:pP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la recherche de la voie à sélectionner peut être effectuée à partir du code ou du libellé de la voie</a:t>
            </a:r>
            <a:br>
              <a:rPr lang="fr-FR" sz="1400" dirty="0">
                <a:solidFill>
                  <a:srgbClr val="373739"/>
                </a:solidFill>
              </a:rPr>
            </a:br>
            <a:r>
              <a:rPr lang="fr-FR" sz="1400" dirty="0">
                <a:solidFill>
                  <a:srgbClr val="373739"/>
                </a:solidFill>
              </a:rPr>
              <a:t>Si l’information n’est pas disponible, coder « INC » sur le questionnaire au format papier et sélectionner la proposition « Inconnu » dans la liste déroulante sur le questionnaire numérique</a:t>
            </a:r>
          </a:p>
          <a:p>
            <a:pPr marL="285750" lvl="4" indent="-285750">
              <a:spcBef>
                <a:spcPts val="600"/>
              </a:spcBef>
              <a:buFont typeface="Wingdings" pitchFamily="2" charset="2"/>
              <a:buChar char="è"/>
            </a:pPr>
            <a:endParaRPr lang="fr-FR" sz="1400" dirty="0">
              <a:solidFill>
                <a:srgbClr val="373739"/>
              </a:solidFill>
            </a:endParaRPr>
          </a:p>
        </p:txBody>
      </p:sp>
      <p:pic>
        <p:nvPicPr>
          <p:cNvPr id="2" name="Image 1"/>
          <p:cNvPicPr>
            <a:picLocks noChangeAspect="1"/>
          </p:cNvPicPr>
          <p:nvPr/>
        </p:nvPicPr>
        <p:blipFill>
          <a:blip r:embed="rId5"/>
          <a:stretch>
            <a:fillRect/>
          </a:stretch>
        </p:blipFill>
        <p:spPr>
          <a:xfrm>
            <a:off x="5952014" y="4672659"/>
            <a:ext cx="3125743" cy="1793355"/>
          </a:xfrm>
          <a:prstGeom prst="rect">
            <a:avLst/>
          </a:prstGeom>
        </p:spPr>
      </p:pic>
    </p:spTree>
    <p:extLst>
      <p:ext uri="{BB962C8B-B14F-4D97-AF65-F5344CB8AC3E}">
        <p14:creationId xmlns:p14="http://schemas.microsoft.com/office/powerpoint/2010/main" val="1827469773"/>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Traitement(s) anti-infectieux</a:t>
            </a:r>
            <a:endParaRPr lang="fr-FR" dirty="0"/>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2213" y="1124744"/>
            <a:ext cx="7475434" cy="2838498"/>
          </a:xfrm>
          <a:prstGeom prst="rect">
            <a:avLst/>
          </a:prstGeom>
          <a:solidFill>
            <a:schemeClr val="bg1"/>
          </a:solidFill>
          <a:ln w="25400">
            <a:noFill/>
          </a:ln>
        </p:spPr>
      </p:pic>
      <p:sp>
        <p:nvSpPr>
          <p:cNvPr id="5" name="Rectangle 4"/>
          <p:cNvSpPr/>
          <p:nvPr/>
        </p:nvSpPr>
        <p:spPr>
          <a:xfrm>
            <a:off x="592211" y="2336400"/>
            <a:ext cx="7416000" cy="3204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p:cNvSpPr txBox="1"/>
          <p:nvPr/>
        </p:nvSpPr>
        <p:spPr>
          <a:xfrm>
            <a:off x="3275856" y="1062238"/>
            <a:ext cx="288032" cy="492443"/>
          </a:xfrm>
          <a:prstGeom prst="rect">
            <a:avLst/>
          </a:prstGeom>
          <a:noFill/>
        </p:spPr>
        <p:txBody>
          <a:bodyPr wrap="square" lIns="36000" tIns="0" rIns="36000" bIns="0" rtlCol="0">
            <a:spAutoFit/>
          </a:bodyPr>
          <a:lstStyle/>
          <a:p>
            <a:r>
              <a:rPr lang="fr-FR" sz="3200" dirty="0">
                <a:solidFill>
                  <a:schemeClr val="accent1"/>
                </a:solidFill>
                <a:sym typeface="Wingdings" panose="05000000000000000000" pitchFamily="2" charset="2"/>
              </a:rPr>
              <a:t></a:t>
            </a:r>
            <a:endParaRPr lang="fr-FR" sz="3200" dirty="0">
              <a:solidFill>
                <a:schemeClr val="accent1"/>
              </a:solidFill>
            </a:endParaRPr>
          </a:p>
        </p:txBody>
      </p:sp>
      <p:sp>
        <p:nvSpPr>
          <p:cNvPr id="8" name="Rectangle 7"/>
          <p:cNvSpPr/>
          <p:nvPr/>
        </p:nvSpPr>
        <p:spPr>
          <a:xfrm>
            <a:off x="755576" y="4368579"/>
            <a:ext cx="6912768" cy="1777410"/>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a:spAutoFit/>
          </a:bodyPr>
          <a:lstStyle/>
          <a:p>
            <a:pPr marL="0" lvl="4">
              <a:spcBef>
                <a:spcPts val="300"/>
              </a:spcBef>
            </a:pPr>
            <a:r>
              <a:rPr lang="fr-FR" sz="1600" b="1" dirty="0">
                <a:solidFill>
                  <a:schemeClr val="accent1"/>
                </a:solidFill>
                <a:sym typeface="Wingdings" panose="05000000000000000000" pitchFamily="2" charset="2"/>
              </a:rPr>
              <a:t> </a:t>
            </a:r>
            <a:r>
              <a:rPr lang="fr-FR" sz="1600" b="1" dirty="0">
                <a:solidFill>
                  <a:srgbClr val="373739"/>
                </a:solidFill>
              </a:rPr>
              <a:t>Indiquer la </a:t>
            </a:r>
            <a:r>
              <a:rPr lang="fr-FR" sz="1600" b="1" dirty="0">
                <a:solidFill>
                  <a:schemeClr val="accent1"/>
                </a:solidFill>
              </a:rPr>
              <a:t>durée prévue de la prescription d’anti-infectieux</a:t>
            </a:r>
            <a:br>
              <a:rPr lang="fr-FR" sz="1600" b="1" dirty="0">
                <a:solidFill>
                  <a:schemeClr val="accent1"/>
                </a:solidFill>
              </a:rPr>
            </a:br>
            <a:r>
              <a:rPr lang="fr-FR" sz="1600" b="1" u="sng" dirty="0">
                <a:solidFill>
                  <a:schemeClr val="accent1"/>
                </a:solidFill>
              </a:rPr>
              <a:t>en intention de traiter</a:t>
            </a:r>
          </a:p>
          <a:p>
            <a:pPr marL="0" lvl="4">
              <a:spcBef>
                <a:spcPts val="300"/>
              </a:spcBef>
            </a:pPr>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Noter la </a:t>
            </a:r>
            <a:r>
              <a:rPr lang="fr-FR" sz="1400" b="1" dirty="0">
                <a:solidFill>
                  <a:srgbClr val="373739"/>
                </a:solidFill>
                <a:sym typeface="Wingdings" panose="05000000000000000000" pitchFamily="2" charset="2"/>
              </a:rPr>
              <a:t>durée en jours de prescription qui figure dans le dossier du résident</a:t>
            </a:r>
            <a:endParaRPr lang="fr-FR" sz="1400" b="1" dirty="0">
              <a:solidFill>
                <a:srgbClr val="373739"/>
              </a:solidFill>
            </a:endParaRPr>
          </a:p>
          <a:p>
            <a:pPr marL="0" lvl="4">
              <a:spcBef>
                <a:spcPts val="600"/>
              </a:spcBef>
            </a:pPr>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Si la durée n’est pas indiquée ou ne peut pas être calculée à partir des informations (date de début et date de fin du traitement) dans le dossier du résident, coder « INC » </a:t>
            </a:r>
            <a:r>
              <a:rPr lang="fr-FR" sz="1400" dirty="0">
                <a:solidFill>
                  <a:srgbClr val="373739"/>
                </a:solidFill>
                <a:cs typeface="Arial" charset="0"/>
                <a:sym typeface="Wingdings" panose="05000000000000000000" pitchFamily="2" charset="2"/>
              </a:rPr>
              <a:t>sur le questionnaire au format papier et cocher « Inconnu » sur le questionnaire numérique</a:t>
            </a:r>
            <a:endParaRPr lang="fr-FR" sz="1400" dirty="0">
              <a:solidFill>
                <a:srgbClr val="373739"/>
              </a:solidFill>
            </a:endParaRPr>
          </a:p>
        </p:txBody>
      </p:sp>
    </p:spTree>
    <p:extLst>
      <p:ext uri="{BB962C8B-B14F-4D97-AF65-F5344CB8AC3E}">
        <p14:creationId xmlns:p14="http://schemas.microsoft.com/office/powerpoint/2010/main" val="2962791084"/>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Traitement(s) anti-infectieux</a:t>
            </a:r>
            <a:endParaRPr lang="fr-FR" dirty="0"/>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2213" y="1124744"/>
            <a:ext cx="7475434" cy="2838498"/>
          </a:xfrm>
          <a:prstGeom prst="rect">
            <a:avLst/>
          </a:prstGeom>
          <a:solidFill>
            <a:schemeClr val="bg1"/>
          </a:solidFill>
          <a:ln w="25400">
            <a:noFill/>
          </a:ln>
        </p:spPr>
      </p:pic>
      <p:sp>
        <p:nvSpPr>
          <p:cNvPr id="5" name="Rectangle 4"/>
          <p:cNvSpPr/>
          <p:nvPr/>
        </p:nvSpPr>
        <p:spPr>
          <a:xfrm>
            <a:off x="592211" y="2656800"/>
            <a:ext cx="7416000" cy="3204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p:cNvSpPr txBox="1"/>
          <p:nvPr/>
        </p:nvSpPr>
        <p:spPr>
          <a:xfrm>
            <a:off x="3275856" y="1062238"/>
            <a:ext cx="288032" cy="492443"/>
          </a:xfrm>
          <a:prstGeom prst="rect">
            <a:avLst/>
          </a:prstGeom>
          <a:noFill/>
        </p:spPr>
        <p:txBody>
          <a:bodyPr wrap="square" lIns="36000" tIns="0" rIns="36000" bIns="0" rtlCol="0">
            <a:spAutoFit/>
          </a:bodyPr>
          <a:lstStyle/>
          <a:p>
            <a:r>
              <a:rPr lang="fr-FR" sz="3200" dirty="0">
                <a:solidFill>
                  <a:schemeClr val="accent1"/>
                </a:solidFill>
                <a:sym typeface="Wingdings" panose="05000000000000000000" pitchFamily="2" charset="2"/>
              </a:rPr>
              <a:t></a:t>
            </a:r>
            <a:endParaRPr lang="fr-FR" sz="3200" dirty="0">
              <a:solidFill>
                <a:schemeClr val="accent1"/>
              </a:solidFill>
            </a:endParaRPr>
          </a:p>
        </p:txBody>
      </p:sp>
      <p:sp>
        <p:nvSpPr>
          <p:cNvPr id="8" name="Rectangle 7"/>
          <p:cNvSpPr/>
          <p:nvPr/>
        </p:nvSpPr>
        <p:spPr>
          <a:xfrm>
            <a:off x="816565" y="4226598"/>
            <a:ext cx="7355835" cy="2208297"/>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a:spAutoFit/>
          </a:bodyPr>
          <a:lstStyle/>
          <a:p>
            <a:pPr marL="0" lvl="4">
              <a:spcBef>
                <a:spcPts val="300"/>
              </a:spcBef>
            </a:pPr>
            <a:r>
              <a:rPr lang="fr-FR" sz="1600" b="1" dirty="0">
                <a:solidFill>
                  <a:schemeClr val="accent1"/>
                </a:solidFill>
                <a:sym typeface="Wingdings" panose="05000000000000000000" pitchFamily="2" charset="2"/>
              </a:rPr>
              <a:t> </a:t>
            </a:r>
            <a:r>
              <a:rPr lang="fr-FR" sz="1600" b="1" dirty="0">
                <a:solidFill>
                  <a:srgbClr val="373739"/>
                </a:solidFill>
              </a:rPr>
              <a:t>Indiquer le </a:t>
            </a:r>
            <a:r>
              <a:rPr lang="fr-FR" sz="1600" b="1" dirty="0">
                <a:solidFill>
                  <a:schemeClr val="accent1"/>
                </a:solidFill>
              </a:rPr>
              <a:t>contexte ou motif de prescription de l’AI administré au résident le jour de l’enquête</a:t>
            </a:r>
            <a:endParaRPr lang="fr-FR" sz="1600" b="1" u="sng" dirty="0">
              <a:solidFill>
                <a:schemeClr val="accent1"/>
              </a:solidFill>
            </a:endParaRPr>
          </a:p>
          <a:p>
            <a:pPr marL="0" lvl="4">
              <a:spcBef>
                <a:spcPts val="300"/>
              </a:spcBef>
            </a:pPr>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Noter si le traitement est : « </a:t>
            </a:r>
            <a:r>
              <a:rPr lang="fr-FR" sz="1400" b="1" dirty="0">
                <a:solidFill>
                  <a:srgbClr val="373739"/>
                </a:solidFill>
                <a:sym typeface="Wingdings" panose="05000000000000000000" pitchFamily="2" charset="2"/>
              </a:rPr>
              <a:t>curatif </a:t>
            </a:r>
            <a:r>
              <a:rPr lang="fr-FR" sz="1400" dirty="0">
                <a:solidFill>
                  <a:srgbClr val="373739"/>
                </a:solidFill>
                <a:sym typeface="Wingdings" panose="05000000000000000000" pitchFamily="2" charset="2"/>
              </a:rPr>
              <a:t>» (</a:t>
            </a:r>
            <a:r>
              <a:rPr lang="fr-FR" sz="1400" i="1" dirty="0">
                <a:solidFill>
                  <a:srgbClr val="373739"/>
                </a:solidFill>
                <a:sym typeface="Wingdings" panose="05000000000000000000" pitchFamily="2" charset="2"/>
              </a:rPr>
              <a:t>i.e. </a:t>
            </a:r>
            <a:r>
              <a:rPr lang="fr-FR" sz="1400" dirty="0">
                <a:solidFill>
                  <a:srgbClr val="373739"/>
                </a:solidFill>
                <a:sym typeface="Wingdings" panose="05000000000000000000" pitchFamily="2" charset="2"/>
              </a:rPr>
              <a:t>pour traiter une infection : présence de signes/symptômes ; traitements documentés microbiologiquement et traitements empiriques ou probabilistes)</a:t>
            </a:r>
            <a:br>
              <a:rPr lang="fr-FR" sz="1400" dirty="0">
                <a:solidFill>
                  <a:srgbClr val="373739"/>
                </a:solidFill>
                <a:sym typeface="Wingdings" panose="05000000000000000000" pitchFamily="2" charset="2"/>
              </a:rPr>
            </a:br>
            <a:r>
              <a:rPr lang="fr-FR" sz="1400" dirty="0">
                <a:solidFill>
                  <a:srgbClr val="373739"/>
                </a:solidFill>
                <a:sym typeface="Wingdings" panose="05000000000000000000" pitchFamily="2" charset="2"/>
              </a:rPr>
              <a:t>		     ou « </a:t>
            </a:r>
            <a:r>
              <a:rPr lang="fr-FR" sz="1400" b="1" dirty="0">
                <a:solidFill>
                  <a:srgbClr val="373739"/>
                </a:solidFill>
                <a:sym typeface="Wingdings" panose="05000000000000000000" pitchFamily="2" charset="2"/>
              </a:rPr>
              <a:t>prophylactique </a:t>
            </a:r>
            <a:r>
              <a:rPr lang="fr-FR" sz="1400" dirty="0">
                <a:solidFill>
                  <a:srgbClr val="373739"/>
                </a:solidFill>
                <a:sym typeface="Wingdings" panose="05000000000000000000" pitchFamily="2" charset="2"/>
              </a:rPr>
              <a:t>»</a:t>
            </a:r>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a:t>
            </a:r>
            <a:r>
              <a:rPr lang="fr-FR" sz="1400" i="1" dirty="0">
                <a:solidFill>
                  <a:srgbClr val="373739"/>
                </a:solidFill>
                <a:sym typeface="Wingdings" panose="05000000000000000000" pitchFamily="2" charset="2"/>
              </a:rPr>
              <a:t>i.e. </a:t>
            </a:r>
            <a:r>
              <a:rPr lang="fr-FR" sz="1400" dirty="0">
                <a:solidFill>
                  <a:srgbClr val="373739"/>
                </a:solidFill>
                <a:sym typeface="Wingdings" panose="05000000000000000000" pitchFamily="2" charset="2"/>
              </a:rPr>
              <a:t>pour prévenir une infection : aucun symptôme/signe clinique au moment de la prescription)</a:t>
            </a:r>
            <a:endParaRPr lang="fr-FR" sz="1400" dirty="0">
              <a:solidFill>
                <a:srgbClr val="373739"/>
              </a:solidFill>
            </a:endParaRPr>
          </a:p>
          <a:p>
            <a:pPr marL="0" lvl="4">
              <a:spcBef>
                <a:spcPts val="600"/>
              </a:spcBef>
            </a:pPr>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Sélectionner la proposition « Indication inconnue » dans la liste déroulante si l’information n’est pas disponible</a:t>
            </a:r>
          </a:p>
        </p:txBody>
      </p:sp>
    </p:spTree>
    <p:extLst>
      <p:ext uri="{BB962C8B-B14F-4D97-AF65-F5344CB8AC3E}">
        <p14:creationId xmlns:p14="http://schemas.microsoft.com/office/powerpoint/2010/main" val="1422613047"/>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Traitement(s) anti-infectieux</a:t>
            </a:r>
            <a:endParaRPr lang="fr-FR" dirty="0"/>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2213" y="1124744"/>
            <a:ext cx="7475434" cy="2838498"/>
          </a:xfrm>
          <a:prstGeom prst="rect">
            <a:avLst/>
          </a:prstGeom>
          <a:solidFill>
            <a:schemeClr val="bg1"/>
          </a:solidFill>
          <a:ln w="25400">
            <a:noFill/>
          </a:ln>
        </p:spPr>
      </p:pic>
      <p:sp>
        <p:nvSpPr>
          <p:cNvPr id="5" name="Rectangle 4"/>
          <p:cNvSpPr/>
          <p:nvPr/>
        </p:nvSpPr>
        <p:spPr>
          <a:xfrm>
            <a:off x="592211" y="2964584"/>
            <a:ext cx="7416000" cy="3204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p:cNvSpPr txBox="1"/>
          <p:nvPr/>
        </p:nvSpPr>
        <p:spPr>
          <a:xfrm>
            <a:off x="3275856" y="1062238"/>
            <a:ext cx="288032" cy="492443"/>
          </a:xfrm>
          <a:prstGeom prst="rect">
            <a:avLst/>
          </a:prstGeom>
          <a:noFill/>
        </p:spPr>
        <p:txBody>
          <a:bodyPr wrap="square" lIns="36000" tIns="0" rIns="36000" bIns="0" rtlCol="0">
            <a:spAutoFit/>
          </a:bodyPr>
          <a:lstStyle/>
          <a:p>
            <a:r>
              <a:rPr lang="fr-FR" sz="3200" dirty="0">
                <a:solidFill>
                  <a:schemeClr val="accent1"/>
                </a:solidFill>
                <a:sym typeface="Wingdings" panose="05000000000000000000" pitchFamily="2" charset="2"/>
              </a:rPr>
              <a:t></a:t>
            </a:r>
            <a:endParaRPr lang="fr-FR" sz="3200" dirty="0">
              <a:solidFill>
                <a:schemeClr val="accent1"/>
              </a:solidFill>
            </a:endParaRPr>
          </a:p>
        </p:txBody>
      </p:sp>
      <p:sp>
        <p:nvSpPr>
          <p:cNvPr id="8" name="Rectangle 7"/>
          <p:cNvSpPr/>
          <p:nvPr/>
        </p:nvSpPr>
        <p:spPr>
          <a:xfrm>
            <a:off x="604882" y="3989386"/>
            <a:ext cx="7223820" cy="2754600"/>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a:spAutoFit/>
          </a:bodyPr>
          <a:lstStyle/>
          <a:p>
            <a:pPr marL="0" lvl="4">
              <a:spcBef>
                <a:spcPts val="300"/>
              </a:spcBef>
            </a:pPr>
            <a:r>
              <a:rPr lang="fr-FR" sz="1400" i="1" dirty="0">
                <a:solidFill>
                  <a:srgbClr val="373739"/>
                </a:solidFill>
              </a:rPr>
              <a:t>Uniquement pour traitements anti-infectieux </a:t>
            </a:r>
            <a:r>
              <a:rPr lang="fr-FR" sz="1400" b="1" i="1" dirty="0">
                <a:solidFill>
                  <a:srgbClr val="373739"/>
                </a:solidFill>
              </a:rPr>
              <a:t>curatifs</a:t>
            </a:r>
            <a:r>
              <a:rPr lang="fr-FR" sz="1400" i="1" dirty="0">
                <a:solidFill>
                  <a:srgbClr val="373739"/>
                </a:solidFill>
              </a:rPr>
              <a:t> d’infection :</a:t>
            </a:r>
            <a:endParaRPr lang="fr-FR" sz="1400" i="1" dirty="0"/>
          </a:p>
          <a:p>
            <a:pPr marL="0" lvl="4">
              <a:spcBef>
                <a:spcPts val="300"/>
              </a:spcBef>
            </a:pPr>
            <a:r>
              <a:rPr lang="fr-FR" sz="1600" b="1" dirty="0">
                <a:solidFill>
                  <a:schemeClr val="accent1"/>
                </a:solidFill>
                <a:sym typeface="Wingdings" panose="05000000000000000000" pitchFamily="2" charset="2"/>
              </a:rPr>
              <a:t> </a:t>
            </a:r>
            <a:r>
              <a:rPr lang="fr-FR" sz="1600" b="1" dirty="0">
                <a:solidFill>
                  <a:srgbClr val="373739"/>
                </a:solidFill>
              </a:rPr>
              <a:t>Indiquer le </a:t>
            </a:r>
            <a:r>
              <a:rPr lang="fr-FR" sz="1600" b="1" dirty="0">
                <a:solidFill>
                  <a:schemeClr val="accent1"/>
                </a:solidFill>
              </a:rPr>
              <a:t>diagnostic, la cible ou l’indication du traitement administré au résident le jour de l’enquête</a:t>
            </a:r>
            <a:endParaRPr lang="fr-FR" sz="1600" b="1" u="sng" dirty="0">
              <a:solidFill>
                <a:schemeClr val="accent1"/>
              </a:solidFill>
            </a:endParaRPr>
          </a:p>
          <a:p>
            <a:pPr marL="0" lvl="4">
              <a:spcBef>
                <a:spcPts val="300"/>
              </a:spcBef>
            </a:pPr>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Noter le diagnostic associé au traitement </a:t>
            </a:r>
            <a:r>
              <a:rPr lang="fr-FR" sz="1400" b="1" dirty="0">
                <a:solidFill>
                  <a:srgbClr val="373739"/>
                </a:solidFill>
                <a:sym typeface="Wingdings" panose="05000000000000000000" pitchFamily="2" charset="2"/>
              </a:rPr>
              <a:t>parmi 15 sites infectieux</a:t>
            </a:r>
            <a:endParaRPr lang="fr-FR" sz="1400" dirty="0">
              <a:solidFill>
                <a:srgbClr val="373739"/>
              </a:solidFill>
              <a:sym typeface="Wingdings" panose="05000000000000000000" pitchFamily="2" charset="2"/>
            </a:endParaRPr>
          </a:p>
          <a:p>
            <a:pPr marL="0" lvl="4">
              <a:spcBef>
                <a:spcPts val="300"/>
              </a:spcBef>
            </a:pPr>
            <a:r>
              <a:rPr lang="fr-FR" sz="1400" dirty="0">
                <a:solidFill>
                  <a:srgbClr val="373739"/>
                </a:solidFill>
                <a:sym typeface="Wingdings" panose="05000000000000000000" pitchFamily="2" charset="2"/>
              </a:rPr>
              <a:t> Le diagnostic est celui qui </a:t>
            </a:r>
            <a:r>
              <a:rPr lang="fr-FR" sz="1400" b="1" dirty="0">
                <a:solidFill>
                  <a:srgbClr val="373739"/>
                </a:solidFill>
                <a:sym typeface="Wingdings" panose="05000000000000000000" pitchFamily="2" charset="2"/>
              </a:rPr>
              <a:t>figure dans le dossier du résident ou celui qui est rapporté par l’équipe soignante</a:t>
            </a:r>
          </a:p>
          <a:p>
            <a:pPr marL="0" lvl="4">
              <a:spcBef>
                <a:spcPts val="300"/>
              </a:spcBef>
            </a:pPr>
            <a:r>
              <a:rPr lang="fr-FR" sz="1400" b="1" dirty="0">
                <a:solidFill>
                  <a:srgbClr val="373739"/>
                </a:solidFill>
                <a:sym typeface="Wingdings" panose="05000000000000000000" pitchFamily="2" charset="2"/>
              </a:rPr>
              <a:t> </a:t>
            </a:r>
            <a:r>
              <a:rPr lang="fr-FR" sz="1400" dirty="0">
                <a:solidFill>
                  <a:srgbClr val="373739"/>
                </a:solidFill>
              </a:rPr>
              <a:t>Le diagnostic est </a:t>
            </a:r>
            <a:r>
              <a:rPr lang="fr-FR" sz="1400" b="1" dirty="0">
                <a:solidFill>
                  <a:srgbClr val="373739"/>
                </a:solidFill>
              </a:rPr>
              <a:t>confirmé par le correspondant médical</a:t>
            </a:r>
          </a:p>
          <a:p>
            <a:pPr marL="0" lvl="4">
              <a:spcBef>
                <a:spcPts val="600"/>
              </a:spcBef>
            </a:pPr>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la recherche du diagnostic à sélectionner peut être effectuée à partir du code ou du libellé complet</a:t>
            </a:r>
          </a:p>
          <a:p>
            <a:pPr marL="0" lvl="4"/>
            <a:r>
              <a:rPr lang="fr-FR" sz="1400" dirty="0">
                <a:solidFill>
                  <a:srgbClr val="373739"/>
                </a:solidFill>
              </a:rPr>
              <a:t>Coder « INC » si le diagnostic de l’infection ne figure pas dans le dossier du résident et n’est pas connu de l’équipe soignante</a:t>
            </a:r>
            <a:endParaRPr lang="fr-FR" sz="1400" dirty="0">
              <a:solidFill>
                <a:schemeClr val="accent1"/>
              </a:solidFill>
            </a:endParaRPr>
          </a:p>
        </p:txBody>
      </p:sp>
    </p:spTree>
    <p:extLst>
      <p:ext uri="{BB962C8B-B14F-4D97-AF65-F5344CB8AC3E}">
        <p14:creationId xmlns:p14="http://schemas.microsoft.com/office/powerpoint/2010/main" val="4029232177"/>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Traitement(s) anti-infectieux</a:t>
            </a:r>
            <a:endParaRPr lang="fr-FR" dirty="0"/>
          </a:p>
        </p:txBody>
      </p:sp>
      <p:pic>
        <p:nvPicPr>
          <p:cNvPr id="3" name="Imag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2213" y="1124744"/>
            <a:ext cx="7475434" cy="2838498"/>
          </a:xfrm>
          <a:prstGeom prst="rect">
            <a:avLst/>
          </a:prstGeom>
          <a:solidFill>
            <a:schemeClr val="bg1"/>
          </a:solidFill>
          <a:ln w="25400">
            <a:noFill/>
          </a:ln>
        </p:spPr>
      </p:pic>
      <p:sp>
        <p:nvSpPr>
          <p:cNvPr id="5" name="Rectangle 4"/>
          <p:cNvSpPr/>
          <p:nvPr/>
        </p:nvSpPr>
        <p:spPr>
          <a:xfrm>
            <a:off x="592211" y="2964584"/>
            <a:ext cx="7416000" cy="3204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p:cNvSpPr txBox="1"/>
          <p:nvPr/>
        </p:nvSpPr>
        <p:spPr>
          <a:xfrm>
            <a:off x="3275856" y="1062238"/>
            <a:ext cx="288032" cy="492443"/>
          </a:xfrm>
          <a:prstGeom prst="rect">
            <a:avLst/>
          </a:prstGeom>
          <a:noFill/>
        </p:spPr>
        <p:txBody>
          <a:bodyPr wrap="square" lIns="36000" tIns="0" rIns="36000" bIns="0" rtlCol="0">
            <a:spAutoFit/>
          </a:bodyPr>
          <a:lstStyle/>
          <a:p>
            <a:r>
              <a:rPr lang="fr-FR" sz="3200" dirty="0">
                <a:solidFill>
                  <a:schemeClr val="accent1"/>
                </a:solidFill>
                <a:sym typeface="Wingdings" panose="05000000000000000000" pitchFamily="2" charset="2"/>
              </a:rPr>
              <a:t></a:t>
            </a:r>
            <a:endParaRPr lang="fr-FR" sz="3200" dirty="0">
              <a:solidFill>
                <a:schemeClr val="accent1"/>
              </a:solidFill>
            </a:endParaRPr>
          </a:p>
        </p:txBody>
      </p:sp>
      <p:grpSp>
        <p:nvGrpSpPr>
          <p:cNvPr id="4" name="Groupe 3"/>
          <p:cNvGrpSpPr/>
          <p:nvPr/>
        </p:nvGrpSpPr>
        <p:grpSpPr>
          <a:xfrm>
            <a:off x="2529590" y="1484785"/>
            <a:ext cx="6506904" cy="5256584"/>
            <a:chOff x="2529590" y="1484785"/>
            <a:chExt cx="6506904" cy="5256584"/>
          </a:xfrm>
        </p:grpSpPr>
        <p:pic>
          <p:nvPicPr>
            <p:cNvPr id="2" name="Image 1"/>
            <p:cNvPicPr>
              <a:picLocks noChangeAspect="1"/>
            </p:cNvPicPr>
            <p:nvPr/>
          </p:nvPicPr>
          <p:blipFill>
            <a:blip r:embed="rId5"/>
            <a:stretch>
              <a:fillRect/>
            </a:stretch>
          </p:blipFill>
          <p:spPr>
            <a:xfrm>
              <a:off x="2529590" y="1484785"/>
              <a:ext cx="6506904" cy="5256584"/>
            </a:xfrm>
            <a:prstGeom prst="rect">
              <a:avLst/>
            </a:prstGeom>
          </p:spPr>
        </p:pic>
        <p:sp>
          <p:nvSpPr>
            <p:cNvPr id="17" name="Rectangle 16"/>
            <p:cNvSpPr/>
            <p:nvPr/>
          </p:nvSpPr>
          <p:spPr>
            <a:xfrm>
              <a:off x="2627784" y="1843200"/>
              <a:ext cx="864096" cy="478800"/>
            </a:xfrm>
            <a:prstGeom prst="rect">
              <a:avLst/>
            </a:prstGeom>
            <a:solidFill>
              <a:srgbClr val="FFC000">
                <a:alpha val="50000"/>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000"/>
                </a:solidFill>
              </a:endParaRPr>
            </a:p>
          </p:txBody>
        </p:sp>
        <p:sp>
          <p:nvSpPr>
            <p:cNvPr id="18" name="Rectangle 17"/>
            <p:cNvSpPr/>
            <p:nvPr/>
          </p:nvSpPr>
          <p:spPr>
            <a:xfrm>
              <a:off x="2633326" y="2580230"/>
              <a:ext cx="858554" cy="478800"/>
            </a:xfrm>
            <a:prstGeom prst="rect">
              <a:avLst/>
            </a:prstGeom>
            <a:solidFill>
              <a:srgbClr val="FFC000">
                <a:alpha val="50000"/>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Rectangle 14"/>
            <p:cNvSpPr/>
            <p:nvPr/>
          </p:nvSpPr>
          <p:spPr>
            <a:xfrm>
              <a:off x="2627784" y="2340830"/>
              <a:ext cx="864096" cy="239400"/>
            </a:xfrm>
            <a:prstGeom prst="rect">
              <a:avLst/>
            </a:prstGeom>
            <a:solidFill>
              <a:srgbClr val="92D050">
                <a:alpha val="50000"/>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000"/>
                </a:solidFill>
              </a:endParaRPr>
            </a:p>
          </p:txBody>
        </p:sp>
        <p:sp>
          <p:nvSpPr>
            <p:cNvPr id="16" name="Rectangle 15"/>
            <p:cNvSpPr/>
            <p:nvPr/>
          </p:nvSpPr>
          <p:spPr>
            <a:xfrm>
              <a:off x="2627784" y="3058266"/>
              <a:ext cx="864096" cy="3611093"/>
            </a:xfrm>
            <a:prstGeom prst="rect">
              <a:avLst/>
            </a:prstGeom>
            <a:solidFill>
              <a:srgbClr val="92D050">
                <a:alpha val="50000"/>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000"/>
                </a:solidFill>
              </a:endParaRPr>
            </a:p>
          </p:txBody>
        </p:sp>
      </p:grpSp>
    </p:spTree>
    <p:extLst>
      <p:ext uri="{BB962C8B-B14F-4D97-AF65-F5344CB8AC3E}">
        <p14:creationId xmlns:p14="http://schemas.microsoft.com/office/powerpoint/2010/main" val="4070714656"/>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2213" y="1124744"/>
            <a:ext cx="7475434" cy="2838498"/>
          </a:xfrm>
          <a:prstGeom prst="rect">
            <a:avLst/>
          </a:prstGeom>
          <a:solidFill>
            <a:schemeClr val="bg1"/>
          </a:solidFill>
          <a:ln w="25400">
            <a:noFill/>
          </a:ln>
        </p:spPr>
      </p:pic>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Traitement(s) anti-infectieux</a:t>
            </a:r>
            <a:endParaRPr lang="fr-FR" dirty="0"/>
          </a:p>
        </p:txBody>
      </p:sp>
      <p:sp>
        <p:nvSpPr>
          <p:cNvPr id="5" name="Rectangle 4"/>
          <p:cNvSpPr/>
          <p:nvPr/>
        </p:nvSpPr>
        <p:spPr>
          <a:xfrm>
            <a:off x="592211" y="3284984"/>
            <a:ext cx="7416000" cy="3204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p:cNvSpPr txBox="1"/>
          <p:nvPr/>
        </p:nvSpPr>
        <p:spPr>
          <a:xfrm>
            <a:off x="3275856" y="1062238"/>
            <a:ext cx="288032" cy="492443"/>
          </a:xfrm>
          <a:prstGeom prst="rect">
            <a:avLst/>
          </a:prstGeom>
          <a:noFill/>
        </p:spPr>
        <p:txBody>
          <a:bodyPr wrap="square" lIns="36000" tIns="0" rIns="36000" bIns="0" rtlCol="0">
            <a:spAutoFit/>
          </a:bodyPr>
          <a:lstStyle/>
          <a:p>
            <a:r>
              <a:rPr lang="fr-FR" sz="3200" dirty="0">
                <a:solidFill>
                  <a:schemeClr val="accent1"/>
                </a:solidFill>
                <a:sym typeface="Wingdings" panose="05000000000000000000" pitchFamily="2" charset="2"/>
              </a:rPr>
              <a:t></a:t>
            </a:r>
            <a:endParaRPr lang="fr-FR" sz="3200" dirty="0">
              <a:solidFill>
                <a:schemeClr val="accent1"/>
              </a:solidFill>
            </a:endParaRPr>
          </a:p>
        </p:txBody>
      </p:sp>
      <p:sp>
        <p:nvSpPr>
          <p:cNvPr id="8" name="Rectangle 7"/>
          <p:cNvSpPr/>
          <p:nvPr/>
        </p:nvSpPr>
        <p:spPr>
          <a:xfrm>
            <a:off x="447295" y="3998465"/>
            <a:ext cx="7721920" cy="2708434"/>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bIns="0">
            <a:spAutoFit/>
          </a:bodyPr>
          <a:lstStyle/>
          <a:p>
            <a:pPr marL="0" lvl="4">
              <a:spcBef>
                <a:spcPts val="300"/>
              </a:spcBef>
            </a:pPr>
            <a:r>
              <a:rPr lang="fr-FR" sz="1400" i="1" dirty="0">
                <a:solidFill>
                  <a:srgbClr val="373739"/>
                </a:solidFill>
              </a:rPr>
              <a:t>Uniquement pour traitements anti-infectieux curatifs de plus de 3 jours (72 heures) :</a:t>
            </a:r>
            <a:endParaRPr lang="fr-FR" sz="1400" i="1" dirty="0"/>
          </a:p>
          <a:p>
            <a:pPr marL="0" lvl="4">
              <a:spcBef>
                <a:spcPts val="300"/>
              </a:spcBef>
            </a:pPr>
            <a:r>
              <a:rPr lang="fr-FR" sz="1600" b="1" dirty="0">
                <a:solidFill>
                  <a:schemeClr val="accent1"/>
                </a:solidFill>
                <a:sym typeface="Wingdings" panose="05000000000000000000" pitchFamily="2" charset="2"/>
              </a:rPr>
              <a:t> </a:t>
            </a:r>
            <a:r>
              <a:rPr lang="fr-FR" sz="1600" b="1" dirty="0">
                <a:solidFill>
                  <a:srgbClr val="373739"/>
                </a:solidFill>
              </a:rPr>
              <a:t>Indiquer si </a:t>
            </a:r>
            <a:r>
              <a:rPr lang="fr-FR" sz="1600" b="1" dirty="0">
                <a:solidFill>
                  <a:schemeClr val="accent1"/>
                </a:solidFill>
              </a:rPr>
              <a:t>l’antibiothérapie a fait l’objet d’une réévaluation par un médecin</a:t>
            </a:r>
            <a:br>
              <a:rPr lang="fr-FR" sz="1600" b="1" dirty="0">
                <a:solidFill>
                  <a:schemeClr val="accent1"/>
                </a:solidFill>
              </a:rPr>
            </a:br>
            <a:r>
              <a:rPr lang="fr-FR" sz="1600" b="1" dirty="0">
                <a:solidFill>
                  <a:schemeClr val="accent1"/>
                </a:solidFill>
              </a:rPr>
              <a:t>ET tracée dans le dossier du résident</a:t>
            </a:r>
            <a:endParaRPr lang="fr-FR" sz="1600" b="1" u="sng" dirty="0">
              <a:solidFill>
                <a:schemeClr val="accent1"/>
              </a:solidFill>
            </a:endParaRPr>
          </a:p>
          <a:p>
            <a:pPr>
              <a:spcBef>
                <a:spcPts val="300"/>
              </a:spcBef>
            </a:pPr>
            <a:r>
              <a:rPr lang="fr-FR" sz="1400" dirty="0">
                <a:solidFill>
                  <a:srgbClr val="373739"/>
                </a:solidFill>
                <a:sym typeface="Wingdings" panose="05000000000000000000" pitchFamily="2" charset="2"/>
              </a:rPr>
              <a:t> Sélectionner l’une des </a:t>
            </a:r>
            <a:r>
              <a:rPr lang="fr-FR" sz="1400" b="1" dirty="0">
                <a:solidFill>
                  <a:srgbClr val="373739"/>
                </a:solidFill>
                <a:sym typeface="Wingdings" panose="05000000000000000000" pitchFamily="2" charset="2"/>
              </a:rPr>
              <a:t>3 réponses </a:t>
            </a:r>
            <a:r>
              <a:rPr lang="fr-FR" sz="1400" dirty="0">
                <a:solidFill>
                  <a:srgbClr val="373739"/>
                </a:solidFill>
                <a:sym typeface="Wingdings" panose="05000000000000000000" pitchFamily="2" charset="2"/>
              </a:rPr>
              <a:t>: « </a:t>
            </a:r>
            <a:r>
              <a:rPr lang="fr-FR" sz="1400" dirty="0">
                <a:solidFill>
                  <a:srgbClr val="373739"/>
                </a:solidFill>
              </a:rPr>
              <a:t>Oui - dans les 72 heures » ; « Oui - au-delà de 72 heures »  ; « Non » (si aucune réévaluation par un médecin réalisée ou si non tracée dans le dossier du résident)</a:t>
            </a:r>
          </a:p>
          <a:p>
            <a:pPr marL="0" lvl="4">
              <a:spcBef>
                <a:spcPts val="300"/>
              </a:spcBef>
            </a:pPr>
            <a:r>
              <a:rPr lang="fr-FR" sz="1400" dirty="0">
                <a:solidFill>
                  <a:srgbClr val="373739"/>
                </a:solidFill>
                <a:sym typeface="Wingdings" panose="05000000000000000000" pitchFamily="2" charset="2"/>
              </a:rPr>
              <a:t></a:t>
            </a:r>
            <a:r>
              <a:rPr lang="fr-FR" sz="1400" b="1" dirty="0">
                <a:solidFill>
                  <a:srgbClr val="373739"/>
                </a:solidFill>
                <a:sym typeface="Wingdings" panose="05000000000000000000" pitchFamily="2" charset="2"/>
              </a:rPr>
              <a:t> </a:t>
            </a:r>
            <a:r>
              <a:rPr lang="fr-FR" sz="1400" dirty="0">
                <a:solidFill>
                  <a:srgbClr val="373739"/>
                </a:solidFill>
              </a:rPr>
              <a:t>Compléter la réévaluation de l’antibiothérapie au 3</a:t>
            </a:r>
            <a:r>
              <a:rPr lang="fr-FR" sz="1400" baseline="30000" dirty="0">
                <a:solidFill>
                  <a:srgbClr val="373739"/>
                </a:solidFill>
              </a:rPr>
              <a:t>e</a:t>
            </a:r>
            <a:r>
              <a:rPr lang="fr-FR" sz="1400" dirty="0">
                <a:solidFill>
                  <a:srgbClr val="373739"/>
                </a:solidFill>
              </a:rPr>
              <a:t> jours </a:t>
            </a:r>
            <a:r>
              <a:rPr lang="fr-FR" sz="1400" b="1" dirty="0">
                <a:solidFill>
                  <a:srgbClr val="373739"/>
                </a:solidFill>
              </a:rPr>
              <a:t>après la date de l’enquête </a:t>
            </a:r>
            <a:r>
              <a:rPr lang="fr-FR" sz="1400" dirty="0">
                <a:solidFill>
                  <a:srgbClr val="373739"/>
                </a:solidFill>
              </a:rPr>
              <a:t>pour les traitements AI de plus de 3j qui sont administrés le jour de l’enquête depuis moins de 3j</a:t>
            </a:r>
          </a:p>
          <a:p>
            <a:pPr marL="0" lvl="4">
              <a:spcBef>
                <a:spcPts val="300"/>
              </a:spcBef>
            </a:pPr>
            <a:r>
              <a:rPr lang="fr-FR" sz="1400" dirty="0">
                <a:solidFill>
                  <a:srgbClr val="373739"/>
                </a:solidFill>
                <a:sym typeface="Wingdings" panose="05000000000000000000" pitchFamily="2" charset="2"/>
              </a:rPr>
              <a:t> La réévaluation de l’antibiothérapie est </a:t>
            </a:r>
            <a:r>
              <a:rPr lang="fr-FR" sz="1400" b="1" dirty="0">
                <a:solidFill>
                  <a:srgbClr val="373739"/>
                </a:solidFill>
                <a:sym typeface="Wingdings" panose="05000000000000000000" pitchFamily="2" charset="2"/>
              </a:rPr>
              <a:t>confirmée </a:t>
            </a:r>
            <a:r>
              <a:rPr lang="fr-FR" sz="1400" b="1" dirty="0">
                <a:solidFill>
                  <a:srgbClr val="373739"/>
                </a:solidFill>
              </a:rPr>
              <a:t>par le correspondant médical</a:t>
            </a:r>
            <a:endParaRPr lang="fr-FR" sz="1400" b="1" dirty="0">
              <a:solidFill>
                <a:srgbClr val="373739"/>
              </a:solidFill>
              <a:sym typeface="Wingdings" panose="05000000000000000000" pitchFamily="2" charset="2"/>
            </a:endParaRPr>
          </a:p>
          <a:p>
            <a:pPr marL="0" lvl="4">
              <a:spcBef>
                <a:spcPts val="600"/>
              </a:spcBef>
            </a:pPr>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la réponse inconnue n’est pas admise pour les AI curatifs de plus de</a:t>
            </a:r>
            <a:br>
              <a:rPr lang="fr-FR" sz="1400" dirty="0">
                <a:solidFill>
                  <a:srgbClr val="373739"/>
                </a:solidFill>
              </a:rPr>
            </a:br>
            <a:r>
              <a:rPr lang="fr-FR" sz="1400" dirty="0">
                <a:solidFill>
                  <a:srgbClr val="373739"/>
                </a:solidFill>
              </a:rPr>
              <a:t>3 jours en intention de traiter</a:t>
            </a:r>
            <a:endParaRPr lang="fr-FR" sz="1400" dirty="0">
              <a:solidFill>
                <a:schemeClr val="accent1"/>
              </a:solidFill>
            </a:endParaRPr>
          </a:p>
        </p:txBody>
      </p:sp>
    </p:spTree>
    <p:extLst>
      <p:ext uri="{BB962C8B-B14F-4D97-AF65-F5344CB8AC3E}">
        <p14:creationId xmlns:p14="http://schemas.microsoft.com/office/powerpoint/2010/main" val="2741427348"/>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Traitement(s) anti-infectieux</a:t>
            </a:r>
            <a:endParaRPr lang="fr-FR" dirty="0"/>
          </a:p>
        </p:txBody>
      </p:sp>
      <p:pic>
        <p:nvPicPr>
          <p:cNvPr id="3" name="Imag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2213" y="1124744"/>
            <a:ext cx="7475434" cy="2838498"/>
          </a:xfrm>
          <a:prstGeom prst="rect">
            <a:avLst/>
          </a:prstGeom>
          <a:solidFill>
            <a:schemeClr val="bg1"/>
          </a:solidFill>
          <a:ln w="25400">
            <a:noFill/>
          </a:ln>
        </p:spPr>
      </p:pic>
      <p:sp>
        <p:nvSpPr>
          <p:cNvPr id="5" name="Rectangle 4"/>
          <p:cNvSpPr/>
          <p:nvPr/>
        </p:nvSpPr>
        <p:spPr>
          <a:xfrm>
            <a:off x="612384" y="3603600"/>
            <a:ext cx="7416000" cy="3204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p:cNvSpPr txBox="1"/>
          <p:nvPr/>
        </p:nvSpPr>
        <p:spPr>
          <a:xfrm>
            <a:off x="3275856" y="1062238"/>
            <a:ext cx="288032" cy="492443"/>
          </a:xfrm>
          <a:prstGeom prst="rect">
            <a:avLst/>
          </a:prstGeom>
          <a:noFill/>
        </p:spPr>
        <p:txBody>
          <a:bodyPr wrap="square" lIns="36000" tIns="0" rIns="36000" bIns="0" rtlCol="0">
            <a:spAutoFit/>
          </a:bodyPr>
          <a:lstStyle/>
          <a:p>
            <a:r>
              <a:rPr lang="fr-FR" sz="3200" dirty="0">
                <a:solidFill>
                  <a:schemeClr val="accent1"/>
                </a:solidFill>
                <a:sym typeface="Wingdings" panose="05000000000000000000" pitchFamily="2" charset="2"/>
              </a:rPr>
              <a:t></a:t>
            </a:r>
            <a:endParaRPr lang="fr-FR" sz="3200" dirty="0">
              <a:solidFill>
                <a:schemeClr val="accent1"/>
              </a:solidFill>
            </a:endParaRPr>
          </a:p>
        </p:txBody>
      </p:sp>
      <p:sp>
        <p:nvSpPr>
          <p:cNvPr id="8" name="Rectangle 7"/>
          <p:cNvSpPr/>
          <p:nvPr/>
        </p:nvSpPr>
        <p:spPr>
          <a:xfrm>
            <a:off x="434799" y="4033537"/>
            <a:ext cx="7691022" cy="2131353"/>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a:spAutoFit/>
          </a:bodyPr>
          <a:lstStyle/>
          <a:p>
            <a:pPr marL="0" lvl="4">
              <a:spcBef>
                <a:spcPts val="300"/>
              </a:spcBef>
            </a:pPr>
            <a:r>
              <a:rPr lang="fr-FR" sz="1600" b="1" dirty="0">
                <a:solidFill>
                  <a:schemeClr val="accent1"/>
                </a:solidFill>
                <a:sym typeface="Wingdings" panose="05000000000000000000" pitchFamily="2" charset="2"/>
              </a:rPr>
              <a:t> </a:t>
            </a:r>
            <a:r>
              <a:rPr lang="fr-FR" sz="1600" b="1" dirty="0">
                <a:solidFill>
                  <a:srgbClr val="373739"/>
                </a:solidFill>
                <a:sym typeface="Wingdings" panose="05000000000000000000" pitchFamily="2" charset="2"/>
              </a:rPr>
              <a:t>Renseigner le </a:t>
            </a:r>
            <a:r>
              <a:rPr lang="fr-FR" sz="1600" b="1" dirty="0">
                <a:solidFill>
                  <a:schemeClr val="accent1"/>
                </a:solidFill>
                <a:sym typeface="Wingdings" panose="05000000000000000000" pitchFamily="2" charset="2"/>
              </a:rPr>
              <a:t>lieu où le prescripteur a initialement prescrit l’anti-infectieux</a:t>
            </a:r>
            <a:endParaRPr lang="fr-FR" sz="1600" b="1" u="sng" dirty="0">
              <a:solidFill>
                <a:schemeClr val="accent1"/>
              </a:solidFill>
            </a:endParaRPr>
          </a:p>
          <a:p>
            <a:pPr marL="0" lvl="4">
              <a:spcBef>
                <a:spcPts val="300"/>
              </a:spcBef>
            </a:pPr>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Renseigner l’une des </a:t>
            </a:r>
            <a:r>
              <a:rPr lang="fr-FR" sz="1400" b="1" dirty="0">
                <a:solidFill>
                  <a:srgbClr val="373739"/>
                </a:solidFill>
                <a:sym typeface="Wingdings" panose="05000000000000000000" pitchFamily="2" charset="2"/>
              </a:rPr>
              <a:t>3 situations </a:t>
            </a:r>
            <a:r>
              <a:rPr lang="fr-FR" sz="1400" dirty="0">
                <a:solidFill>
                  <a:srgbClr val="373739"/>
                </a:solidFill>
                <a:sym typeface="Wingdings" panose="05000000000000000000" pitchFamily="2" charset="2"/>
              </a:rPr>
              <a:t>suivantes :</a:t>
            </a:r>
            <a:endParaRPr lang="fr-FR" sz="1400" dirty="0">
              <a:solidFill>
                <a:srgbClr val="373739"/>
              </a:solidFill>
            </a:endParaRPr>
          </a:p>
          <a:p>
            <a:pPr marL="0" lvl="4">
              <a:spcBef>
                <a:spcPts val="300"/>
              </a:spcBef>
            </a:pPr>
            <a:r>
              <a:rPr lang="fr-FR" sz="1200" b="1" u="sng" dirty="0">
                <a:solidFill>
                  <a:srgbClr val="373739"/>
                </a:solidFill>
                <a:sym typeface="Wingdings" panose="05000000000000000000" pitchFamily="2" charset="2"/>
              </a:rPr>
              <a:t>EMS</a:t>
            </a:r>
            <a:r>
              <a:rPr lang="fr-FR" sz="1200" b="1" dirty="0">
                <a:solidFill>
                  <a:srgbClr val="373739"/>
                </a:solidFill>
                <a:sym typeface="Wingdings" panose="05000000000000000000" pitchFamily="2" charset="2"/>
              </a:rPr>
              <a:t> : </a:t>
            </a:r>
            <a:r>
              <a:rPr lang="fr-FR" sz="1200" dirty="0">
                <a:solidFill>
                  <a:srgbClr val="373739"/>
                </a:solidFill>
              </a:rPr>
              <a:t>AI a été prescrit dans l’établissement médico-social enquêté par le médecin coordonnateur de l’établissement ou un médecin intervenant dans l’établissement</a:t>
            </a:r>
            <a:endParaRPr lang="fr-FR" sz="1200" b="1" dirty="0">
              <a:solidFill>
                <a:srgbClr val="373739"/>
              </a:solidFill>
              <a:sym typeface="Wingdings" panose="05000000000000000000" pitchFamily="2" charset="2"/>
            </a:endParaRPr>
          </a:p>
          <a:p>
            <a:pPr marL="0" lvl="4">
              <a:spcBef>
                <a:spcPts val="300"/>
              </a:spcBef>
            </a:pPr>
            <a:r>
              <a:rPr lang="fr-FR" sz="1200" b="1" u="sng" dirty="0">
                <a:solidFill>
                  <a:srgbClr val="373739"/>
                </a:solidFill>
                <a:sym typeface="Wingdings" panose="05000000000000000000" pitchFamily="2" charset="2"/>
              </a:rPr>
              <a:t>ES</a:t>
            </a:r>
            <a:r>
              <a:rPr lang="fr-FR" sz="1200" b="1" dirty="0">
                <a:solidFill>
                  <a:srgbClr val="373739"/>
                </a:solidFill>
                <a:sym typeface="Wingdings" panose="05000000000000000000" pitchFamily="2" charset="2"/>
              </a:rPr>
              <a:t> : </a:t>
            </a:r>
            <a:r>
              <a:rPr lang="fr-FR" sz="1200" dirty="0">
                <a:solidFill>
                  <a:srgbClr val="373739"/>
                </a:solidFill>
              </a:rPr>
              <a:t>AI a été prescrit dans un établissement de santé dans lequel le résident a été préalablement hospitalisé</a:t>
            </a:r>
            <a:endParaRPr lang="fr-FR" sz="1200" b="1" dirty="0">
              <a:solidFill>
                <a:srgbClr val="373739"/>
              </a:solidFill>
              <a:sym typeface="Wingdings" panose="05000000000000000000" pitchFamily="2" charset="2"/>
            </a:endParaRPr>
          </a:p>
          <a:p>
            <a:pPr marL="0" lvl="4">
              <a:spcBef>
                <a:spcPts val="300"/>
              </a:spcBef>
            </a:pPr>
            <a:r>
              <a:rPr lang="fr-FR" sz="1200" b="1" u="sng" dirty="0">
                <a:solidFill>
                  <a:srgbClr val="373739"/>
                </a:solidFill>
                <a:sym typeface="Wingdings" panose="05000000000000000000" pitchFamily="2" charset="2"/>
              </a:rPr>
              <a:t>Autre lie</a:t>
            </a:r>
            <a:r>
              <a:rPr lang="fr-FR" sz="1200" b="1" dirty="0">
                <a:solidFill>
                  <a:srgbClr val="373739"/>
                </a:solidFill>
                <a:sym typeface="Wingdings" panose="05000000000000000000" pitchFamily="2" charset="2"/>
              </a:rPr>
              <a:t>u :</a:t>
            </a:r>
            <a:r>
              <a:rPr lang="fr-FR" sz="1200" dirty="0">
                <a:solidFill>
                  <a:srgbClr val="373739"/>
                </a:solidFill>
              </a:rPr>
              <a:t> AI a été prescrit dans un autre lieu que l’EMS enquêté ou un ES (</a:t>
            </a:r>
            <a:r>
              <a:rPr lang="fr-FR" sz="1200" i="1" dirty="0" err="1">
                <a:solidFill>
                  <a:srgbClr val="373739"/>
                </a:solidFill>
              </a:rPr>
              <a:t>e.g</a:t>
            </a:r>
            <a:r>
              <a:rPr lang="fr-FR" sz="1200" i="1" dirty="0">
                <a:solidFill>
                  <a:srgbClr val="373739"/>
                </a:solidFill>
              </a:rPr>
              <a:t>.</a:t>
            </a:r>
            <a:r>
              <a:rPr lang="fr-FR" sz="1200" dirty="0">
                <a:solidFill>
                  <a:srgbClr val="373739"/>
                </a:solidFill>
              </a:rPr>
              <a:t> SOS médecin)</a:t>
            </a:r>
          </a:p>
          <a:p>
            <a:pPr marL="0" lvl="4">
              <a:spcBef>
                <a:spcPts val="300"/>
              </a:spcBef>
            </a:pPr>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Si le lieu de prescription n’est pas connu, coder « INC » sur le questionnaire au format papier et sélectionner « Lieu inconnu » dans la liste déroulante sur le questionnaire numérique</a:t>
            </a:r>
            <a:endParaRPr lang="fr-FR" sz="1400" b="1" dirty="0">
              <a:solidFill>
                <a:srgbClr val="373739"/>
              </a:solidFill>
              <a:sym typeface="Wingdings" panose="05000000000000000000" pitchFamily="2" charset="2"/>
            </a:endParaRPr>
          </a:p>
        </p:txBody>
      </p:sp>
    </p:spTree>
    <p:extLst>
      <p:ext uri="{BB962C8B-B14F-4D97-AF65-F5344CB8AC3E}">
        <p14:creationId xmlns:p14="http://schemas.microsoft.com/office/powerpoint/2010/main" val="40209700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Population d’étude</a:t>
            </a:r>
            <a:endParaRPr lang="fr-FR" dirty="0"/>
          </a:p>
        </p:txBody>
      </p:sp>
      <p:sp>
        <p:nvSpPr>
          <p:cNvPr id="4" name="Espace réservé du texte 3"/>
          <p:cNvSpPr>
            <a:spLocks noGrp="1"/>
          </p:cNvSpPr>
          <p:nvPr>
            <p:ph type="body" sz="quarter" idx="12"/>
          </p:nvPr>
        </p:nvSpPr>
        <p:spPr>
          <a:xfrm>
            <a:off x="611560" y="1412776"/>
            <a:ext cx="8352928" cy="5184576"/>
          </a:xfrm>
        </p:spPr>
        <p:txBody>
          <a:bodyPr/>
          <a:lstStyle/>
          <a:p>
            <a:pPr marL="0" lvl="2" indent="0">
              <a:spcBef>
                <a:spcPts val="1200"/>
              </a:spcBef>
              <a:buNone/>
            </a:pPr>
            <a:r>
              <a:rPr lang="fr-FR" sz="1800" dirty="0">
                <a:solidFill>
                  <a:schemeClr val="accent4"/>
                </a:solidFill>
                <a:latin typeface="Arial" charset="0"/>
                <a:cs typeface="Arial" charset="0"/>
              </a:rPr>
              <a:t>Établissements ciblés</a:t>
            </a:r>
          </a:p>
          <a:p>
            <a:pPr lvl="2">
              <a:spcBef>
                <a:spcPts val="600"/>
              </a:spcBef>
            </a:pPr>
            <a:r>
              <a:rPr lang="fr-FR" dirty="0"/>
              <a:t>Tout </a:t>
            </a:r>
            <a:r>
              <a:rPr lang="fr-FR" dirty="0">
                <a:solidFill>
                  <a:schemeClr val="tx2"/>
                </a:solidFill>
                <a:latin typeface="Arial" charset="0"/>
                <a:cs typeface="Arial" charset="0"/>
              </a:rPr>
              <a:t>EHPAD</a:t>
            </a:r>
            <a:r>
              <a:rPr lang="fr-FR" dirty="0"/>
              <a:t> (catégorie 500) :</a:t>
            </a:r>
          </a:p>
          <a:p>
            <a:pPr marL="360000" lvl="2">
              <a:spcBef>
                <a:spcPts val="600"/>
              </a:spcBef>
              <a:buFont typeface="Wingdings" panose="05000000000000000000" pitchFamily="2" charset="2"/>
              <a:buChar char="Ø"/>
            </a:pPr>
            <a:r>
              <a:rPr lang="fr-FR" b="0" dirty="0"/>
              <a:t> Comprenant un </a:t>
            </a:r>
            <a:r>
              <a:rPr lang="fr-FR" b="0" dirty="0">
                <a:solidFill>
                  <a:schemeClr val="tx2"/>
                </a:solidFill>
                <a:latin typeface="Arial" charset="0"/>
                <a:cs typeface="Arial" charset="0"/>
              </a:rPr>
              <a:t>hébergement médicalisé de personnes âgées dépendantes</a:t>
            </a:r>
          </a:p>
          <a:p>
            <a:pPr marL="360000" lvl="2">
              <a:spcBef>
                <a:spcPts val="600"/>
              </a:spcBef>
              <a:buFont typeface="Wingdings" panose="05000000000000000000" pitchFamily="2" charset="2"/>
              <a:buChar char="Ø"/>
            </a:pPr>
            <a:r>
              <a:rPr lang="fr-FR" b="0" dirty="0"/>
              <a:t> Proposant un </a:t>
            </a:r>
            <a:r>
              <a:rPr lang="fr-FR" b="0" dirty="0">
                <a:solidFill>
                  <a:schemeClr val="tx2"/>
                </a:solidFill>
                <a:latin typeface="Arial" charset="0"/>
                <a:cs typeface="Arial" charset="0"/>
              </a:rPr>
              <a:t>accueil complet internat</a:t>
            </a:r>
          </a:p>
          <a:p>
            <a:pPr marL="360000" lvl="2">
              <a:spcBef>
                <a:spcPts val="600"/>
              </a:spcBef>
              <a:buFont typeface="Wingdings" panose="05000000000000000000" pitchFamily="2" charset="2"/>
              <a:buChar char="Ø"/>
            </a:pPr>
            <a:r>
              <a:rPr lang="fr-FR" b="0" dirty="0"/>
              <a:t> De </a:t>
            </a:r>
            <a:r>
              <a:rPr lang="fr-FR" b="0" dirty="0">
                <a:solidFill>
                  <a:schemeClr val="tx2"/>
                </a:solidFill>
                <a:latin typeface="Arial" charset="0"/>
                <a:cs typeface="Arial" charset="0"/>
              </a:rPr>
              <a:t>France métropolitaine et d’outre-mer</a:t>
            </a:r>
          </a:p>
          <a:p>
            <a:pPr lvl="2">
              <a:spcBef>
                <a:spcPts val="600"/>
              </a:spcBef>
            </a:pPr>
            <a:r>
              <a:rPr lang="fr-FR" dirty="0"/>
              <a:t>Autres </a:t>
            </a:r>
            <a:r>
              <a:rPr lang="fr-FR" dirty="0">
                <a:solidFill>
                  <a:schemeClr val="tx2"/>
                </a:solidFill>
                <a:latin typeface="Arial" charset="0"/>
                <a:cs typeface="Arial" charset="0"/>
              </a:rPr>
              <a:t>établissements médico-sociaux </a:t>
            </a:r>
            <a:r>
              <a:rPr lang="fr-FR" dirty="0">
                <a:latin typeface="Arial" charset="0"/>
                <a:cs typeface="Arial" charset="0"/>
              </a:rPr>
              <a:t>(EMS) ciblés :</a:t>
            </a:r>
          </a:p>
          <a:p>
            <a:pPr marL="360000" lvl="2">
              <a:spcBef>
                <a:spcPts val="600"/>
              </a:spcBef>
              <a:buFont typeface="Wingdings" panose="05000000000000000000" pitchFamily="2" charset="2"/>
              <a:buChar char="Ø"/>
            </a:pPr>
            <a:r>
              <a:rPr lang="fr-FR" dirty="0"/>
              <a:t> </a:t>
            </a:r>
            <a:r>
              <a:rPr lang="fr-FR" b="0" dirty="0"/>
              <a:t>Etablissements accueillant des adultes handicapés  : </a:t>
            </a:r>
          </a:p>
          <a:p>
            <a:pPr marL="648000" lvl="4">
              <a:spcBef>
                <a:spcPts val="300"/>
              </a:spcBef>
            </a:pPr>
            <a:r>
              <a:rPr lang="fr-FR" sz="1600" dirty="0">
                <a:solidFill>
                  <a:schemeClr val="tx2"/>
                </a:solidFill>
                <a:latin typeface="Arial" charset="0"/>
                <a:cs typeface="Arial" charset="0"/>
              </a:rPr>
              <a:t>foyers d’accueil médicalisés </a:t>
            </a:r>
            <a:r>
              <a:rPr lang="fr-FR" sz="1600" dirty="0"/>
              <a:t>(FAM) (catégorie 437) ou </a:t>
            </a:r>
            <a:r>
              <a:rPr lang="fr-FR" sz="1600" dirty="0">
                <a:solidFill>
                  <a:schemeClr val="tx2"/>
                </a:solidFill>
                <a:latin typeface="Arial" charset="0"/>
                <a:cs typeface="Arial" charset="0"/>
              </a:rPr>
              <a:t>établissements d’accueil médicalisés </a:t>
            </a:r>
            <a:r>
              <a:rPr lang="fr-FR" sz="1600" dirty="0"/>
              <a:t>(EAM) (catégorie 448)</a:t>
            </a:r>
          </a:p>
          <a:p>
            <a:pPr marL="648000" lvl="4">
              <a:spcBef>
                <a:spcPts val="300"/>
              </a:spcBef>
            </a:pPr>
            <a:r>
              <a:rPr lang="fr-FR" sz="1600" dirty="0">
                <a:solidFill>
                  <a:schemeClr val="tx2"/>
                </a:solidFill>
                <a:latin typeface="Arial" charset="0"/>
                <a:cs typeface="Arial" charset="0"/>
              </a:rPr>
              <a:t>maisons d’accueil spécialisées </a:t>
            </a:r>
            <a:r>
              <a:rPr lang="fr-FR" sz="1600" dirty="0"/>
              <a:t>(MAS) (catégorie 255)</a:t>
            </a:r>
          </a:p>
          <a:p>
            <a:pPr marL="360000" lvl="2">
              <a:spcBef>
                <a:spcPts val="600"/>
              </a:spcBef>
              <a:buFont typeface="Wingdings" panose="05000000000000000000" pitchFamily="2" charset="2"/>
              <a:buChar char="Ø"/>
            </a:pPr>
            <a:r>
              <a:rPr lang="fr-FR" b="0" dirty="0"/>
              <a:t> Proposant un </a:t>
            </a:r>
            <a:r>
              <a:rPr lang="fr-FR" b="0" dirty="0">
                <a:solidFill>
                  <a:schemeClr val="accent1"/>
                </a:solidFill>
              </a:rPr>
              <a:t>accueil avec </a:t>
            </a:r>
            <a:r>
              <a:rPr lang="fr-FR" b="0" dirty="0">
                <a:solidFill>
                  <a:schemeClr val="accent1"/>
                </a:solidFill>
                <a:latin typeface="Arial" charset="0"/>
                <a:cs typeface="Arial" charset="0"/>
              </a:rPr>
              <a:t>h</a:t>
            </a:r>
            <a:r>
              <a:rPr lang="fr-FR" b="0" dirty="0">
                <a:solidFill>
                  <a:schemeClr val="tx2"/>
                </a:solidFill>
                <a:latin typeface="Arial" charset="0"/>
                <a:cs typeface="Arial" charset="0"/>
              </a:rPr>
              <a:t>ébergement complet </a:t>
            </a:r>
            <a:r>
              <a:rPr lang="fr-FR" b="0" dirty="0"/>
              <a:t>de résidents</a:t>
            </a:r>
          </a:p>
          <a:p>
            <a:pPr marL="360000" lvl="2">
              <a:spcBef>
                <a:spcPts val="600"/>
              </a:spcBef>
              <a:buFont typeface="Wingdings" panose="05000000000000000000" pitchFamily="2" charset="2"/>
              <a:buChar char="Ø"/>
            </a:pPr>
            <a:r>
              <a:rPr lang="fr-FR" b="0" dirty="0"/>
              <a:t> Nécessitant une surveillance 24h/24 pour recevoir des </a:t>
            </a:r>
            <a:r>
              <a:rPr lang="fr-FR" b="0" dirty="0">
                <a:solidFill>
                  <a:schemeClr val="tx2"/>
                </a:solidFill>
                <a:latin typeface="Arial" charset="0"/>
                <a:cs typeface="Arial" charset="0"/>
              </a:rPr>
              <a:t>soins médicaux ou infirmiers qualifiés et/ou des soins à la personne</a:t>
            </a:r>
            <a:r>
              <a:rPr lang="fr-FR" b="0" dirty="0"/>
              <a:t> et une assistance pour les activités de la vie quotidienne </a:t>
            </a:r>
            <a:r>
              <a:rPr lang="fr-FR" sz="1400" b="0" dirty="0"/>
              <a:t>(</a:t>
            </a:r>
            <a:r>
              <a:rPr lang="fr-FR" sz="1400" b="0" dirty="0">
                <a:cs typeface="Arial" charset="0"/>
              </a:rPr>
              <a:t>Les établissements sans aucun type de soins infirmier, c’est-à-dire, sans infirmiers(</a:t>
            </a:r>
            <a:r>
              <a:rPr lang="fr-FR" sz="1400" b="0" dirty="0" err="1">
                <a:cs typeface="Arial" charset="0"/>
              </a:rPr>
              <a:t>ières</a:t>
            </a:r>
            <a:r>
              <a:rPr lang="fr-FR" sz="1400" b="0" dirty="0">
                <a:cs typeface="Arial" charset="0"/>
              </a:rPr>
              <a:t>) diplômés(</a:t>
            </a:r>
            <a:r>
              <a:rPr lang="fr-FR" sz="1400" b="0" dirty="0" err="1">
                <a:cs typeface="Arial" charset="0"/>
              </a:rPr>
              <a:t>ées</a:t>
            </a:r>
            <a:r>
              <a:rPr lang="fr-FR" sz="1400" b="0" dirty="0">
                <a:cs typeface="Arial" charset="0"/>
              </a:rPr>
              <a:t>) d’État (IDE) exerçant dans l’établissement sont exclus)</a:t>
            </a:r>
          </a:p>
          <a:p>
            <a:pPr marL="360000" lvl="2">
              <a:spcBef>
                <a:spcPts val="600"/>
              </a:spcBef>
              <a:buFont typeface="Wingdings" panose="05000000000000000000" pitchFamily="2" charset="2"/>
              <a:buChar char="Ø"/>
            </a:pPr>
            <a:r>
              <a:rPr lang="fr-FR" b="0" dirty="0"/>
              <a:t> De </a:t>
            </a:r>
            <a:r>
              <a:rPr lang="fr-FR" b="0" dirty="0">
                <a:solidFill>
                  <a:schemeClr val="accent1"/>
                </a:solidFill>
              </a:rPr>
              <a:t>France métropolitaine et d’outre-mer</a:t>
            </a:r>
          </a:p>
          <a:p>
            <a:pPr marL="648000" lvl="4">
              <a:spcBef>
                <a:spcPts val="300"/>
              </a:spcBef>
            </a:pPr>
            <a:endParaRPr lang="fr-FR" sz="1600" dirty="0"/>
          </a:p>
        </p:txBody>
      </p:sp>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0788304"/>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                           Questionnaire résident</a:t>
            </a:r>
            <a:endParaRPr lang="fr-FR" dirty="0"/>
          </a:p>
        </p:txBody>
      </p:sp>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173046"/>
            <a:ext cx="2293178" cy="3312368"/>
          </a:xfrm>
          <a:prstGeom prst="rect">
            <a:avLst/>
          </a:prstGeom>
          <a:ln>
            <a:solidFill>
              <a:schemeClr val="accent6"/>
            </a:solidFill>
          </a:ln>
        </p:spPr>
      </p:pic>
      <p:sp>
        <p:nvSpPr>
          <p:cNvPr id="6" name="Rectangle 5"/>
          <p:cNvSpPr/>
          <p:nvPr/>
        </p:nvSpPr>
        <p:spPr>
          <a:xfrm>
            <a:off x="197527" y="2549310"/>
            <a:ext cx="2293178" cy="936104"/>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8" name="Connecteur droit avec flèche 7"/>
          <p:cNvCxnSpPr>
            <a:cxnSpLocks noChangeShapeType="1"/>
          </p:cNvCxnSpPr>
          <p:nvPr/>
        </p:nvCxnSpPr>
        <p:spPr bwMode="auto">
          <a:xfrm>
            <a:off x="1344116" y="3501008"/>
            <a:ext cx="923628" cy="288032"/>
          </a:xfrm>
          <a:prstGeom prst="straightConnector1">
            <a:avLst/>
          </a:prstGeom>
          <a:noFill/>
          <a:ln w="25400">
            <a:solidFill>
              <a:schemeClr val="tx2"/>
            </a:solidFill>
            <a:round/>
            <a:headEnd/>
            <a:tailEnd type="arrow" w="med" len="med"/>
          </a:ln>
          <a:effectLst>
            <a:outerShdw blurRad="40000" dist="23000" dir="5400000" rotWithShape="0">
              <a:srgbClr val="000000">
                <a:alpha val="34999"/>
              </a:srgbClr>
            </a:outerShdw>
          </a:effectLst>
          <a:extLst>
            <a:ext uri="{909E8E84-426E-40DD-AFC4-6F175D3DCCD1}">
              <a14:hiddenFill xmlns:a14="http://schemas.microsoft.com/office/drawing/2010/main">
                <a:noFill/>
              </a14:hiddenFill>
            </a:ext>
          </a:extLst>
        </p:spPr>
      </p:cxnSp>
      <p:sp>
        <p:nvSpPr>
          <p:cNvPr id="11" name="Rectangle 10"/>
          <p:cNvSpPr/>
          <p:nvPr/>
        </p:nvSpPr>
        <p:spPr>
          <a:xfrm>
            <a:off x="2627784" y="1340768"/>
            <a:ext cx="6467322" cy="2292935"/>
          </a:xfrm>
          <a:prstGeom prst="rect">
            <a:avLst/>
          </a:prstGeom>
        </p:spPr>
        <p:txBody>
          <a:bodyPr wrap="square">
            <a:spAutoFit/>
          </a:bodyPr>
          <a:lstStyle/>
          <a:p>
            <a:pPr marL="0" lvl="2">
              <a:lnSpc>
                <a:spcPct val="110000"/>
              </a:lnSpc>
              <a:spcBef>
                <a:spcPts val="1200"/>
              </a:spcBef>
              <a:buClr>
                <a:schemeClr val="tx2"/>
              </a:buClr>
            </a:pPr>
            <a:r>
              <a:rPr lang="fr-FR" b="1" cap="all" dirty="0">
                <a:solidFill>
                  <a:schemeClr val="tx2"/>
                </a:solidFill>
              </a:rPr>
              <a:t>Section « infection(s) associée(s) aux soins »</a:t>
            </a:r>
          </a:p>
          <a:p>
            <a:pPr marL="144000" lvl="2" indent="-144000">
              <a:lnSpc>
                <a:spcPct val="110000"/>
              </a:lnSpc>
              <a:buClr>
                <a:schemeClr val="tx2"/>
              </a:buClr>
              <a:buFont typeface="Symbol" panose="05050102010706020507" pitchFamily="18" charset="2"/>
              <a:buChar char="·"/>
            </a:pPr>
            <a:r>
              <a:rPr lang="fr-FR" sz="1600" dirty="0">
                <a:solidFill>
                  <a:srgbClr val="373739"/>
                </a:solidFill>
              </a:rPr>
              <a:t>Renseigner </a:t>
            </a:r>
            <a:r>
              <a:rPr lang="fr-FR" sz="1600" b="1" u="sng" dirty="0">
                <a:solidFill>
                  <a:srgbClr val="373739"/>
                </a:solidFill>
              </a:rPr>
              <a:t>le ou les infections associées aux soins actives chez le résident le jour de l’enquête</a:t>
            </a:r>
          </a:p>
          <a:p>
            <a:pPr marL="144000" lvl="2" indent="-144000">
              <a:lnSpc>
                <a:spcPct val="110000"/>
              </a:lnSpc>
              <a:buClr>
                <a:schemeClr val="tx2"/>
              </a:buClr>
              <a:buFont typeface="Symbol" panose="05050102010706020507" pitchFamily="18" charset="2"/>
              <a:buChar char="·"/>
            </a:pPr>
            <a:endParaRPr lang="fr-FR" sz="1600" b="1" u="sng" dirty="0">
              <a:solidFill>
                <a:srgbClr val="373739"/>
              </a:solidFill>
            </a:endParaRPr>
          </a:p>
          <a:p>
            <a:pPr marL="144000" lvl="2" indent="-144000">
              <a:lnSpc>
                <a:spcPct val="110000"/>
              </a:lnSpc>
              <a:buClr>
                <a:schemeClr val="tx2"/>
              </a:buClr>
              <a:buFont typeface="Symbol" panose="05050102010706020507" pitchFamily="18" charset="2"/>
              <a:buChar char="·"/>
            </a:pPr>
            <a:r>
              <a:rPr lang="fr-FR" sz="1600" dirty="0">
                <a:solidFill>
                  <a:srgbClr val="373739"/>
                </a:solidFill>
              </a:rPr>
              <a:t>Renseigné par l’enquêteur à partir du dossier du résident avec l’appui du personnel de santé du secteur ou unité de vie</a:t>
            </a:r>
          </a:p>
          <a:p>
            <a:pPr marL="144000" lvl="2" indent="-144000">
              <a:lnSpc>
                <a:spcPct val="110000"/>
              </a:lnSpc>
              <a:buClr>
                <a:schemeClr val="tx2"/>
              </a:buClr>
              <a:buFont typeface="Symbol" panose="05050102010706020507" pitchFamily="18" charset="2"/>
              <a:buChar char="·"/>
            </a:pPr>
            <a:endParaRPr lang="fr-FR" sz="1600" dirty="0">
              <a:solidFill>
                <a:srgbClr val="373739"/>
              </a:solidFill>
            </a:endParaRPr>
          </a:p>
          <a:p>
            <a:pPr marL="144000" lvl="2" indent="-144000">
              <a:lnSpc>
                <a:spcPct val="110000"/>
              </a:lnSpc>
              <a:buClr>
                <a:schemeClr val="tx2"/>
              </a:buClr>
              <a:buFont typeface="Symbol" panose="05050102010706020507" pitchFamily="18" charset="2"/>
              <a:buChar char="·"/>
            </a:pPr>
            <a:r>
              <a:rPr lang="fr-FR" sz="1600" dirty="0">
                <a:solidFill>
                  <a:srgbClr val="373739"/>
                </a:solidFill>
              </a:rPr>
              <a:t>Le </a:t>
            </a:r>
            <a:r>
              <a:rPr lang="fr-FR" sz="1600" b="1" dirty="0">
                <a:solidFill>
                  <a:srgbClr val="373739"/>
                </a:solidFill>
              </a:rPr>
              <a:t>correspondant médical confirme </a:t>
            </a:r>
            <a:r>
              <a:rPr lang="fr-FR" sz="1600" dirty="0">
                <a:solidFill>
                  <a:srgbClr val="373739"/>
                </a:solidFill>
              </a:rPr>
              <a:t>le </a:t>
            </a:r>
            <a:r>
              <a:rPr lang="fr-FR" sz="1600" b="1" dirty="0">
                <a:solidFill>
                  <a:srgbClr val="373739"/>
                </a:solidFill>
              </a:rPr>
              <a:t>diagnostic de l’infection</a:t>
            </a:r>
          </a:p>
        </p:txBody>
      </p:sp>
      <p:pic>
        <p:nvPicPr>
          <p:cNvPr id="10" name="Imag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59632" y="3834000"/>
            <a:ext cx="7056784" cy="2959515"/>
          </a:xfrm>
          <a:prstGeom prst="rect">
            <a:avLst/>
          </a:prstGeom>
          <a:solidFill>
            <a:schemeClr val="bg1"/>
          </a:solidFill>
          <a:ln w="25400">
            <a:solidFill>
              <a:schemeClr val="accent1"/>
            </a:solidFill>
          </a:ln>
        </p:spPr>
      </p:pic>
    </p:spTree>
    <p:extLst>
      <p:ext uri="{BB962C8B-B14F-4D97-AF65-F5344CB8AC3E}">
        <p14:creationId xmlns:p14="http://schemas.microsoft.com/office/powerpoint/2010/main" val="4142460935"/>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Infection(s) associée(s) aux soins</a:t>
            </a:r>
            <a:endParaRPr lang="fr-FR" dirty="0"/>
          </a:p>
        </p:txBody>
      </p:sp>
      <p:sp>
        <p:nvSpPr>
          <p:cNvPr id="2" name="Rectangle 1"/>
          <p:cNvSpPr/>
          <p:nvPr/>
        </p:nvSpPr>
        <p:spPr>
          <a:xfrm>
            <a:off x="323528" y="1340768"/>
            <a:ext cx="8496944" cy="5375318"/>
          </a:xfrm>
          <a:prstGeom prst="rect">
            <a:avLst/>
          </a:prstGeom>
        </p:spPr>
        <p:txBody>
          <a:bodyPr wrap="square">
            <a:spAutoFit/>
          </a:bodyPr>
          <a:lstStyle/>
          <a:p>
            <a:pPr marL="144000" lvl="2" indent="-144000">
              <a:lnSpc>
                <a:spcPct val="110000"/>
              </a:lnSpc>
              <a:buClr>
                <a:schemeClr val="tx2"/>
              </a:buClr>
              <a:buFont typeface="Symbol" panose="05050102010706020507" pitchFamily="18" charset="2"/>
              <a:buChar char="·"/>
            </a:pPr>
            <a:r>
              <a:rPr lang="fr-FR" sz="1600" b="1" dirty="0">
                <a:solidFill>
                  <a:schemeClr val="accent1"/>
                </a:solidFill>
              </a:rPr>
              <a:t>Définition de cas </a:t>
            </a:r>
          </a:p>
          <a:p>
            <a:r>
              <a:rPr lang="fr-FR" sz="1400" dirty="0">
                <a:solidFill>
                  <a:srgbClr val="373739"/>
                </a:solidFill>
                <a:highlight>
                  <a:srgbClr val="FFFF00"/>
                </a:highlight>
              </a:rPr>
              <a:t>Toutes les </a:t>
            </a:r>
            <a:r>
              <a:rPr lang="fr-FR" sz="1400" b="1" dirty="0">
                <a:solidFill>
                  <a:srgbClr val="373739"/>
                </a:solidFill>
                <a:highlight>
                  <a:srgbClr val="FFFF00"/>
                </a:highlight>
              </a:rPr>
              <a:t>infections associées aux soins </a:t>
            </a:r>
            <a:r>
              <a:rPr lang="fr-FR" sz="1400" b="1" u="sng" dirty="0">
                <a:solidFill>
                  <a:srgbClr val="373739"/>
                </a:solidFill>
                <a:highlight>
                  <a:srgbClr val="FFFF00"/>
                </a:highlight>
              </a:rPr>
              <a:t>ET</a:t>
            </a:r>
            <a:r>
              <a:rPr lang="fr-FR" sz="1400" b="1" dirty="0">
                <a:solidFill>
                  <a:srgbClr val="373739"/>
                </a:solidFill>
                <a:highlight>
                  <a:srgbClr val="FFFF00"/>
                </a:highlight>
              </a:rPr>
              <a:t> actives le jour de l’enquête</a:t>
            </a:r>
            <a:r>
              <a:rPr lang="fr-FR" sz="1400" dirty="0">
                <a:solidFill>
                  <a:srgbClr val="373739"/>
                </a:solidFill>
                <a:highlight>
                  <a:srgbClr val="FFFF00"/>
                </a:highlight>
              </a:rPr>
              <a:t> doivent être rapportées</a:t>
            </a:r>
            <a:endParaRPr lang="fr-FR" sz="1400" dirty="0">
              <a:highlight>
                <a:srgbClr val="FFFF00"/>
              </a:highlight>
            </a:endParaRPr>
          </a:p>
          <a:p>
            <a:pPr marL="357750" lvl="3" indent="-285750">
              <a:lnSpc>
                <a:spcPct val="110000"/>
              </a:lnSpc>
              <a:spcBef>
                <a:spcPts val="300"/>
              </a:spcBef>
              <a:buClr>
                <a:schemeClr val="tx2"/>
              </a:buClr>
              <a:buFont typeface="Wingdings" panose="05000000000000000000" pitchFamily="2" charset="2"/>
              <a:buChar char="Ø"/>
            </a:pPr>
            <a:r>
              <a:rPr lang="fr-FR" sz="1400" dirty="0">
                <a:solidFill>
                  <a:srgbClr val="373739"/>
                </a:solidFill>
              </a:rPr>
              <a:t>Une infection est </a:t>
            </a:r>
            <a:r>
              <a:rPr lang="fr-FR" sz="1400" b="1" u="sng" dirty="0">
                <a:solidFill>
                  <a:srgbClr val="373739"/>
                </a:solidFill>
              </a:rPr>
              <a:t>associée aux soins</a:t>
            </a:r>
            <a:r>
              <a:rPr lang="fr-FR" sz="1400" b="1" dirty="0">
                <a:solidFill>
                  <a:srgbClr val="373739"/>
                </a:solidFill>
              </a:rPr>
              <a:t> </a:t>
            </a:r>
            <a:r>
              <a:rPr lang="fr-FR" sz="1400" dirty="0">
                <a:solidFill>
                  <a:srgbClr val="373739"/>
                </a:solidFill>
              </a:rPr>
              <a:t>si :</a:t>
            </a:r>
          </a:p>
          <a:p>
            <a:pPr marL="684000" lvl="3" indent="-288000">
              <a:lnSpc>
                <a:spcPct val="110000"/>
              </a:lnSpc>
              <a:buClr>
                <a:schemeClr val="tx2"/>
              </a:buClr>
              <a:buFont typeface="Wingdings" panose="05000000000000000000" pitchFamily="2" charset="2"/>
              <a:buChar char="q"/>
            </a:pPr>
            <a:r>
              <a:rPr lang="fr-FR" sz="1400" dirty="0">
                <a:solidFill>
                  <a:srgbClr val="373739"/>
                </a:solidFill>
              </a:rPr>
              <a:t>elle survient au cours ou au décours de la prise en charge du résident ET elle n’était ni présente ni en incubation au début de la prise en charge </a:t>
            </a:r>
            <a:r>
              <a:rPr lang="fr-FR" sz="1200" dirty="0">
                <a:solidFill>
                  <a:srgbClr val="373739"/>
                </a:solidFill>
              </a:rPr>
              <a:t>(inclut les soins de la vie quotidienne (nursing, prévention des complications), l’hébergement (restauration collective, vie en collectivité) et l’accompagnement (activités thérapeutiques, occupationnelles, loisirs)</a:t>
            </a:r>
            <a:br>
              <a:rPr lang="fr-FR" sz="1200" dirty="0">
                <a:solidFill>
                  <a:srgbClr val="373739"/>
                </a:solidFill>
              </a:rPr>
            </a:br>
            <a:r>
              <a:rPr lang="fr-FR" sz="1400" b="1" u="sng" dirty="0">
                <a:solidFill>
                  <a:srgbClr val="373739"/>
                </a:solidFill>
              </a:rPr>
              <a:t>OU</a:t>
            </a:r>
          </a:p>
          <a:p>
            <a:pPr marL="684000" lvl="3" indent="-288000">
              <a:lnSpc>
                <a:spcPct val="110000"/>
              </a:lnSpc>
              <a:buClr>
                <a:schemeClr val="tx2"/>
              </a:buClr>
              <a:buFont typeface="Wingdings" panose="05000000000000000000" pitchFamily="2" charset="2"/>
              <a:buChar char="q"/>
            </a:pPr>
            <a:r>
              <a:rPr lang="fr-FR" sz="1400" dirty="0">
                <a:solidFill>
                  <a:srgbClr val="373739"/>
                </a:solidFill>
              </a:rPr>
              <a:t>les signes et/ou symptômes de l’infection débutent au-delà de 48 heures (</a:t>
            </a:r>
            <a:r>
              <a:rPr lang="fr-FR" sz="1400" i="1" dirty="0">
                <a:solidFill>
                  <a:srgbClr val="373739"/>
                </a:solidFill>
              </a:rPr>
              <a:t>i.e. </a:t>
            </a:r>
            <a:r>
              <a:rPr lang="fr-FR" sz="1400" dirty="0">
                <a:solidFill>
                  <a:srgbClr val="373739"/>
                </a:solidFill>
              </a:rPr>
              <a:t>à compter du</a:t>
            </a:r>
            <a:br>
              <a:rPr lang="fr-FR" sz="1400" dirty="0">
                <a:solidFill>
                  <a:srgbClr val="373739"/>
                </a:solidFill>
              </a:rPr>
            </a:br>
            <a:r>
              <a:rPr lang="fr-FR" sz="1400" dirty="0">
                <a:solidFill>
                  <a:srgbClr val="373739"/>
                </a:solidFill>
              </a:rPr>
              <a:t>3</a:t>
            </a:r>
            <a:r>
              <a:rPr lang="fr-FR" sz="1400" baseline="30000" dirty="0">
                <a:solidFill>
                  <a:srgbClr val="373739"/>
                </a:solidFill>
              </a:rPr>
              <a:t>e</a:t>
            </a:r>
            <a:r>
              <a:rPr lang="fr-FR" sz="1400" dirty="0">
                <a:solidFill>
                  <a:srgbClr val="373739"/>
                </a:solidFill>
              </a:rPr>
              <a:t> jour) après l’admission ou la réadmission du résident dans l’établissement enquêté</a:t>
            </a:r>
          </a:p>
          <a:p>
            <a:pPr marL="357750" lvl="3" indent="-285750">
              <a:lnSpc>
                <a:spcPct val="110000"/>
              </a:lnSpc>
              <a:spcBef>
                <a:spcPts val="300"/>
              </a:spcBef>
              <a:buClr>
                <a:schemeClr val="tx2"/>
              </a:buClr>
              <a:buFont typeface="Wingdings" panose="05000000000000000000" pitchFamily="2" charset="2"/>
              <a:buChar char="Ø"/>
            </a:pPr>
            <a:r>
              <a:rPr lang="fr-FR" sz="1400" dirty="0">
                <a:solidFill>
                  <a:srgbClr val="373739"/>
                </a:solidFill>
              </a:rPr>
              <a:t>Une infection est </a:t>
            </a:r>
            <a:r>
              <a:rPr lang="fr-FR" sz="1400" b="1" u="sng" dirty="0">
                <a:solidFill>
                  <a:srgbClr val="373739"/>
                </a:solidFill>
              </a:rPr>
              <a:t>active le jour de l’enquête</a:t>
            </a:r>
            <a:r>
              <a:rPr lang="fr-FR" sz="1400" dirty="0">
                <a:solidFill>
                  <a:srgbClr val="373739"/>
                </a:solidFill>
              </a:rPr>
              <a:t> si :</a:t>
            </a:r>
          </a:p>
          <a:p>
            <a:pPr marL="684000" lvl="3" indent="-288000">
              <a:lnSpc>
                <a:spcPct val="110000"/>
              </a:lnSpc>
              <a:buClr>
                <a:schemeClr val="tx2"/>
              </a:buClr>
              <a:buFont typeface="Wingdings" panose="05000000000000000000" pitchFamily="2" charset="2"/>
              <a:buChar char="q"/>
            </a:pPr>
            <a:r>
              <a:rPr lang="fr-FR" sz="1400" dirty="0">
                <a:solidFill>
                  <a:srgbClr val="373739"/>
                </a:solidFill>
              </a:rPr>
              <a:t>les signes et/ou symptômes de l’infection sont présents le jour de l’enquête</a:t>
            </a:r>
            <a:br>
              <a:rPr lang="fr-FR" sz="1400" dirty="0">
                <a:solidFill>
                  <a:srgbClr val="373739"/>
                </a:solidFill>
              </a:rPr>
            </a:br>
            <a:r>
              <a:rPr lang="fr-FR" sz="1400" b="1" u="sng" dirty="0">
                <a:solidFill>
                  <a:srgbClr val="373739"/>
                </a:solidFill>
              </a:rPr>
              <a:t>OU</a:t>
            </a:r>
          </a:p>
          <a:p>
            <a:pPr marL="684000" lvl="3" indent="-288000">
              <a:lnSpc>
                <a:spcPct val="110000"/>
              </a:lnSpc>
              <a:buClr>
                <a:schemeClr val="tx2"/>
              </a:buClr>
              <a:buFont typeface="Wingdings" panose="05000000000000000000" pitchFamily="2" charset="2"/>
              <a:buChar char="q"/>
            </a:pPr>
            <a:r>
              <a:rPr lang="fr-FR" sz="1400" dirty="0">
                <a:solidFill>
                  <a:srgbClr val="373739"/>
                </a:solidFill>
              </a:rPr>
              <a:t>les signes et/ou symptômes étaient présents dans le passé et le résident reçoit (toujours) un traitement pour cette infection le jour de l’enquête</a:t>
            </a:r>
          </a:p>
          <a:p>
            <a:pPr marL="144000" lvl="2" indent="-144000">
              <a:lnSpc>
                <a:spcPct val="110000"/>
              </a:lnSpc>
              <a:spcBef>
                <a:spcPts val="600"/>
              </a:spcBef>
              <a:buClr>
                <a:schemeClr val="tx2"/>
              </a:buClr>
              <a:buFont typeface="Symbol" panose="05050102010706020507" pitchFamily="18" charset="2"/>
              <a:buChar char="·"/>
            </a:pPr>
            <a:r>
              <a:rPr lang="fr-FR" sz="1600" b="1" dirty="0">
                <a:solidFill>
                  <a:schemeClr val="accent1"/>
                </a:solidFill>
              </a:rPr>
              <a:t>Exception aux critères de définition de cas : COVID-19 associées aux soins</a:t>
            </a:r>
          </a:p>
          <a:p>
            <a:pPr marL="357750" lvl="3" indent="-285750">
              <a:lnSpc>
                <a:spcPct val="110000"/>
              </a:lnSpc>
              <a:spcBef>
                <a:spcPts val="300"/>
              </a:spcBef>
              <a:buClr>
                <a:schemeClr val="tx2"/>
              </a:buClr>
              <a:buFont typeface="Wingdings" panose="05000000000000000000" pitchFamily="2" charset="2"/>
              <a:buChar char="Ø"/>
            </a:pPr>
            <a:r>
              <a:rPr lang="fr-FR" sz="1400" dirty="0">
                <a:solidFill>
                  <a:srgbClr val="373739"/>
                </a:solidFill>
              </a:rPr>
              <a:t>Le résident dispose dans son dossier médical d’une </a:t>
            </a:r>
            <a:r>
              <a:rPr lang="fr-FR" sz="1400" b="1" dirty="0">
                <a:solidFill>
                  <a:srgbClr val="373739"/>
                </a:solidFill>
              </a:rPr>
              <a:t>analyse biologique confirmant la COVID-19 </a:t>
            </a:r>
            <a:r>
              <a:rPr lang="fr-FR" sz="1400" dirty="0">
                <a:solidFill>
                  <a:srgbClr val="373739"/>
                </a:solidFill>
              </a:rPr>
              <a:t>réalisée </a:t>
            </a:r>
            <a:r>
              <a:rPr lang="fr-FR" sz="1400" b="1" dirty="0">
                <a:solidFill>
                  <a:srgbClr val="373739"/>
                </a:solidFill>
              </a:rPr>
              <a:t>dans les 14 jours précédant le jour de l’enquête</a:t>
            </a:r>
            <a:endParaRPr lang="fr-FR" sz="1400" dirty="0">
              <a:solidFill>
                <a:srgbClr val="373739"/>
              </a:solidFill>
            </a:endParaRPr>
          </a:p>
          <a:p>
            <a:pPr marL="357750" lvl="3" indent="-285750">
              <a:lnSpc>
                <a:spcPct val="110000"/>
              </a:lnSpc>
              <a:spcBef>
                <a:spcPts val="300"/>
              </a:spcBef>
              <a:buClr>
                <a:schemeClr val="tx2"/>
              </a:buClr>
              <a:buFont typeface="Wingdings" panose="05000000000000000000" pitchFamily="2" charset="2"/>
              <a:buChar char="Ø"/>
            </a:pPr>
            <a:r>
              <a:rPr lang="fr-FR" sz="1400" b="1" u="sng" dirty="0">
                <a:solidFill>
                  <a:srgbClr val="373739"/>
                </a:solidFill>
              </a:rPr>
              <a:t>ET</a:t>
            </a:r>
            <a:r>
              <a:rPr lang="fr-FR" sz="1400" b="1" dirty="0">
                <a:solidFill>
                  <a:srgbClr val="373739"/>
                </a:solidFill>
              </a:rPr>
              <a:t> </a:t>
            </a:r>
            <a:r>
              <a:rPr lang="fr-FR" sz="1400" dirty="0">
                <a:solidFill>
                  <a:srgbClr val="373739"/>
                </a:solidFill>
              </a:rPr>
              <a:t>Le résident présente </a:t>
            </a:r>
            <a:r>
              <a:rPr lang="fr-FR" sz="1400" b="1" dirty="0">
                <a:solidFill>
                  <a:srgbClr val="373739"/>
                </a:solidFill>
              </a:rPr>
              <a:t>l’un des 3 critères suivants </a:t>
            </a:r>
            <a:r>
              <a:rPr lang="fr-FR" sz="1400" dirty="0">
                <a:solidFill>
                  <a:srgbClr val="373739"/>
                </a:solidFill>
              </a:rPr>
              <a:t>:</a:t>
            </a:r>
          </a:p>
          <a:p>
            <a:pPr marL="684000" lvl="3" indent="-288000">
              <a:lnSpc>
                <a:spcPct val="110000"/>
              </a:lnSpc>
              <a:buClr>
                <a:schemeClr val="tx2"/>
              </a:buClr>
              <a:buFont typeface="Wingdings" panose="05000000000000000000" pitchFamily="2" charset="2"/>
              <a:buChar char="q"/>
            </a:pPr>
            <a:r>
              <a:rPr lang="fr-FR" sz="1200" dirty="0">
                <a:solidFill>
                  <a:srgbClr val="373739"/>
                </a:solidFill>
              </a:rPr>
              <a:t>apparition des symptômes 8 jours et plus après l’admission</a:t>
            </a:r>
          </a:p>
          <a:p>
            <a:pPr marL="684000" lvl="3" indent="-288000">
              <a:lnSpc>
                <a:spcPct val="110000"/>
              </a:lnSpc>
              <a:buClr>
                <a:schemeClr val="tx2"/>
              </a:buClr>
              <a:buFont typeface="Wingdings" panose="05000000000000000000" pitchFamily="2" charset="2"/>
              <a:buChar char="q"/>
            </a:pPr>
            <a:r>
              <a:rPr lang="fr-FR" sz="1200" dirty="0">
                <a:solidFill>
                  <a:srgbClr val="373739"/>
                </a:solidFill>
              </a:rPr>
              <a:t>apparition des symptômes 3 à 7 jours après l’admission avec forte suspicion de transmission croisée</a:t>
            </a:r>
          </a:p>
          <a:p>
            <a:pPr marL="684000" lvl="3" indent="-288000">
              <a:lnSpc>
                <a:spcPct val="110000"/>
              </a:lnSpc>
              <a:buClr>
                <a:schemeClr val="tx2"/>
              </a:buClr>
              <a:buFont typeface="Wingdings" panose="05000000000000000000" pitchFamily="2" charset="2"/>
              <a:buChar char="q"/>
            </a:pPr>
            <a:r>
              <a:rPr lang="fr-FR" sz="1200" dirty="0">
                <a:solidFill>
                  <a:srgbClr val="373739"/>
                </a:solidFill>
              </a:rPr>
              <a:t>résultat de la première analyse biologique confirmant la Covid-19 obtenu 8 jours et plus après l’admission</a:t>
            </a:r>
          </a:p>
        </p:txBody>
      </p:sp>
    </p:spTree>
    <p:extLst>
      <p:ext uri="{BB962C8B-B14F-4D97-AF65-F5344CB8AC3E}">
        <p14:creationId xmlns:p14="http://schemas.microsoft.com/office/powerpoint/2010/main" val="139935377"/>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Infection(s) associée(s) aux soins</a:t>
            </a:r>
            <a:endParaRPr lang="fr-FR" dirty="0"/>
          </a:p>
        </p:txBody>
      </p:sp>
      <p:grpSp>
        <p:nvGrpSpPr>
          <p:cNvPr id="2" name="Groupe 1"/>
          <p:cNvGrpSpPr/>
          <p:nvPr/>
        </p:nvGrpSpPr>
        <p:grpSpPr>
          <a:xfrm>
            <a:off x="498949" y="1124744"/>
            <a:ext cx="5642091" cy="5733256"/>
            <a:chOff x="511767" y="1124744"/>
            <a:chExt cx="5642091" cy="5733256"/>
          </a:xfrm>
        </p:grpSpPr>
        <p:pic>
          <p:nvPicPr>
            <p:cNvPr id="3" name="Image 2"/>
            <p:cNvPicPr>
              <a:picLocks noChangeAspect="1"/>
            </p:cNvPicPr>
            <p:nvPr/>
          </p:nvPicPr>
          <p:blipFill>
            <a:blip r:embed="rId3"/>
            <a:stretch>
              <a:fillRect/>
            </a:stretch>
          </p:blipFill>
          <p:spPr>
            <a:xfrm>
              <a:off x="511767" y="1124744"/>
              <a:ext cx="5642091" cy="5733256"/>
            </a:xfrm>
            <a:prstGeom prst="rect">
              <a:avLst/>
            </a:prstGeom>
          </p:spPr>
        </p:pic>
        <p:sp>
          <p:nvSpPr>
            <p:cNvPr id="4" name="Rectangle 3"/>
            <p:cNvSpPr/>
            <p:nvPr/>
          </p:nvSpPr>
          <p:spPr>
            <a:xfrm>
              <a:off x="1689362" y="1396800"/>
              <a:ext cx="432048" cy="565200"/>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10"/>
            <p:cNvSpPr/>
            <p:nvPr/>
          </p:nvSpPr>
          <p:spPr>
            <a:xfrm>
              <a:off x="1689362" y="2210296"/>
              <a:ext cx="432048" cy="1476000"/>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Rectangle 14"/>
            <p:cNvSpPr/>
            <p:nvPr/>
          </p:nvSpPr>
          <p:spPr>
            <a:xfrm>
              <a:off x="1673375" y="4801634"/>
              <a:ext cx="432048" cy="211542"/>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Rectangle 15"/>
            <p:cNvSpPr/>
            <p:nvPr/>
          </p:nvSpPr>
          <p:spPr>
            <a:xfrm>
              <a:off x="1689362" y="5464800"/>
              <a:ext cx="432048" cy="892800"/>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Rectangle 16"/>
            <p:cNvSpPr/>
            <p:nvPr/>
          </p:nvSpPr>
          <p:spPr>
            <a:xfrm>
              <a:off x="1689362" y="1987200"/>
              <a:ext cx="432048" cy="211542"/>
            </a:xfrm>
            <a:prstGeom prst="rect">
              <a:avLst/>
            </a:prstGeom>
            <a:solidFill>
              <a:srgbClr val="FFC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Rectangle 17"/>
            <p:cNvSpPr/>
            <p:nvPr/>
          </p:nvSpPr>
          <p:spPr>
            <a:xfrm>
              <a:off x="1689362" y="3686296"/>
              <a:ext cx="432048" cy="1104398"/>
            </a:xfrm>
            <a:prstGeom prst="rect">
              <a:avLst/>
            </a:prstGeom>
            <a:solidFill>
              <a:srgbClr val="FFC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Rectangle 18"/>
            <p:cNvSpPr/>
            <p:nvPr/>
          </p:nvSpPr>
          <p:spPr>
            <a:xfrm>
              <a:off x="1689362" y="5006717"/>
              <a:ext cx="432048" cy="450000"/>
            </a:xfrm>
            <a:prstGeom prst="rect">
              <a:avLst/>
            </a:prstGeom>
            <a:solidFill>
              <a:srgbClr val="FFC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Rectangle 19"/>
            <p:cNvSpPr/>
            <p:nvPr/>
          </p:nvSpPr>
          <p:spPr>
            <a:xfrm>
              <a:off x="1689362" y="6347412"/>
              <a:ext cx="432048" cy="450000"/>
            </a:xfrm>
            <a:prstGeom prst="rect">
              <a:avLst/>
            </a:prstGeom>
            <a:solidFill>
              <a:srgbClr val="FFC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6" name="ZoneTexte 5"/>
          <p:cNvSpPr txBox="1"/>
          <p:nvPr/>
        </p:nvSpPr>
        <p:spPr>
          <a:xfrm>
            <a:off x="6588224" y="1590521"/>
            <a:ext cx="2448274" cy="1323439"/>
          </a:xfrm>
          <a:prstGeom prst="rect">
            <a:avLst/>
          </a:prstGeom>
          <a:noFill/>
        </p:spPr>
        <p:txBody>
          <a:bodyPr wrap="square" lIns="36000" tIns="0" rIns="36000" bIns="0" rtlCol="0">
            <a:spAutoFit/>
          </a:bodyPr>
          <a:lstStyle/>
          <a:p>
            <a:r>
              <a:rPr lang="fr-FR" b="1" dirty="0">
                <a:solidFill>
                  <a:schemeClr val="accent1"/>
                </a:solidFill>
              </a:rPr>
              <a:t>Localisation des infections associées aux soins ciblées</a:t>
            </a:r>
          </a:p>
          <a:p>
            <a:r>
              <a:rPr lang="fr-FR" sz="1600" dirty="0">
                <a:solidFill>
                  <a:srgbClr val="373739"/>
                </a:solidFill>
              </a:rPr>
              <a:t>(page 43 du guide de l’enquêteur)</a:t>
            </a:r>
          </a:p>
        </p:txBody>
      </p:sp>
    </p:spTree>
    <p:extLst>
      <p:ext uri="{BB962C8B-B14F-4D97-AF65-F5344CB8AC3E}">
        <p14:creationId xmlns:p14="http://schemas.microsoft.com/office/powerpoint/2010/main" val="1179541073"/>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Infection(s) associée(s) aux soins</a:t>
            </a:r>
            <a:endParaRPr lang="fr-FR" dirty="0"/>
          </a:p>
        </p:txBody>
      </p:sp>
      <p:sp>
        <p:nvSpPr>
          <p:cNvPr id="21" name="Rectangle 20"/>
          <p:cNvSpPr/>
          <p:nvPr/>
        </p:nvSpPr>
        <p:spPr>
          <a:xfrm>
            <a:off x="323528" y="1340768"/>
            <a:ext cx="8568952" cy="5626027"/>
          </a:xfrm>
          <a:prstGeom prst="rect">
            <a:avLst/>
          </a:prstGeom>
        </p:spPr>
        <p:txBody>
          <a:bodyPr wrap="square">
            <a:spAutoFit/>
          </a:bodyPr>
          <a:lstStyle/>
          <a:p>
            <a:pPr marL="144000" lvl="2" indent="-144000">
              <a:lnSpc>
                <a:spcPct val="110000"/>
              </a:lnSpc>
              <a:spcBef>
                <a:spcPts val="1200"/>
              </a:spcBef>
              <a:buClr>
                <a:schemeClr val="tx2"/>
              </a:buClr>
              <a:buFont typeface="Symbol" panose="05050102010706020507" pitchFamily="18" charset="2"/>
              <a:buChar char="·"/>
            </a:pPr>
            <a:r>
              <a:rPr lang="fr-FR" sz="1600" b="1" dirty="0">
                <a:solidFill>
                  <a:schemeClr val="accent1"/>
                </a:solidFill>
              </a:rPr>
              <a:t>Pour documenter les infections associées aux soins actives le jour de l’enquête, </a:t>
            </a:r>
            <a:r>
              <a:rPr lang="fr-FR" sz="1600" b="1" dirty="0">
                <a:solidFill>
                  <a:srgbClr val="373739"/>
                </a:solidFill>
              </a:rPr>
              <a:t>l’enquêteur cherche à </a:t>
            </a:r>
            <a:r>
              <a:rPr lang="fr-FR" sz="1600" dirty="0">
                <a:solidFill>
                  <a:srgbClr val="373739"/>
                </a:solidFill>
              </a:rPr>
              <a:t>:</a:t>
            </a:r>
          </a:p>
          <a:p>
            <a:pPr marL="357750" lvl="3" indent="-285750">
              <a:lnSpc>
                <a:spcPct val="110000"/>
              </a:lnSpc>
              <a:spcBef>
                <a:spcPts val="600"/>
              </a:spcBef>
              <a:buClr>
                <a:schemeClr val="tx2"/>
              </a:buClr>
              <a:buFont typeface="Wingdings" panose="05000000000000000000" pitchFamily="2" charset="2"/>
              <a:buChar char="Ø"/>
            </a:pPr>
            <a:r>
              <a:rPr lang="fr-FR" sz="1600" b="1" dirty="0">
                <a:solidFill>
                  <a:schemeClr val="accent1"/>
                </a:solidFill>
              </a:rPr>
              <a:t>Confronter les sources d’information </a:t>
            </a:r>
            <a:r>
              <a:rPr lang="fr-FR" sz="1600" dirty="0">
                <a:solidFill>
                  <a:srgbClr val="373739"/>
                </a:solidFill>
              </a:rPr>
              <a:t>mises à sa disposition : </a:t>
            </a:r>
            <a:r>
              <a:rPr lang="fr-FR" sz="1400" dirty="0">
                <a:solidFill>
                  <a:srgbClr val="373739"/>
                </a:solidFill>
              </a:rPr>
              <a:t>dossier du résident, dossier médical, examens paracliniques, tests de laboratoire, compte rendu de consultations et d’interventions</a:t>
            </a:r>
          </a:p>
          <a:p>
            <a:pPr marL="357750" lvl="3" indent="-285750">
              <a:lnSpc>
                <a:spcPct val="110000"/>
              </a:lnSpc>
              <a:spcBef>
                <a:spcPts val="600"/>
              </a:spcBef>
              <a:buClr>
                <a:schemeClr val="tx2"/>
              </a:buClr>
              <a:buFont typeface="Wingdings" panose="05000000000000000000" pitchFamily="2" charset="2"/>
              <a:buChar char="Ø"/>
            </a:pPr>
            <a:r>
              <a:rPr lang="fr-FR" sz="1600" b="1" dirty="0">
                <a:solidFill>
                  <a:schemeClr val="accent1"/>
                </a:solidFill>
              </a:rPr>
              <a:t>Repérer les résidents infectés </a:t>
            </a:r>
            <a:r>
              <a:rPr lang="fr-FR" sz="1600" dirty="0">
                <a:solidFill>
                  <a:srgbClr val="373739"/>
                </a:solidFill>
              </a:rPr>
              <a:t>à partir </a:t>
            </a:r>
            <a:r>
              <a:rPr lang="fr-FR" sz="1400" dirty="0">
                <a:solidFill>
                  <a:srgbClr val="373739"/>
                </a:solidFill>
              </a:rPr>
              <a:t>:</a:t>
            </a:r>
          </a:p>
          <a:p>
            <a:pPr marL="540000" lvl="0" indent="-144000">
              <a:spcBef>
                <a:spcPts val="300"/>
              </a:spcBef>
              <a:buFont typeface="Arial" panose="020B0604020202020204" pitchFamily="34" charset="0"/>
              <a:buChar char="•"/>
            </a:pPr>
            <a:r>
              <a:rPr lang="fr-FR" sz="1400" dirty="0">
                <a:solidFill>
                  <a:srgbClr val="373739"/>
                </a:solidFill>
              </a:rPr>
              <a:t>des </a:t>
            </a:r>
            <a:r>
              <a:rPr lang="fr-FR" sz="1400" b="1" dirty="0">
                <a:solidFill>
                  <a:srgbClr val="373739"/>
                </a:solidFill>
              </a:rPr>
              <a:t>signes et/ou symptômes d’infection</a:t>
            </a:r>
            <a:r>
              <a:rPr lang="fr-FR" sz="1400" dirty="0">
                <a:solidFill>
                  <a:srgbClr val="373739"/>
                </a:solidFill>
              </a:rPr>
              <a:t>, systémiques ou locaux, aigus ; des changements du statut du résident </a:t>
            </a:r>
          </a:p>
          <a:p>
            <a:pPr marL="540000" lvl="0" indent="-144000">
              <a:spcBef>
                <a:spcPts val="300"/>
              </a:spcBef>
              <a:buFont typeface="Arial" panose="020B0604020202020204" pitchFamily="34" charset="0"/>
              <a:buChar char="•"/>
            </a:pPr>
            <a:r>
              <a:rPr lang="fr-FR" sz="1400" dirty="0">
                <a:solidFill>
                  <a:srgbClr val="373739"/>
                </a:solidFill>
              </a:rPr>
              <a:t>des </a:t>
            </a:r>
            <a:r>
              <a:rPr lang="fr-FR" sz="1400" b="1" dirty="0">
                <a:solidFill>
                  <a:srgbClr val="373739"/>
                </a:solidFill>
              </a:rPr>
              <a:t>traitements anti-infectieux </a:t>
            </a:r>
            <a:r>
              <a:rPr lang="fr-FR" sz="1400" dirty="0">
                <a:solidFill>
                  <a:srgbClr val="373739"/>
                </a:solidFill>
              </a:rPr>
              <a:t>par voie générale</a:t>
            </a:r>
          </a:p>
          <a:p>
            <a:pPr marL="540000" indent="-144000">
              <a:spcBef>
                <a:spcPts val="300"/>
              </a:spcBef>
              <a:buFont typeface="Arial" panose="020B0604020202020204" pitchFamily="34" charset="0"/>
              <a:buChar char="•"/>
            </a:pPr>
            <a:r>
              <a:rPr lang="fr-FR" sz="1400" dirty="0">
                <a:solidFill>
                  <a:srgbClr val="373739"/>
                </a:solidFill>
              </a:rPr>
              <a:t>des </a:t>
            </a:r>
            <a:r>
              <a:rPr lang="fr-FR" sz="1400" b="1" dirty="0">
                <a:solidFill>
                  <a:srgbClr val="373739"/>
                </a:solidFill>
              </a:rPr>
              <a:t>prescriptions d’examens bactériologiques ou d’examens d’imagerie récents</a:t>
            </a:r>
            <a:endParaRPr lang="fr-FR" sz="1400" b="1" dirty="0">
              <a:solidFill>
                <a:srgbClr val="373739"/>
              </a:solidFill>
              <a:sym typeface="Wingdings" panose="05000000000000000000" pitchFamily="2" charset="2"/>
            </a:endParaRPr>
          </a:p>
          <a:p>
            <a:pPr marL="357750" lvl="3" indent="-285750">
              <a:lnSpc>
                <a:spcPct val="110000"/>
              </a:lnSpc>
              <a:spcBef>
                <a:spcPts val="600"/>
              </a:spcBef>
              <a:buClr>
                <a:schemeClr val="tx2"/>
              </a:buClr>
              <a:buFont typeface="Wingdings" panose="05000000000000000000" pitchFamily="2" charset="2"/>
              <a:buChar char="Ø"/>
            </a:pPr>
            <a:r>
              <a:rPr lang="fr-FR" sz="1600" b="1" dirty="0">
                <a:solidFill>
                  <a:schemeClr val="accent1"/>
                </a:solidFill>
              </a:rPr>
              <a:t>Recueillir les informations </a:t>
            </a:r>
            <a:r>
              <a:rPr lang="fr-FR" sz="1600" dirty="0">
                <a:solidFill>
                  <a:srgbClr val="373739"/>
                </a:solidFill>
              </a:rPr>
              <a:t>de la manière suivante</a:t>
            </a:r>
            <a:r>
              <a:rPr lang="fr-FR" sz="1600" b="1" dirty="0">
                <a:solidFill>
                  <a:srgbClr val="373739"/>
                </a:solidFill>
              </a:rPr>
              <a:t> </a:t>
            </a:r>
            <a:r>
              <a:rPr lang="fr-FR" sz="1600" dirty="0">
                <a:solidFill>
                  <a:srgbClr val="373739"/>
                </a:solidFill>
              </a:rPr>
              <a:t>:</a:t>
            </a:r>
          </a:p>
          <a:p>
            <a:pPr marL="540000" lvl="0" indent="-288000" algn="just">
              <a:lnSpc>
                <a:spcPct val="107000"/>
              </a:lnSpc>
              <a:spcBef>
                <a:spcPts val="100"/>
              </a:spcBef>
              <a:buFont typeface="+mj-lt"/>
              <a:buAutoNum type="arabicPeriod"/>
            </a:pPr>
            <a:r>
              <a:rPr lang="fr-FR" sz="1400" dirty="0">
                <a:solidFill>
                  <a:srgbClr val="373739"/>
                </a:solidFill>
                <a:highlight>
                  <a:srgbClr val="FFFF00"/>
                </a:highlight>
                <a:ea typeface="Times New Roman" panose="02020603050405020304" pitchFamily="18" charset="0"/>
                <a:cs typeface="Times New Roman" panose="02020603050405020304" pitchFamily="18" charset="0"/>
              </a:rPr>
              <a:t>Définir le </a:t>
            </a:r>
            <a:r>
              <a:rPr lang="fr-FR" sz="1400" b="1" dirty="0">
                <a:solidFill>
                  <a:srgbClr val="373739"/>
                </a:solidFill>
                <a:highlight>
                  <a:srgbClr val="FFFF00"/>
                </a:highlight>
                <a:ea typeface="Times New Roman" panose="02020603050405020304" pitchFamily="18" charset="0"/>
                <a:cs typeface="Times New Roman" panose="02020603050405020304" pitchFamily="18" charset="0"/>
              </a:rPr>
              <a:t>site de l’infection associée aux soins </a:t>
            </a:r>
            <a:r>
              <a:rPr lang="fr-FR" sz="1400" dirty="0">
                <a:solidFill>
                  <a:srgbClr val="373739"/>
                </a:solidFill>
                <a:highlight>
                  <a:srgbClr val="FFFF00"/>
                </a:highlight>
                <a:ea typeface="Times New Roman" panose="02020603050405020304" pitchFamily="18" charset="0"/>
                <a:cs typeface="Times New Roman" panose="02020603050405020304" pitchFamily="18" charset="0"/>
              </a:rPr>
              <a:t>à partir des algorithmes décisionnels (cf. annexe 5)</a:t>
            </a:r>
          </a:p>
          <a:p>
            <a:pPr marL="540000" lvl="0" indent="-288000" algn="just">
              <a:lnSpc>
                <a:spcPct val="107000"/>
              </a:lnSpc>
              <a:spcBef>
                <a:spcPts val="100"/>
              </a:spcBef>
              <a:buFont typeface="+mj-lt"/>
              <a:buAutoNum type="arabicPeriod"/>
            </a:pPr>
            <a:r>
              <a:rPr lang="fr-FR" sz="1400" u="sng" dirty="0">
                <a:solidFill>
                  <a:srgbClr val="373739"/>
                </a:solidFill>
                <a:ea typeface="Times New Roman" panose="02020603050405020304" pitchFamily="18" charset="0"/>
                <a:cs typeface="Times New Roman" panose="02020603050405020304" pitchFamily="18" charset="0"/>
              </a:rPr>
              <a:t>Pour les infections à </a:t>
            </a:r>
            <a:r>
              <a:rPr lang="fr-FR" sz="1400" i="1" u="sng" dirty="0" err="1">
                <a:solidFill>
                  <a:srgbClr val="373739"/>
                </a:solidFill>
                <a:ea typeface="Times New Roman" panose="02020603050405020304" pitchFamily="18" charset="0"/>
                <a:cs typeface="Times New Roman" panose="02020603050405020304" pitchFamily="18" charset="0"/>
              </a:rPr>
              <a:t>Clostridioides</a:t>
            </a:r>
            <a:r>
              <a:rPr lang="fr-FR" sz="1400" i="1" u="sng" dirty="0">
                <a:solidFill>
                  <a:srgbClr val="373739"/>
                </a:solidFill>
                <a:ea typeface="Times New Roman" panose="02020603050405020304" pitchFamily="18" charset="0"/>
                <a:cs typeface="Times New Roman" panose="02020603050405020304" pitchFamily="18" charset="0"/>
              </a:rPr>
              <a:t> difficile </a:t>
            </a:r>
            <a:r>
              <a:rPr lang="fr-FR" sz="1400" u="sng" dirty="0">
                <a:solidFill>
                  <a:srgbClr val="373739"/>
                </a:solidFill>
                <a:ea typeface="Times New Roman" panose="02020603050405020304" pitchFamily="18" charset="0"/>
                <a:cs typeface="Times New Roman" panose="02020603050405020304" pitchFamily="18" charset="0"/>
              </a:rPr>
              <a:t>(CLOD)</a:t>
            </a:r>
            <a:r>
              <a:rPr lang="fr-FR" sz="1400" dirty="0">
                <a:solidFill>
                  <a:srgbClr val="373739"/>
                </a:solidFill>
                <a:ea typeface="Times New Roman" panose="02020603050405020304" pitchFamily="18" charset="0"/>
                <a:cs typeface="Times New Roman" panose="02020603050405020304" pitchFamily="18" charset="0"/>
              </a:rPr>
              <a:t>, préciser le </a:t>
            </a:r>
            <a:r>
              <a:rPr lang="fr-FR" sz="1400" b="1" dirty="0">
                <a:solidFill>
                  <a:srgbClr val="373739"/>
                </a:solidFill>
                <a:ea typeface="Times New Roman" panose="02020603050405020304" pitchFamily="18" charset="0"/>
                <a:cs typeface="Times New Roman" panose="02020603050405020304" pitchFamily="18" charset="0"/>
              </a:rPr>
              <a:t>degré de certitude que l’infection soit acquise dans l’établissement enquêté</a:t>
            </a:r>
          </a:p>
          <a:p>
            <a:pPr marL="540000" lvl="0" indent="-288000" algn="just">
              <a:lnSpc>
                <a:spcPct val="107000"/>
              </a:lnSpc>
              <a:spcBef>
                <a:spcPts val="100"/>
              </a:spcBef>
              <a:buFont typeface="+mj-lt"/>
              <a:buAutoNum type="arabicPeriod"/>
            </a:pPr>
            <a:r>
              <a:rPr lang="fr-FR" sz="1400" u="sng" dirty="0">
                <a:solidFill>
                  <a:srgbClr val="373739"/>
                </a:solidFill>
                <a:ea typeface="Times New Roman" panose="02020603050405020304" pitchFamily="18" charset="0"/>
                <a:cs typeface="Times New Roman" panose="02020603050405020304" pitchFamily="18" charset="0"/>
              </a:rPr>
              <a:t>Pour les infections liées aux cathéters (ICAT)</a:t>
            </a:r>
            <a:r>
              <a:rPr lang="fr-FR" sz="1400" dirty="0">
                <a:solidFill>
                  <a:srgbClr val="373739"/>
                </a:solidFill>
                <a:ea typeface="Times New Roman" panose="02020603050405020304" pitchFamily="18" charset="0"/>
                <a:cs typeface="Times New Roman" panose="02020603050405020304" pitchFamily="18" charset="0"/>
              </a:rPr>
              <a:t>, préciser le </a:t>
            </a:r>
            <a:r>
              <a:rPr lang="fr-FR" sz="1400" b="1" dirty="0">
                <a:solidFill>
                  <a:srgbClr val="373739"/>
                </a:solidFill>
                <a:ea typeface="Times New Roman" panose="02020603050405020304" pitchFamily="18" charset="0"/>
                <a:cs typeface="Times New Roman" panose="02020603050405020304" pitchFamily="18" charset="0"/>
              </a:rPr>
              <a:t>type de cathéter mis en cause</a:t>
            </a:r>
          </a:p>
          <a:p>
            <a:pPr marL="540000" indent="-288000" algn="just">
              <a:lnSpc>
                <a:spcPct val="107000"/>
              </a:lnSpc>
              <a:spcBef>
                <a:spcPts val="100"/>
              </a:spcBef>
              <a:buFont typeface="+mj-lt"/>
              <a:buAutoNum type="arabicPeriod"/>
            </a:pPr>
            <a:r>
              <a:rPr lang="fr-FR" sz="1400" dirty="0">
                <a:solidFill>
                  <a:srgbClr val="373739"/>
                </a:solidFill>
                <a:ea typeface="Times New Roman" panose="02020603050405020304" pitchFamily="18" charset="0"/>
                <a:cs typeface="Times New Roman" panose="02020603050405020304" pitchFamily="18" charset="0"/>
              </a:rPr>
              <a:t>Pour chaque infection associée aux soins, renseigner le(s) </a:t>
            </a:r>
            <a:r>
              <a:rPr lang="fr-FR" sz="1400" b="1" dirty="0">
                <a:solidFill>
                  <a:srgbClr val="373739"/>
                </a:solidFill>
                <a:ea typeface="Times New Roman" panose="02020603050405020304" pitchFamily="18" charset="0"/>
                <a:cs typeface="Times New Roman" panose="02020603050405020304" pitchFamily="18" charset="0"/>
              </a:rPr>
              <a:t>micro-organisme(s) isolé(s) de l’infection </a:t>
            </a:r>
            <a:r>
              <a:rPr lang="fr-FR" sz="1400" dirty="0">
                <a:solidFill>
                  <a:srgbClr val="373739"/>
                </a:solidFill>
                <a:ea typeface="Times New Roman" panose="02020603050405020304" pitchFamily="18" charset="0"/>
                <a:cs typeface="Times New Roman" panose="02020603050405020304" pitchFamily="18" charset="0"/>
              </a:rPr>
              <a:t>et documenter sa (leur) </a:t>
            </a:r>
            <a:r>
              <a:rPr lang="fr-FR" sz="1400" b="1" dirty="0">
                <a:solidFill>
                  <a:srgbClr val="373739"/>
                </a:solidFill>
                <a:ea typeface="Times New Roman" panose="02020603050405020304" pitchFamily="18" charset="0"/>
                <a:cs typeface="Times New Roman" panose="02020603050405020304" pitchFamily="18" charset="0"/>
              </a:rPr>
              <a:t>résistance(s) à certains antibiotiques</a:t>
            </a:r>
          </a:p>
          <a:p>
            <a:pPr marL="540000" indent="-288000" algn="just">
              <a:lnSpc>
                <a:spcPct val="107000"/>
              </a:lnSpc>
              <a:spcBef>
                <a:spcPts val="100"/>
              </a:spcBef>
              <a:buFont typeface="+mj-lt"/>
              <a:buAutoNum type="arabicPeriod"/>
            </a:pPr>
            <a:r>
              <a:rPr lang="fr-FR" sz="1400" dirty="0">
                <a:solidFill>
                  <a:srgbClr val="373739"/>
                </a:solidFill>
                <a:ea typeface="Times New Roman" panose="02020603050405020304" pitchFamily="18" charset="0"/>
                <a:cs typeface="Times New Roman" panose="02020603050405020304" pitchFamily="18" charset="0"/>
              </a:rPr>
              <a:t>Compléter éventuellement les champs après la date de l’enquête si les résultats d’examens paracliniques (microbiologie, imagerie, etc.) nécessaires pour inclure une IAS ne sont pas disponibles le jour de l’enquête</a:t>
            </a:r>
            <a:endParaRPr lang="fr-FR" sz="1400" b="1" dirty="0">
              <a:solidFill>
                <a:srgbClr val="373739"/>
              </a:solidFill>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75980928"/>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8295" y="1076400"/>
            <a:ext cx="7056784" cy="2959515"/>
          </a:xfrm>
          <a:prstGeom prst="rect">
            <a:avLst/>
          </a:prstGeom>
          <a:noFill/>
          <a:ln w="25400">
            <a:noFill/>
          </a:ln>
        </p:spPr>
      </p:pic>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Infection(s) associée(s) aux soins</a:t>
            </a:r>
            <a:endParaRPr lang="fr-FR" dirty="0"/>
          </a:p>
        </p:txBody>
      </p:sp>
      <p:sp>
        <p:nvSpPr>
          <p:cNvPr id="5" name="Rectangle 4"/>
          <p:cNvSpPr/>
          <p:nvPr/>
        </p:nvSpPr>
        <p:spPr>
          <a:xfrm>
            <a:off x="592211" y="1124744"/>
            <a:ext cx="3475733" cy="302274"/>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827584" y="4262208"/>
            <a:ext cx="7413558" cy="1808187"/>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bIns="0">
            <a:spAutoFit/>
          </a:bodyPr>
          <a:lstStyle/>
          <a:p>
            <a:pPr marL="0" lvl="4">
              <a:spcBef>
                <a:spcPts val="300"/>
              </a:spcBef>
            </a:pPr>
            <a:r>
              <a:rPr lang="fr-FR" sz="1600" b="1" dirty="0">
                <a:solidFill>
                  <a:schemeClr val="accent1"/>
                </a:solidFill>
                <a:sym typeface="Wingdings" panose="05000000000000000000" pitchFamily="2" charset="2"/>
              </a:rPr>
              <a:t> </a:t>
            </a:r>
            <a:r>
              <a:rPr lang="fr-FR" sz="1600" b="1" dirty="0">
                <a:solidFill>
                  <a:srgbClr val="373739"/>
                </a:solidFill>
              </a:rPr>
              <a:t>Indiquer si le </a:t>
            </a:r>
            <a:r>
              <a:rPr lang="fr-FR" sz="1600" b="1" dirty="0">
                <a:solidFill>
                  <a:schemeClr val="accent1"/>
                </a:solidFill>
              </a:rPr>
              <a:t>résident présente au moins une infection associée aux soins, active le jour de l’enquête</a:t>
            </a:r>
          </a:p>
          <a:p>
            <a:pPr marL="0" lvl="4">
              <a:spcBef>
                <a:spcPts val="300"/>
              </a:spcBef>
            </a:pPr>
            <a:r>
              <a:rPr lang="fr-FR" sz="1400" i="1" dirty="0">
                <a:solidFill>
                  <a:srgbClr val="373739"/>
                </a:solidFill>
                <a:sym typeface="Wingdings" panose="05000000000000000000" pitchFamily="2" charset="2"/>
              </a:rPr>
              <a:t>(cf. liste des IAS ciblées page 43 du guide de l’enquêteur et annexe 4 pages 56-64 pour les algorithmes décisionnels des infections ciblés)</a:t>
            </a:r>
          </a:p>
          <a:p>
            <a:pPr marL="285750" lvl="4" indent="-285750">
              <a:spcBef>
                <a:spcPts val="300"/>
              </a:spcBef>
              <a:buFont typeface="Wingdings" pitchFamily="2" charset="2"/>
              <a:buChar char="Ä"/>
            </a:pPr>
            <a:r>
              <a:rPr lang="fr-FR" sz="1400" dirty="0">
                <a:solidFill>
                  <a:srgbClr val="373739"/>
                </a:solidFill>
              </a:rPr>
              <a:t>Si « Infection(s) associée(s) aux soins » est coché « Oui », renseigner au moins une IAS</a:t>
            </a:r>
          </a:p>
          <a:p>
            <a:pPr marL="285750" lvl="4" indent="-285750">
              <a:spcBef>
                <a:spcPts val="300"/>
              </a:spcBef>
              <a:buFont typeface="Wingdings" pitchFamily="2" charset="2"/>
              <a:buChar char="Ä"/>
            </a:pPr>
            <a:endParaRPr lang="fr-FR" sz="1400" b="1" dirty="0">
              <a:solidFill>
                <a:srgbClr val="373739"/>
              </a:solidFill>
              <a:sym typeface="Wingdings" panose="05000000000000000000" pitchFamily="2" charset="2"/>
            </a:endParaRPr>
          </a:p>
          <a:p>
            <a:pPr marL="0" lvl="4">
              <a:spcBef>
                <a:spcPts val="600"/>
              </a:spcBef>
            </a:pPr>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la section est cochée « Non » par défaut dans </a:t>
            </a:r>
            <a:r>
              <a:rPr lang="fr-FR" sz="1400" dirty="0" err="1">
                <a:solidFill>
                  <a:srgbClr val="373739"/>
                </a:solidFill>
              </a:rPr>
              <a:t>PrevIAS</a:t>
            </a:r>
            <a:endParaRPr lang="fr-FR" sz="1400" dirty="0">
              <a:solidFill>
                <a:schemeClr val="accent1"/>
              </a:solidFill>
            </a:endParaRPr>
          </a:p>
        </p:txBody>
      </p:sp>
    </p:spTree>
    <p:extLst>
      <p:ext uri="{BB962C8B-B14F-4D97-AF65-F5344CB8AC3E}">
        <p14:creationId xmlns:p14="http://schemas.microsoft.com/office/powerpoint/2010/main" val="1163860164"/>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8295" y="1076400"/>
            <a:ext cx="7056784" cy="2959515"/>
          </a:xfrm>
          <a:prstGeom prst="rect">
            <a:avLst/>
          </a:prstGeom>
          <a:noFill/>
          <a:ln w="25400">
            <a:noFill/>
          </a:ln>
        </p:spPr>
      </p:pic>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Infection(s) associée(s) aux soins</a:t>
            </a:r>
            <a:endParaRPr lang="fr-FR" dirty="0"/>
          </a:p>
        </p:txBody>
      </p:sp>
      <p:sp>
        <p:nvSpPr>
          <p:cNvPr id="5" name="Rectangle 4"/>
          <p:cNvSpPr/>
          <p:nvPr/>
        </p:nvSpPr>
        <p:spPr>
          <a:xfrm>
            <a:off x="592211" y="1620000"/>
            <a:ext cx="6984000" cy="28803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103705" y="4005064"/>
            <a:ext cx="8712968" cy="2239074"/>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bIns="0">
            <a:spAutoFit/>
          </a:bodyPr>
          <a:lstStyle/>
          <a:p>
            <a:pPr marL="0" lvl="4">
              <a:spcBef>
                <a:spcPts val="300"/>
              </a:spcBef>
            </a:pPr>
            <a:r>
              <a:rPr lang="fr-FR" sz="1400" i="1" dirty="0">
                <a:solidFill>
                  <a:srgbClr val="373739"/>
                </a:solidFill>
              </a:rPr>
              <a:t>Si le champ « Infection(s) associée(s) aux soins » est coché « Oui » :</a:t>
            </a:r>
            <a:endParaRPr lang="fr-FR" sz="1400" i="1" dirty="0"/>
          </a:p>
          <a:p>
            <a:pPr marL="0" lvl="4">
              <a:spcBef>
                <a:spcPts val="300"/>
              </a:spcBef>
            </a:pPr>
            <a:r>
              <a:rPr lang="fr-FR" sz="1600" b="1" dirty="0">
                <a:solidFill>
                  <a:schemeClr val="accent1"/>
                </a:solidFill>
                <a:sym typeface="Wingdings" panose="05000000000000000000" pitchFamily="2" charset="2"/>
              </a:rPr>
              <a:t> </a:t>
            </a:r>
            <a:r>
              <a:rPr lang="fr-FR" sz="1600" b="1" dirty="0">
                <a:solidFill>
                  <a:srgbClr val="373739"/>
                </a:solidFill>
              </a:rPr>
              <a:t>Indiquer le </a:t>
            </a:r>
            <a:r>
              <a:rPr lang="fr-FR" sz="1600" b="1" dirty="0">
                <a:solidFill>
                  <a:schemeClr val="accent1"/>
                </a:solidFill>
              </a:rPr>
              <a:t>site de l’infection associée aux soins active chez le résident</a:t>
            </a:r>
            <a:br>
              <a:rPr lang="fr-FR" sz="1600" b="1" dirty="0">
                <a:solidFill>
                  <a:schemeClr val="accent1"/>
                </a:solidFill>
              </a:rPr>
            </a:br>
            <a:r>
              <a:rPr lang="fr-FR" sz="1600" b="1" dirty="0">
                <a:solidFill>
                  <a:schemeClr val="accent1"/>
                </a:solidFill>
              </a:rPr>
              <a:t> active le jour de l’enquête</a:t>
            </a:r>
          </a:p>
          <a:p>
            <a:pPr marL="0" lvl="4">
              <a:spcBef>
                <a:spcPts val="300"/>
              </a:spcBef>
            </a:pPr>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Renseigner les localisations infectieuses à partir des </a:t>
            </a:r>
            <a:r>
              <a:rPr lang="fr-FR" sz="1400" b="1" dirty="0">
                <a:solidFill>
                  <a:srgbClr val="373739"/>
                </a:solidFill>
                <a:sym typeface="Wingdings" panose="05000000000000000000" pitchFamily="2" charset="2"/>
              </a:rPr>
              <a:t>algorithmes décisionnels</a:t>
            </a:r>
            <a:br>
              <a:rPr lang="fr-FR" sz="1400" b="1" dirty="0">
                <a:solidFill>
                  <a:srgbClr val="373739"/>
                </a:solidFill>
                <a:sym typeface="Wingdings" panose="05000000000000000000" pitchFamily="2" charset="2"/>
              </a:rPr>
            </a:br>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a:t>
            </a:r>
            <a:r>
              <a:rPr lang="fr-FR" sz="1400" i="1" dirty="0">
                <a:solidFill>
                  <a:srgbClr val="373739"/>
                </a:solidFill>
                <a:sym typeface="Wingdings" panose="05000000000000000000" pitchFamily="2" charset="2"/>
              </a:rPr>
              <a:t>annexe 4 pages 56 à 64 du guide de l’enquêteur</a:t>
            </a:r>
            <a:r>
              <a:rPr lang="fr-FR" sz="1400" dirty="0">
                <a:solidFill>
                  <a:srgbClr val="373739"/>
                </a:solidFill>
                <a:sym typeface="Wingdings" panose="05000000000000000000" pitchFamily="2" charset="2"/>
              </a:rPr>
              <a:t>)</a:t>
            </a:r>
          </a:p>
          <a:p>
            <a:pPr marL="0" lvl="4">
              <a:spcBef>
                <a:spcPts val="300"/>
              </a:spcBef>
            </a:pPr>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I</a:t>
            </a:r>
            <a:r>
              <a:rPr lang="fr-FR" sz="1400" dirty="0">
                <a:solidFill>
                  <a:srgbClr val="373739"/>
                </a:solidFill>
              </a:rPr>
              <a:t>l est possible de renseigner </a:t>
            </a:r>
            <a:r>
              <a:rPr lang="fr-FR" sz="1400" b="1" dirty="0">
                <a:solidFill>
                  <a:srgbClr val="373739"/>
                </a:solidFill>
              </a:rPr>
              <a:t>j</a:t>
            </a:r>
            <a:r>
              <a:rPr lang="fr-FR" sz="1400" b="1" dirty="0">
                <a:solidFill>
                  <a:srgbClr val="373739"/>
                </a:solidFill>
                <a:sym typeface="Wingdings" panose="05000000000000000000" pitchFamily="2" charset="2"/>
              </a:rPr>
              <a:t>usqu’à 3 IAS</a:t>
            </a:r>
          </a:p>
          <a:p>
            <a:pPr marL="0" lvl="4">
              <a:spcBef>
                <a:spcPts val="300"/>
              </a:spcBef>
            </a:pPr>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C</a:t>
            </a:r>
            <a:r>
              <a:rPr lang="fr-FR" sz="1400" dirty="0">
                <a:solidFill>
                  <a:srgbClr val="373739"/>
                </a:solidFill>
              </a:rPr>
              <a:t>ompléter le site infectieux après la date de l’enquête, si les résultats d’examens paracliniques (microbiologie, imagerie, etc.) nécessaires pour inclure une IAS ne sont pas disponibles le jour de l’enquête</a:t>
            </a:r>
          </a:p>
          <a:p>
            <a:pPr marL="0" lvl="4">
              <a:spcBef>
                <a:spcPts val="300"/>
              </a:spcBef>
            </a:pPr>
            <a:r>
              <a:rPr lang="fr-FR" sz="1400" b="1" dirty="0">
                <a:solidFill>
                  <a:srgbClr val="373739"/>
                </a:solidFill>
                <a:sym typeface="Wingdings" panose="05000000000000000000" pitchFamily="2" charset="2"/>
              </a:rPr>
              <a:t> </a:t>
            </a:r>
            <a:r>
              <a:rPr lang="fr-FR" sz="1400" dirty="0">
                <a:solidFill>
                  <a:srgbClr val="373739"/>
                </a:solidFill>
              </a:rPr>
              <a:t>Les sites infectieux sont </a:t>
            </a:r>
            <a:r>
              <a:rPr lang="fr-FR" sz="1400" b="1" dirty="0">
                <a:solidFill>
                  <a:srgbClr val="373739"/>
                </a:solidFill>
              </a:rPr>
              <a:t>confirmés par le correspondant médical</a:t>
            </a:r>
          </a:p>
        </p:txBody>
      </p:sp>
      <p:sp>
        <p:nvSpPr>
          <p:cNvPr id="15" name="ZoneTexte 14"/>
          <p:cNvSpPr txBox="1"/>
          <p:nvPr/>
        </p:nvSpPr>
        <p:spPr>
          <a:xfrm>
            <a:off x="3474000" y="1002107"/>
            <a:ext cx="288032" cy="492443"/>
          </a:xfrm>
          <a:prstGeom prst="rect">
            <a:avLst/>
          </a:prstGeom>
          <a:noFill/>
        </p:spPr>
        <p:txBody>
          <a:bodyPr wrap="square" lIns="36000" tIns="0" rIns="36000" bIns="0" rtlCol="0">
            <a:spAutoFit/>
          </a:bodyPr>
          <a:lstStyle/>
          <a:p>
            <a:r>
              <a:rPr lang="fr-FR" sz="3200" dirty="0">
                <a:solidFill>
                  <a:schemeClr val="accent1"/>
                </a:solidFill>
                <a:sym typeface="Wingdings" panose="05000000000000000000" pitchFamily="2" charset="2"/>
              </a:rPr>
              <a:t></a:t>
            </a:r>
            <a:endParaRPr lang="fr-FR" sz="3200" dirty="0">
              <a:solidFill>
                <a:schemeClr val="accent1"/>
              </a:solidFill>
            </a:endParaRPr>
          </a:p>
        </p:txBody>
      </p:sp>
    </p:spTree>
    <p:extLst>
      <p:ext uri="{BB962C8B-B14F-4D97-AF65-F5344CB8AC3E}">
        <p14:creationId xmlns:p14="http://schemas.microsoft.com/office/powerpoint/2010/main" val="2767088468"/>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8295" y="1076400"/>
            <a:ext cx="7056784" cy="2959515"/>
          </a:xfrm>
          <a:prstGeom prst="rect">
            <a:avLst/>
          </a:prstGeom>
          <a:noFill/>
          <a:ln w="25400">
            <a:noFill/>
          </a:ln>
        </p:spPr>
      </p:pic>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Infection(s) associée(s) aux soins</a:t>
            </a:r>
            <a:endParaRPr lang="fr-FR" dirty="0"/>
          </a:p>
        </p:txBody>
      </p:sp>
      <p:sp>
        <p:nvSpPr>
          <p:cNvPr id="5" name="Rectangle 4"/>
          <p:cNvSpPr/>
          <p:nvPr/>
        </p:nvSpPr>
        <p:spPr>
          <a:xfrm>
            <a:off x="592211" y="1890000"/>
            <a:ext cx="6984000" cy="3240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323529" y="4082802"/>
            <a:ext cx="8107162" cy="2569934"/>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bIns="0">
            <a:spAutoFit/>
          </a:bodyPr>
          <a:lstStyle/>
          <a:p>
            <a:pPr marL="0" lvl="4">
              <a:spcBef>
                <a:spcPts val="300"/>
              </a:spcBef>
            </a:pPr>
            <a:r>
              <a:rPr lang="fr-FR" sz="1400" i="1" dirty="0">
                <a:solidFill>
                  <a:srgbClr val="373739"/>
                </a:solidFill>
              </a:rPr>
              <a:t>Uniquement pour les infections à C. difficile (CLOD) :</a:t>
            </a:r>
            <a:endParaRPr lang="fr-FR" sz="1400" i="1" dirty="0"/>
          </a:p>
          <a:p>
            <a:pPr marL="0" lvl="4">
              <a:spcBef>
                <a:spcPts val="300"/>
              </a:spcBef>
            </a:pPr>
            <a:r>
              <a:rPr lang="fr-FR" sz="1600" b="1" dirty="0">
                <a:solidFill>
                  <a:schemeClr val="accent1"/>
                </a:solidFill>
                <a:sym typeface="Wingdings" panose="05000000000000000000" pitchFamily="2" charset="2"/>
              </a:rPr>
              <a:t> </a:t>
            </a:r>
            <a:r>
              <a:rPr lang="fr-FR" sz="1600" b="1" dirty="0">
                <a:solidFill>
                  <a:srgbClr val="373739"/>
                </a:solidFill>
                <a:sym typeface="Wingdings" panose="05000000000000000000" pitchFamily="2" charset="2"/>
              </a:rPr>
              <a:t>Préciser </a:t>
            </a:r>
            <a:r>
              <a:rPr lang="fr-FR" sz="1600" b="1" dirty="0">
                <a:solidFill>
                  <a:srgbClr val="373739"/>
                </a:solidFill>
              </a:rPr>
              <a:t>le </a:t>
            </a:r>
            <a:r>
              <a:rPr lang="fr-FR" sz="1600" b="1" dirty="0">
                <a:solidFill>
                  <a:schemeClr val="accent1"/>
                </a:solidFill>
              </a:rPr>
              <a:t>degré de certitude que l’infection soit acquise dans l’établissement</a:t>
            </a:r>
            <a:endParaRPr lang="fr-FR" sz="1400" i="1" dirty="0">
              <a:solidFill>
                <a:srgbClr val="373739"/>
              </a:solidFill>
              <a:sym typeface="Wingdings" panose="05000000000000000000" pitchFamily="2" charset="2"/>
            </a:endParaRPr>
          </a:p>
          <a:p>
            <a:pPr>
              <a:spcBef>
                <a:spcPts val="300"/>
              </a:spcBef>
            </a:pPr>
            <a:r>
              <a:rPr lang="fr-FR" sz="1200" b="1" u="sng" dirty="0">
                <a:solidFill>
                  <a:srgbClr val="373739"/>
                </a:solidFill>
                <a:sym typeface="Wingdings" panose="05000000000000000000" pitchFamily="2" charset="2"/>
              </a:rPr>
              <a:t>Certaine</a:t>
            </a:r>
            <a:r>
              <a:rPr lang="fr-FR" sz="1200" b="1" dirty="0">
                <a:solidFill>
                  <a:srgbClr val="373739"/>
                </a:solidFill>
                <a:sym typeface="Wingdings" panose="05000000000000000000" pitchFamily="2" charset="2"/>
              </a:rPr>
              <a:t> : </a:t>
            </a:r>
            <a:r>
              <a:rPr lang="fr-FR" sz="1200" dirty="0">
                <a:solidFill>
                  <a:srgbClr val="373739"/>
                </a:solidFill>
              </a:rPr>
              <a:t>les causes de l’acquisition dans l’établissement enquêté ont été établies par l’équipe en charge de l’enquête (</a:t>
            </a:r>
            <a:r>
              <a:rPr lang="fr-FR" sz="1200" i="1" dirty="0" err="1">
                <a:solidFill>
                  <a:srgbClr val="373739"/>
                </a:solidFill>
              </a:rPr>
              <a:t>e.g</a:t>
            </a:r>
            <a:r>
              <a:rPr lang="fr-FR" sz="1200" i="1" dirty="0">
                <a:solidFill>
                  <a:srgbClr val="373739"/>
                </a:solidFill>
              </a:rPr>
              <a:t>.</a:t>
            </a:r>
            <a:r>
              <a:rPr lang="fr-FR" sz="1200" dirty="0">
                <a:solidFill>
                  <a:srgbClr val="373739"/>
                </a:solidFill>
              </a:rPr>
              <a:t> l’infection a été acquise au cours ou des suites d’un traitement antibiotique administré dans l’établissement, d’une transmission croisée dans l’établissement). De plus, le résident n’est pas sorti de l’établissement, même temporairement, depuis plus de 28 jours</a:t>
            </a:r>
          </a:p>
          <a:p>
            <a:r>
              <a:rPr lang="fr-FR" sz="1200" b="1" u="sng" dirty="0">
                <a:solidFill>
                  <a:srgbClr val="373739"/>
                </a:solidFill>
              </a:rPr>
              <a:t>Possible</a:t>
            </a:r>
            <a:r>
              <a:rPr lang="fr-FR" sz="1200" dirty="0">
                <a:solidFill>
                  <a:srgbClr val="373739"/>
                </a:solidFill>
              </a:rPr>
              <a:t> : l’infection correspond à la définition de cas (</a:t>
            </a:r>
            <a:r>
              <a:rPr lang="fr-FR" sz="1200" i="1" dirty="0">
                <a:solidFill>
                  <a:srgbClr val="373739"/>
                </a:solidFill>
              </a:rPr>
              <a:t>i.e.</a:t>
            </a:r>
            <a:r>
              <a:rPr lang="fr-FR" sz="1200" dirty="0">
                <a:solidFill>
                  <a:srgbClr val="373739"/>
                </a:solidFill>
              </a:rPr>
              <a:t> survenue des symptômes au-delà de 48 heures après l’admission ou la réadmission), mais les causes de l’acquisition n’ont pas été établies par l’équipe en charge de l’enquête. Des arguments en faveur d’une acquisition dans un autre établissement sont avancés (</a:t>
            </a:r>
            <a:r>
              <a:rPr lang="fr-FR" sz="1200" i="1" dirty="0" err="1">
                <a:solidFill>
                  <a:srgbClr val="373739"/>
                </a:solidFill>
              </a:rPr>
              <a:t>e.g</a:t>
            </a:r>
            <a:r>
              <a:rPr lang="fr-FR" sz="1200" i="1" dirty="0">
                <a:solidFill>
                  <a:srgbClr val="373739"/>
                </a:solidFill>
              </a:rPr>
              <a:t>.</a:t>
            </a:r>
            <a:r>
              <a:rPr lang="fr-FR" sz="1200" dirty="0">
                <a:solidFill>
                  <a:srgbClr val="373739"/>
                </a:solidFill>
              </a:rPr>
              <a:t> le début des symptômes de l’infection à </a:t>
            </a:r>
            <a:r>
              <a:rPr lang="fr-FR" sz="1200" i="1" dirty="0">
                <a:solidFill>
                  <a:srgbClr val="373739"/>
                </a:solidFill>
              </a:rPr>
              <a:t>C. difficile</a:t>
            </a:r>
            <a:r>
              <a:rPr lang="fr-FR" sz="1200" dirty="0">
                <a:solidFill>
                  <a:srgbClr val="373739"/>
                </a:solidFill>
              </a:rPr>
              <a:t> survient dans les 28 jours après un séjour dans un autre établissement)</a:t>
            </a:r>
          </a:p>
          <a:p>
            <a:pPr>
              <a:spcBef>
                <a:spcPts val="300"/>
              </a:spcBef>
            </a:pPr>
            <a:r>
              <a:rPr lang="fr-FR" sz="1400" b="1" dirty="0">
                <a:solidFill>
                  <a:srgbClr val="373739"/>
                </a:solidFill>
                <a:sym typeface="Wingdings" panose="05000000000000000000" pitchFamily="2" charset="2"/>
              </a:rPr>
              <a:t> </a:t>
            </a:r>
            <a:r>
              <a:rPr lang="fr-FR" sz="1400" dirty="0">
                <a:solidFill>
                  <a:srgbClr val="373739"/>
                </a:solidFill>
              </a:rPr>
              <a:t>L’évaluation est </a:t>
            </a:r>
            <a:r>
              <a:rPr lang="fr-FR" sz="1400" b="1" dirty="0">
                <a:solidFill>
                  <a:srgbClr val="373739"/>
                </a:solidFill>
              </a:rPr>
              <a:t>confirmée par le correspondant médical</a:t>
            </a:r>
          </a:p>
          <a:p>
            <a:pPr>
              <a:spcBef>
                <a:spcPts val="300"/>
              </a:spcBef>
            </a:pPr>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la réponse inconnue n’est pas admise</a:t>
            </a:r>
            <a:endParaRPr lang="fr-FR" sz="1400" b="1" dirty="0">
              <a:solidFill>
                <a:srgbClr val="373739"/>
              </a:solidFill>
            </a:endParaRPr>
          </a:p>
        </p:txBody>
      </p:sp>
      <p:sp>
        <p:nvSpPr>
          <p:cNvPr id="15" name="ZoneTexte 14"/>
          <p:cNvSpPr txBox="1"/>
          <p:nvPr/>
        </p:nvSpPr>
        <p:spPr>
          <a:xfrm>
            <a:off x="3474000" y="1002107"/>
            <a:ext cx="288032" cy="492443"/>
          </a:xfrm>
          <a:prstGeom prst="rect">
            <a:avLst/>
          </a:prstGeom>
          <a:noFill/>
        </p:spPr>
        <p:txBody>
          <a:bodyPr wrap="square" lIns="36000" tIns="0" rIns="36000" bIns="0" rtlCol="0">
            <a:spAutoFit/>
          </a:bodyPr>
          <a:lstStyle/>
          <a:p>
            <a:r>
              <a:rPr lang="fr-FR" sz="3200" dirty="0">
                <a:solidFill>
                  <a:schemeClr val="accent1"/>
                </a:solidFill>
                <a:sym typeface="Wingdings" panose="05000000000000000000" pitchFamily="2" charset="2"/>
              </a:rPr>
              <a:t></a:t>
            </a:r>
            <a:endParaRPr lang="fr-FR" sz="3200" dirty="0">
              <a:solidFill>
                <a:schemeClr val="accent1"/>
              </a:solidFill>
            </a:endParaRPr>
          </a:p>
        </p:txBody>
      </p:sp>
    </p:spTree>
    <p:extLst>
      <p:ext uri="{BB962C8B-B14F-4D97-AF65-F5344CB8AC3E}">
        <p14:creationId xmlns:p14="http://schemas.microsoft.com/office/powerpoint/2010/main" val="235092594"/>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8295" y="1076400"/>
            <a:ext cx="7056784" cy="2959515"/>
          </a:xfrm>
          <a:prstGeom prst="rect">
            <a:avLst/>
          </a:prstGeom>
          <a:noFill/>
          <a:ln w="25400">
            <a:noFill/>
          </a:ln>
        </p:spPr>
      </p:pic>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Infection(s) associée(s) aux soins</a:t>
            </a:r>
            <a:endParaRPr lang="fr-FR" dirty="0"/>
          </a:p>
        </p:txBody>
      </p:sp>
      <p:sp>
        <p:nvSpPr>
          <p:cNvPr id="5" name="Rectangle 4"/>
          <p:cNvSpPr/>
          <p:nvPr/>
        </p:nvSpPr>
        <p:spPr>
          <a:xfrm>
            <a:off x="592211" y="2235600"/>
            <a:ext cx="6984000" cy="4140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1619672" y="4437112"/>
            <a:ext cx="5563965" cy="1869743"/>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bIns="0">
            <a:spAutoFit/>
          </a:bodyPr>
          <a:lstStyle/>
          <a:p>
            <a:pPr marL="0" lvl="4">
              <a:spcBef>
                <a:spcPts val="300"/>
              </a:spcBef>
            </a:pPr>
            <a:r>
              <a:rPr lang="fr-FR" sz="1400" i="1" dirty="0">
                <a:solidFill>
                  <a:srgbClr val="373739"/>
                </a:solidFill>
              </a:rPr>
              <a:t>Uniquement pour les infections liées aux cathéters (ICAT) :</a:t>
            </a:r>
            <a:endParaRPr lang="fr-FR" sz="1400" i="1" dirty="0"/>
          </a:p>
          <a:p>
            <a:pPr marL="0" lvl="4">
              <a:spcBef>
                <a:spcPts val="300"/>
              </a:spcBef>
            </a:pPr>
            <a:r>
              <a:rPr lang="fr-FR" sz="1600" b="1" dirty="0">
                <a:solidFill>
                  <a:schemeClr val="accent1"/>
                </a:solidFill>
                <a:sym typeface="Wingdings" panose="05000000000000000000" pitchFamily="2" charset="2"/>
              </a:rPr>
              <a:t> </a:t>
            </a:r>
            <a:r>
              <a:rPr lang="fr-FR" sz="1600" b="1" dirty="0">
                <a:solidFill>
                  <a:srgbClr val="373739"/>
                </a:solidFill>
                <a:sym typeface="Wingdings" panose="05000000000000000000" pitchFamily="2" charset="2"/>
              </a:rPr>
              <a:t>Renseigner </a:t>
            </a:r>
            <a:r>
              <a:rPr lang="fr-FR" sz="1600" b="1" dirty="0">
                <a:solidFill>
                  <a:srgbClr val="373739"/>
                </a:solidFill>
              </a:rPr>
              <a:t>le </a:t>
            </a:r>
            <a:r>
              <a:rPr lang="fr-FR" sz="1600" b="1" dirty="0">
                <a:solidFill>
                  <a:schemeClr val="accent1"/>
                </a:solidFill>
              </a:rPr>
              <a:t>type de cathéter mis en cause</a:t>
            </a:r>
            <a:endParaRPr lang="fr-FR" sz="1400" i="1" dirty="0">
              <a:solidFill>
                <a:srgbClr val="373739"/>
              </a:solidFill>
              <a:sym typeface="Wingdings" panose="05000000000000000000" pitchFamily="2" charset="2"/>
            </a:endParaRPr>
          </a:p>
          <a:p>
            <a:pPr lvl="0">
              <a:spcBef>
                <a:spcPts val="300"/>
              </a:spcBef>
            </a:pPr>
            <a:r>
              <a:rPr lang="fr-FR" sz="1200" b="1" dirty="0">
                <a:solidFill>
                  <a:srgbClr val="373739"/>
                </a:solidFill>
              </a:rPr>
              <a:t>CVP </a:t>
            </a:r>
            <a:r>
              <a:rPr lang="fr-FR" sz="1200" dirty="0">
                <a:solidFill>
                  <a:srgbClr val="373739"/>
                </a:solidFill>
              </a:rPr>
              <a:t>– cathéter veineux périphérique</a:t>
            </a:r>
          </a:p>
          <a:p>
            <a:pPr lvl="0"/>
            <a:r>
              <a:rPr lang="fr-FR" sz="1200" b="1" dirty="0">
                <a:solidFill>
                  <a:srgbClr val="373739"/>
                </a:solidFill>
              </a:rPr>
              <a:t>MID </a:t>
            </a:r>
            <a:r>
              <a:rPr lang="fr-FR" sz="1200" dirty="0">
                <a:solidFill>
                  <a:srgbClr val="373739"/>
                </a:solidFill>
              </a:rPr>
              <a:t>– cathéter </a:t>
            </a:r>
            <a:r>
              <a:rPr lang="fr-FR" sz="1200" dirty="0" err="1">
                <a:solidFill>
                  <a:srgbClr val="373739"/>
                </a:solidFill>
              </a:rPr>
              <a:t>Midline</a:t>
            </a:r>
            <a:endParaRPr lang="fr-FR" sz="1200" dirty="0">
              <a:solidFill>
                <a:srgbClr val="373739"/>
              </a:solidFill>
            </a:endParaRPr>
          </a:p>
          <a:p>
            <a:pPr lvl="0"/>
            <a:r>
              <a:rPr lang="fr-FR" sz="1200" b="1" dirty="0">
                <a:solidFill>
                  <a:srgbClr val="373739"/>
                </a:solidFill>
              </a:rPr>
              <a:t>CSC </a:t>
            </a:r>
            <a:r>
              <a:rPr lang="fr-FR" sz="1200" dirty="0">
                <a:solidFill>
                  <a:srgbClr val="373739"/>
                </a:solidFill>
              </a:rPr>
              <a:t>– cathéter sous-cutané</a:t>
            </a:r>
          </a:p>
          <a:p>
            <a:pPr lvl="0"/>
            <a:r>
              <a:rPr lang="fr-FR" sz="1200" b="1" dirty="0">
                <a:solidFill>
                  <a:srgbClr val="373739"/>
                </a:solidFill>
              </a:rPr>
              <a:t>CVC </a:t>
            </a:r>
            <a:r>
              <a:rPr lang="fr-FR" sz="1200" dirty="0">
                <a:solidFill>
                  <a:srgbClr val="373739"/>
                </a:solidFill>
              </a:rPr>
              <a:t>– cathéter veineux central</a:t>
            </a:r>
          </a:p>
          <a:p>
            <a:pPr lvl="0"/>
            <a:r>
              <a:rPr lang="fr-FR" sz="1200" b="1" dirty="0">
                <a:solidFill>
                  <a:srgbClr val="373739"/>
                </a:solidFill>
              </a:rPr>
              <a:t>PICC </a:t>
            </a:r>
            <a:r>
              <a:rPr lang="fr-FR" sz="1200" dirty="0">
                <a:solidFill>
                  <a:srgbClr val="373739"/>
                </a:solidFill>
              </a:rPr>
              <a:t>– cathéter central à insertion périphérique</a:t>
            </a:r>
          </a:p>
          <a:p>
            <a:pPr lvl="0"/>
            <a:r>
              <a:rPr lang="fr-FR" sz="1200" b="1" dirty="0">
                <a:solidFill>
                  <a:srgbClr val="373739"/>
                </a:solidFill>
              </a:rPr>
              <a:t>CCI </a:t>
            </a:r>
            <a:r>
              <a:rPr lang="fr-FR" sz="1200" dirty="0">
                <a:solidFill>
                  <a:srgbClr val="373739"/>
                </a:solidFill>
              </a:rPr>
              <a:t>– chambre à cathéter implantable</a:t>
            </a:r>
          </a:p>
          <a:p>
            <a:pPr lvl="0"/>
            <a:r>
              <a:rPr lang="fr-FR" sz="1200" b="1" dirty="0">
                <a:solidFill>
                  <a:srgbClr val="373739"/>
                </a:solidFill>
              </a:rPr>
              <a:t>INC </a:t>
            </a:r>
            <a:r>
              <a:rPr lang="fr-FR" sz="1200" dirty="0">
                <a:solidFill>
                  <a:srgbClr val="373739"/>
                </a:solidFill>
              </a:rPr>
              <a:t>– type de cathéter inconnu</a:t>
            </a:r>
          </a:p>
        </p:txBody>
      </p:sp>
      <p:sp>
        <p:nvSpPr>
          <p:cNvPr id="15" name="ZoneTexte 14"/>
          <p:cNvSpPr txBox="1"/>
          <p:nvPr/>
        </p:nvSpPr>
        <p:spPr>
          <a:xfrm>
            <a:off x="3474000" y="1002107"/>
            <a:ext cx="288032" cy="492443"/>
          </a:xfrm>
          <a:prstGeom prst="rect">
            <a:avLst/>
          </a:prstGeom>
          <a:noFill/>
        </p:spPr>
        <p:txBody>
          <a:bodyPr wrap="square" lIns="36000" tIns="0" rIns="36000" bIns="0" rtlCol="0">
            <a:spAutoFit/>
          </a:bodyPr>
          <a:lstStyle/>
          <a:p>
            <a:r>
              <a:rPr lang="fr-FR" sz="3200" dirty="0">
                <a:solidFill>
                  <a:schemeClr val="accent1"/>
                </a:solidFill>
                <a:sym typeface="Wingdings" panose="05000000000000000000" pitchFamily="2" charset="2"/>
              </a:rPr>
              <a:t></a:t>
            </a:r>
            <a:endParaRPr lang="fr-FR" sz="3200" dirty="0">
              <a:solidFill>
                <a:schemeClr val="accent1"/>
              </a:solidFill>
            </a:endParaRPr>
          </a:p>
        </p:txBody>
      </p:sp>
    </p:spTree>
    <p:extLst>
      <p:ext uri="{BB962C8B-B14F-4D97-AF65-F5344CB8AC3E}">
        <p14:creationId xmlns:p14="http://schemas.microsoft.com/office/powerpoint/2010/main" val="585952632"/>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8295" y="1076400"/>
            <a:ext cx="7056784" cy="2959515"/>
          </a:xfrm>
          <a:prstGeom prst="rect">
            <a:avLst/>
          </a:prstGeom>
          <a:noFill/>
          <a:ln w="25400">
            <a:noFill/>
          </a:ln>
        </p:spPr>
      </p:pic>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Infection(s) associée(s) aux soins</a:t>
            </a:r>
            <a:endParaRPr lang="fr-FR" dirty="0"/>
          </a:p>
        </p:txBody>
      </p:sp>
      <p:sp>
        <p:nvSpPr>
          <p:cNvPr id="5" name="Rectangle 4"/>
          <p:cNvSpPr/>
          <p:nvPr/>
        </p:nvSpPr>
        <p:spPr>
          <a:xfrm>
            <a:off x="592211" y="2636912"/>
            <a:ext cx="6984000" cy="4500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251520" y="4119364"/>
            <a:ext cx="8568952" cy="2333972"/>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bIns="0">
            <a:spAutoFit/>
          </a:bodyPr>
          <a:lstStyle/>
          <a:p>
            <a:pPr marL="0" lvl="4">
              <a:spcBef>
                <a:spcPts val="300"/>
              </a:spcBef>
            </a:pPr>
            <a:r>
              <a:rPr lang="fr-FR" sz="1400" b="1" i="1" dirty="0">
                <a:solidFill>
                  <a:srgbClr val="373739"/>
                </a:solidFill>
              </a:rPr>
              <a:t>Pour chaque site infectieux rapporté :</a:t>
            </a:r>
            <a:endParaRPr lang="fr-FR" sz="1400" b="1" i="1" dirty="0"/>
          </a:p>
          <a:p>
            <a:pPr marL="0" lvl="4">
              <a:spcBef>
                <a:spcPts val="300"/>
              </a:spcBef>
            </a:pPr>
            <a:r>
              <a:rPr lang="fr-FR" sz="1600" b="1" dirty="0">
                <a:solidFill>
                  <a:schemeClr val="accent1"/>
                </a:solidFill>
                <a:sym typeface="Wingdings" panose="05000000000000000000" pitchFamily="2" charset="2"/>
              </a:rPr>
              <a:t> </a:t>
            </a:r>
            <a:r>
              <a:rPr lang="fr-FR" sz="1600" b="1" dirty="0">
                <a:solidFill>
                  <a:srgbClr val="373739"/>
                </a:solidFill>
                <a:sym typeface="Wingdings" panose="05000000000000000000" pitchFamily="2" charset="2"/>
              </a:rPr>
              <a:t>Documenter </a:t>
            </a:r>
            <a:r>
              <a:rPr lang="fr-FR" sz="1600" b="1" dirty="0">
                <a:solidFill>
                  <a:schemeClr val="accent1"/>
                </a:solidFill>
                <a:sym typeface="Wingdings" panose="05000000000000000000" pitchFamily="2" charset="2"/>
              </a:rPr>
              <a:t>le (ou les) micro-organisme(s) isolé(s) de l’infection</a:t>
            </a:r>
            <a:endParaRPr lang="fr-FR" sz="1400" i="1" dirty="0">
              <a:solidFill>
                <a:srgbClr val="373739"/>
              </a:solidFill>
              <a:sym typeface="Wingdings" panose="05000000000000000000" pitchFamily="2" charset="2"/>
            </a:endParaRPr>
          </a:p>
          <a:p>
            <a:r>
              <a:rPr lang="fr-FR" sz="1400" i="1" dirty="0">
                <a:solidFill>
                  <a:srgbClr val="373739"/>
                </a:solidFill>
                <a:sym typeface="Wingdings" panose="05000000000000000000" pitchFamily="2" charset="2"/>
              </a:rPr>
              <a:t>(cf. </a:t>
            </a:r>
            <a:r>
              <a:rPr lang="fr-FR" sz="1400" i="1" dirty="0">
                <a:solidFill>
                  <a:srgbClr val="373739"/>
                </a:solidFill>
                <a:highlight>
                  <a:srgbClr val="FFFF00"/>
                </a:highlight>
                <a:sym typeface="Wingdings" panose="05000000000000000000" pitchFamily="2" charset="2"/>
              </a:rPr>
              <a:t>liste des MO annexe 5</a:t>
            </a:r>
            <a:r>
              <a:rPr lang="fr-FR" sz="1400" i="1" dirty="0">
                <a:solidFill>
                  <a:srgbClr val="373739"/>
                </a:solidFill>
                <a:sym typeface="Wingdings" panose="05000000000000000000" pitchFamily="2" charset="2"/>
              </a:rPr>
              <a:t> pages 66 à 71 du guide de l’enquêteur)</a:t>
            </a:r>
          </a:p>
          <a:p>
            <a:pPr lvl="0">
              <a:spcBef>
                <a:spcPts val="100"/>
              </a:spcBef>
            </a:pPr>
            <a:r>
              <a:rPr lang="fr-FR" sz="1400" dirty="0">
                <a:solidFill>
                  <a:srgbClr val="373739"/>
                </a:solidFill>
                <a:sym typeface="Wingdings" panose="05000000000000000000" pitchFamily="2" charset="2"/>
              </a:rPr>
              <a:t> </a:t>
            </a:r>
            <a:r>
              <a:rPr lang="fr-FR" sz="1400" b="1" dirty="0">
                <a:solidFill>
                  <a:srgbClr val="373739"/>
                </a:solidFill>
                <a:highlight>
                  <a:srgbClr val="FFFF00"/>
                </a:highlight>
                <a:sym typeface="Wingdings" panose="05000000000000000000" pitchFamily="2" charset="2"/>
              </a:rPr>
              <a:t>A renseigner </a:t>
            </a:r>
            <a:r>
              <a:rPr lang="fr-FR" sz="1400" b="1" u="sng" dirty="0">
                <a:solidFill>
                  <a:srgbClr val="373739"/>
                </a:solidFill>
                <a:highlight>
                  <a:srgbClr val="FFFF00"/>
                </a:highlight>
                <a:sym typeface="Wingdings" panose="05000000000000000000" pitchFamily="2" charset="2"/>
              </a:rPr>
              <a:t>pour tous les sites infectieux</a:t>
            </a:r>
            <a:endParaRPr lang="fr-FR" sz="1400" dirty="0">
              <a:solidFill>
                <a:srgbClr val="373739"/>
              </a:solidFill>
              <a:highlight>
                <a:srgbClr val="FFFF00"/>
              </a:highlight>
              <a:sym typeface="Wingdings" panose="05000000000000000000" pitchFamily="2" charset="2"/>
            </a:endParaRPr>
          </a:p>
          <a:p>
            <a:pPr marL="285750" lvl="0" indent="-285750">
              <a:spcBef>
                <a:spcPts val="100"/>
              </a:spcBef>
              <a:buFont typeface="Wingdings" panose="05000000000000000000" pitchFamily="2" charset="2"/>
              <a:buChar char="Ä"/>
            </a:pPr>
            <a:r>
              <a:rPr lang="fr-FR" sz="1400" dirty="0">
                <a:solidFill>
                  <a:srgbClr val="373739"/>
                </a:solidFill>
                <a:sym typeface="Wingdings" panose="05000000000000000000" pitchFamily="2" charset="2"/>
              </a:rPr>
              <a:t>Il est possible de renseigner </a:t>
            </a:r>
            <a:r>
              <a:rPr lang="fr-FR" sz="1400" b="1" dirty="0">
                <a:solidFill>
                  <a:srgbClr val="373739"/>
                </a:solidFill>
                <a:sym typeface="Wingdings" panose="05000000000000000000" pitchFamily="2" charset="2"/>
              </a:rPr>
              <a:t>jusqu’à 3 MO par site infectieux</a:t>
            </a:r>
          </a:p>
          <a:p>
            <a:pPr>
              <a:spcBef>
                <a:spcPts val="100"/>
              </a:spcBef>
            </a:pPr>
            <a:r>
              <a:rPr lang="fr-FR" sz="1400" dirty="0">
                <a:solidFill>
                  <a:srgbClr val="373739"/>
                </a:solidFill>
                <a:sym typeface="Wingdings" panose="05000000000000000000" pitchFamily="2" charset="2"/>
              </a:rPr>
              <a:t> </a:t>
            </a:r>
            <a:r>
              <a:rPr lang="fr-FR" sz="1400" dirty="0">
                <a:solidFill>
                  <a:srgbClr val="373739"/>
                </a:solidFill>
              </a:rPr>
              <a:t>Compléter le MO </a:t>
            </a:r>
            <a:r>
              <a:rPr lang="fr-FR" sz="1400" b="1" dirty="0">
                <a:solidFill>
                  <a:srgbClr val="373739"/>
                </a:solidFill>
              </a:rPr>
              <a:t>après la date de l’enquête</a:t>
            </a:r>
            <a:r>
              <a:rPr lang="fr-FR" sz="1400" dirty="0">
                <a:solidFill>
                  <a:srgbClr val="373739"/>
                </a:solidFill>
              </a:rPr>
              <a:t>, si les résultats d’examens microbiologies ne sont pas disponibles le jour de l’enquête</a:t>
            </a:r>
            <a:endParaRPr lang="fr-FR" sz="1400" b="1" dirty="0">
              <a:solidFill>
                <a:srgbClr val="373739"/>
              </a:solidFill>
              <a:sym typeface="Wingdings" panose="05000000000000000000" pitchFamily="2" charset="2"/>
            </a:endParaRPr>
          </a:p>
          <a:p>
            <a:pPr lvl="0">
              <a:spcBef>
                <a:spcPts val="100"/>
              </a:spcBef>
            </a:pPr>
            <a:r>
              <a:rPr lang="fr-FR" sz="1400" dirty="0">
                <a:solidFill>
                  <a:srgbClr val="373739"/>
                </a:solidFill>
                <a:sym typeface="Wingdings" panose="05000000000000000000" pitchFamily="2" charset="2"/>
              </a:rPr>
              <a:t> Renseigner </a:t>
            </a:r>
            <a:r>
              <a:rPr lang="fr-FR" sz="1400" b="1" dirty="0">
                <a:solidFill>
                  <a:srgbClr val="373739"/>
                </a:solidFill>
                <a:sym typeface="Wingdings" panose="05000000000000000000" pitchFamily="2" charset="2"/>
              </a:rPr>
              <a:t>au moins un MO </a:t>
            </a:r>
            <a:r>
              <a:rPr lang="fr-FR" sz="1400" dirty="0">
                <a:solidFill>
                  <a:srgbClr val="373739"/>
                </a:solidFill>
                <a:sym typeface="Wingdings" panose="05000000000000000000" pitchFamily="2" charset="2"/>
              </a:rPr>
              <a:t>pour les sites infectieux avec confirmation microbiologique (</a:t>
            </a:r>
            <a:r>
              <a:rPr lang="fr-FR" sz="1400" b="1" dirty="0">
                <a:solidFill>
                  <a:srgbClr val="373739"/>
                </a:solidFill>
                <a:sym typeface="Wingdings" panose="05000000000000000000" pitchFamily="2" charset="2"/>
              </a:rPr>
              <a:t>BACT, URI1</a:t>
            </a:r>
            <a:r>
              <a:rPr lang="fr-FR" sz="1400" dirty="0">
                <a:solidFill>
                  <a:srgbClr val="373739"/>
                </a:solidFill>
                <a:sym typeface="Wingdings" panose="05000000000000000000" pitchFamily="2" charset="2"/>
              </a:rPr>
              <a:t>)</a:t>
            </a:r>
          </a:p>
          <a:p>
            <a:pPr lvl="0">
              <a:spcBef>
                <a:spcPts val="100"/>
              </a:spcBef>
            </a:pPr>
            <a:r>
              <a:rPr lang="fr-FR" sz="1400" dirty="0">
                <a:solidFill>
                  <a:srgbClr val="373739"/>
                </a:solidFill>
                <a:sym typeface="Wingdings" panose="05000000000000000000" pitchFamily="2" charset="2"/>
              </a:rPr>
              <a:t> En l’absence de MO isolé de l’infection indiquer : </a:t>
            </a:r>
            <a:r>
              <a:rPr lang="fr-FR" sz="1400" b="1" dirty="0">
                <a:solidFill>
                  <a:srgbClr val="373739"/>
                </a:solidFill>
                <a:sym typeface="Wingdings" panose="05000000000000000000" pitchFamily="2" charset="2"/>
              </a:rPr>
              <a:t>EXASTE</a:t>
            </a:r>
            <a:r>
              <a:rPr lang="fr-FR" sz="1400" dirty="0">
                <a:solidFill>
                  <a:srgbClr val="373739"/>
                </a:solidFill>
                <a:sym typeface="Wingdings" panose="05000000000000000000" pitchFamily="2" charset="2"/>
              </a:rPr>
              <a:t> (examen stérile), </a:t>
            </a:r>
            <a:r>
              <a:rPr lang="fr-FR" sz="1400" b="1" dirty="0">
                <a:solidFill>
                  <a:srgbClr val="373739"/>
                </a:solidFill>
                <a:sym typeface="Wingdings" panose="05000000000000000000" pitchFamily="2" charset="2"/>
              </a:rPr>
              <a:t>NONIDE</a:t>
            </a:r>
            <a:r>
              <a:rPr lang="fr-FR" sz="1400" dirty="0">
                <a:solidFill>
                  <a:srgbClr val="373739"/>
                </a:solidFill>
                <a:sym typeface="Wingdings" panose="05000000000000000000" pitchFamily="2" charset="2"/>
              </a:rPr>
              <a:t> (identification non retrouvée) ou </a:t>
            </a:r>
            <a:r>
              <a:rPr lang="fr-FR" sz="1400" b="1" dirty="0">
                <a:solidFill>
                  <a:srgbClr val="373739"/>
                </a:solidFill>
                <a:sym typeface="Wingdings" panose="05000000000000000000" pitchFamily="2" charset="2"/>
              </a:rPr>
              <a:t>NONEFF</a:t>
            </a:r>
            <a:r>
              <a:rPr lang="fr-FR" sz="1400" dirty="0">
                <a:solidFill>
                  <a:srgbClr val="373739"/>
                </a:solidFill>
                <a:sym typeface="Wingdings" panose="05000000000000000000" pitchFamily="2" charset="2"/>
              </a:rPr>
              <a:t> (culture non effectuée)</a:t>
            </a:r>
          </a:p>
        </p:txBody>
      </p:sp>
      <p:sp>
        <p:nvSpPr>
          <p:cNvPr id="15" name="ZoneTexte 14"/>
          <p:cNvSpPr txBox="1"/>
          <p:nvPr/>
        </p:nvSpPr>
        <p:spPr>
          <a:xfrm>
            <a:off x="3474000" y="1002107"/>
            <a:ext cx="288032" cy="492443"/>
          </a:xfrm>
          <a:prstGeom prst="rect">
            <a:avLst/>
          </a:prstGeom>
          <a:noFill/>
        </p:spPr>
        <p:txBody>
          <a:bodyPr wrap="square" lIns="36000" tIns="0" rIns="36000" bIns="0" rtlCol="0">
            <a:spAutoFit/>
          </a:bodyPr>
          <a:lstStyle/>
          <a:p>
            <a:r>
              <a:rPr lang="fr-FR" sz="3200" dirty="0">
                <a:solidFill>
                  <a:schemeClr val="accent1"/>
                </a:solidFill>
                <a:sym typeface="Wingdings" panose="05000000000000000000" pitchFamily="2" charset="2"/>
              </a:rPr>
              <a:t></a:t>
            </a:r>
            <a:endParaRPr lang="fr-FR" sz="3200" dirty="0">
              <a:solidFill>
                <a:schemeClr val="accent1"/>
              </a:solidFill>
            </a:endParaRPr>
          </a:p>
        </p:txBody>
      </p:sp>
    </p:spTree>
    <p:extLst>
      <p:ext uri="{BB962C8B-B14F-4D97-AF65-F5344CB8AC3E}">
        <p14:creationId xmlns:p14="http://schemas.microsoft.com/office/powerpoint/2010/main" val="2610861089"/>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8295" y="1076400"/>
            <a:ext cx="7056784" cy="2959515"/>
          </a:xfrm>
          <a:prstGeom prst="rect">
            <a:avLst/>
          </a:prstGeom>
          <a:noFill/>
          <a:ln w="25400">
            <a:noFill/>
          </a:ln>
        </p:spPr>
      </p:pic>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Infection(s) associée(s) aux soins</a:t>
            </a:r>
            <a:endParaRPr lang="fr-FR" dirty="0"/>
          </a:p>
        </p:txBody>
      </p:sp>
      <p:sp>
        <p:nvSpPr>
          <p:cNvPr id="5" name="Rectangle 4"/>
          <p:cNvSpPr/>
          <p:nvPr/>
        </p:nvSpPr>
        <p:spPr>
          <a:xfrm>
            <a:off x="594000" y="3096000"/>
            <a:ext cx="6984000" cy="8568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899592" y="4144714"/>
            <a:ext cx="7355540" cy="1946687"/>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bIns="0">
            <a:spAutoFit/>
          </a:bodyPr>
          <a:lstStyle/>
          <a:p>
            <a:pPr marL="0" lvl="4">
              <a:spcBef>
                <a:spcPts val="300"/>
              </a:spcBef>
            </a:pPr>
            <a:r>
              <a:rPr lang="fr-FR" sz="1400" i="1" dirty="0">
                <a:solidFill>
                  <a:srgbClr val="373739"/>
                </a:solidFill>
              </a:rPr>
              <a:t>Pour les micro-organismes dont la sensibilité à certains antibiotiques est à renseigner</a:t>
            </a:r>
            <a:br>
              <a:rPr lang="fr-FR" sz="1400" i="1" dirty="0">
                <a:solidFill>
                  <a:srgbClr val="373739"/>
                </a:solidFill>
              </a:rPr>
            </a:br>
            <a:r>
              <a:rPr lang="fr-FR" sz="1400" i="1" dirty="0">
                <a:solidFill>
                  <a:srgbClr val="373739"/>
                </a:solidFill>
              </a:rPr>
              <a:t>(</a:t>
            </a:r>
            <a:r>
              <a:rPr lang="fr-FR" sz="1400" i="1" dirty="0">
                <a:solidFill>
                  <a:srgbClr val="373739"/>
                </a:solidFill>
                <a:highlight>
                  <a:srgbClr val="FFFF00"/>
                </a:highlight>
              </a:rPr>
              <a:t>cf. annexe 4 </a:t>
            </a:r>
            <a:r>
              <a:rPr lang="fr-FR" sz="1400" i="1" dirty="0">
                <a:solidFill>
                  <a:srgbClr val="373739"/>
                </a:solidFill>
              </a:rPr>
              <a:t>page 80 à 83 les MO marqués par un « S ») :</a:t>
            </a:r>
            <a:endParaRPr lang="fr-FR" sz="1400" i="1" dirty="0"/>
          </a:p>
          <a:p>
            <a:pPr marL="0" lvl="4">
              <a:spcBef>
                <a:spcPts val="300"/>
              </a:spcBef>
            </a:pPr>
            <a:r>
              <a:rPr lang="fr-FR" sz="1600" b="1" dirty="0">
                <a:solidFill>
                  <a:schemeClr val="accent1"/>
                </a:solidFill>
                <a:sym typeface="Wingdings" panose="05000000000000000000" pitchFamily="2" charset="2"/>
              </a:rPr>
              <a:t> </a:t>
            </a:r>
            <a:r>
              <a:rPr lang="fr-FR" sz="1600" b="1" dirty="0">
                <a:solidFill>
                  <a:srgbClr val="373739"/>
                </a:solidFill>
                <a:sym typeface="Wingdings" panose="05000000000000000000" pitchFamily="2" charset="2"/>
              </a:rPr>
              <a:t>Indiquer </a:t>
            </a:r>
            <a:r>
              <a:rPr lang="fr-FR" sz="1600" b="1" dirty="0">
                <a:solidFill>
                  <a:schemeClr val="accent1"/>
                </a:solidFill>
                <a:sym typeface="Wingdings" panose="05000000000000000000" pitchFamily="2" charset="2"/>
              </a:rPr>
              <a:t>la sensibilité à l’antibiotique testé (ou des antibiotiques) du (ou des) micro-organisme(s) isolé(s) de l’infection</a:t>
            </a:r>
            <a:endParaRPr lang="fr-FR" sz="1400" i="1" dirty="0">
              <a:solidFill>
                <a:srgbClr val="373739"/>
              </a:solidFill>
              <a:sym typeface="Wingdings" panose="05000000000000000000" pitchFamily="2" charset="2"/>
            </a:endParaRPr>
          </a:p>
          <a:p>
            <a:pPr>
              <a:spcBef>
                <a:spcPts val="300"/>
              </a:spcBef>
            </a:pPr>
            <a:r>
              <a:rPr lang="fr-FR" sz="1400" dirty="0">
                <a:solidFill>
                  <a:srgbClr val="373739"/>
                </a:solidFill>
                <a:sym typeface="Wingdings" panose="05000000000000000000" pitchFamily="2" charset="2"/>
              </a:rPr>
              <a:t> La sensibilité d’un MO est </a:t>
            </a:r>
            <a:r>
              <a:rPr lang="fr-FR" sz="1400" b="1" dirty="0">
                <a:solidFill>
                  <a:srgbClr val="373739"/>
                </a:solidFill>
                <a:sym typeface="Wingdings" panose="05000000000000000000" pitchFamily="2" charset="2"/>
              </a:rPr>
              <a:t>renseignée de manière indépendante pour chaque ATB testé</a:t>
            </a:r>
            <a:endParaRPr lang="fr-FR" sz="1400" dirty="0">
              <a:solidFill>
                <a:srgbClr val="373739"/>
              </a:solidFill>
              <a:sym typeface="Wingdings" panose="05000000000000000000" pitchFamily="2" charset="2"/>
            </a:endParaRPr>
          </a:p>
          <a:p>
            <a:pPr lvl="0">
              <a:spcBef>
                <a:spcPts val="300"/>
              </a:spcBef>
            </a:pPr>
            <a:r>
              <a:rPr lang="fr-FR" sz="1400" dirty="0">
                <a:solidFill>
                  <a:srgbClr val="373739"/>
                </a:solidFill>
                <a:sym typeface="Wingdings" panose="05000000000000000000" pitchFamily="2" charset="2"/>
              </a:rPr>
              <a:t> C</a:t>
            </a:r>
            <a:r>
              <a:rPr lang="fr-FR" sz="1400" dirty="0">
                <a:solidFill>
                  <a:srgbClr val="373739"/>
                </a:solidFill>
              </a:rPr>
              <a:t>ompléter la sensibilité </a:t>
            </a:r>
            <a:r>
              <a:rPr lang="fr-FR" sz="1400" b="1" dirty="0">
                <a:solidFill>
                  <a:srgbClr val="373739"/>
                </a:solidFill>
              </a:rPr>
              <a:t>après la date de l’enquête</a:t>
            </a:r>
            <a:r>
              <a:rPr lang="fr-FR" sz="1400" dirty="0">
                <a:solidFill>
                  <a:srgbClr val="373739"/>
                </a:solidFill>
              </a:rPr>
              <a:t>, si les résultats des tests de sensibilité du ou des MO aux antibiotiques ne sont pas disponibles le jour de l’enquête </a:t>
            </a:r>
            <a:endParaRPr lang="fr-FR" sz="1400" dirty="0">
              <a:solidFill>
                <a:srgbClr val="373739"/>
              </a:solidFill>
              <a:sym typeface="Wingdings" panose="05000000000000000000" pitchFamily="2" charset="2"/>
            </a:endParaRPr>
          </a:p>
        </p:txBody>
      </p:sp>
      <p:sp>
        <p:nvSpPr>
          <p:cNvPr id="15" name="ZoneTexte 14"/>
          <p:cNvSpPr txBox="1"/>
          <p:nvPr/>
        </p:nvSpPr>
        <p:spPr>
          <a:xfrm>
            <a:off x="3474000" y="1002107"/>
            <a:ext cx="288032" cy="492443"/>
          </a:xfrm>
          <a:prstGeom prst="rect">
            <a:avLst/>
          </a:prstGeom>
          <a:noFill/>
        </p:spPr>
        <p:txBody>
          <a:bodyPr wrap="square" lIns="36000" tIns="0" rIns="36000" bIns="0" rtlCol="0">
            <a:spAutoFit/>
          </a:bodyPr>
          <a:lstStyle/>
          <a:p>
            <a:r>
              <a:rPr lang="fr-FR" sz="3200" dirty="0">
                <a:solidFill>
                  <a:schemeClr val="accent1"/>
                </a:solidFill>
                <a:sym typeface="Wingdings" panose="05000000000000000000" pitchFamily="2" charset="2"/>
              </a:rPr>
              <a:t></a:t>
            </a:r>
            <a:endParaRPr lang="fr-FR" sz="3200" dirty="0">
              <a:solidFill>
                <a:schemeClr val="accent1"/>
              </a:solidFill>
            </a:endParaRPr>
          </a:p>
        </p:txBody>
      </p:sp>
    </p:spTree>
    <p:extLst>
      <p:ext uri="{BB962C8B-B14F-4D97-AF65-F5344CB8AC3E}">
        <p14:creationId xmlns:p14="http://schemas.microsoft.com/office/powerpoint/2010/main" val="3943454078"/>
      </p:ext>
    </p:extLst>
  </p:cSld>
  <p:clrMapOvr>
    <a:masterClrMapping/>
  </p:clrMapOvr>
  <p:timing>
    <p:tnLst>
      <p:par>
        <p:cTn id="1" dur="indefinite" restart="never" nodeType="tmRoot"/>
      </p:par>
    </p:tnLst>
  </p:timing>
</p:sld>
</file>

<file path=ppt/theme/theme1.xml><?xml version="1.0" encoding="utf-8"?>
<a:theme xmlns:a="http://schemas.openxmlformats.org/drawingml/2006/main" name="SPF_PPT_Test-v3">
  <a:themeElements>
    <a:clrScheme name="SPF PPT_Couleurs">
      <a:dk1>
        <a:srgbClr val="4D4D4F"/>
      </a:dk1>
      <a:lt1>
        <a:sysClr val="window" lastClr="FFFFFF"/>
      </a:lt1>
      <a:dk2>
        <a:srgbClr val="E30056"/>
      </a:dk2>
      <a:lt2>
        <a:srgbClr val="EEECE1"/>
      </a:lt2>
      <a:accent1>
        <a:srgbClr val="E30056"/>
      </a:accent1>
      <a:accent2>
        <a:srgbClr val="3C2782"/>
      </a:accent2>
      <a:accent3>
        <a:srgbClr val="00A5D5"/>
      </a:accent3>
      <a:accent4>
        <a:srgbClr val="004192"/>
      </a:accent4>
      <a:accent5>
        <a:srgbClr val="8D003A"/>
      </a:accent5>
      <a:accent6>
        <a:srgbClr val="4D4D4F"/>
      </a:accent6>
      <a:hlink>
        <a:srgbClr val="E30056"/>
      </a:hlink>
      <a:folHlink>
        <a:srgbClr val="E30056"/>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lIns="36000" tIns="0" rIns="36000" bIns="0" rtlCol="0">
        <a:spAutoFit/>
      </a:bodyPr>
      <a:lstStyle>
        <a:defPPr>
          <a:defRPr sz="1300" smtClean="0">
            <a:solidFill>
              <a:schemeClr val="accent6"/>
            </a:solidFill>
          </a:defRPr>
        </a:defPPr>
      </a:lstStyle>
    </a:txDef>
  </a:objectDefaults>
  <a:extraClrSchemeLst/>
</a:theme>
</file>

<file path=ppt/theme/theme2.xml><?xml version="1.0" encoding="utf-8"?>
<a:theme xmlns:a="http://schemas.openxmlformats.org/drawingml/2006/main" name="1_SPF_PPT_Test-v3">
  <a:themeElements>
    <a:clrScheme name="SPF PPT_Couleurs">
      <a:dk1>
        <a:srgbClr val="4D4D4F"/>
      </a:dk1>
      <a:lt1>
        <a:sysClr val="window" lastClr="FFFFFF"/>
      </a:lt1>
      <a:dk2>
        <a:srgbClr val="E30056"/>
      </a:dk2>
      <a:lt2>
        <a:srgbClr val="EEECE1"/>
      </a:lt2>
      <a:accent1>
        <a:srgbClr val="E30056"/>
      </a:accent1>
      <a:accent2>
        <a:srgbClr val="3C2782"/>
      </a:accent2>
      <a:accent3>
        <a:srgbClr val="00A5D5"/>
      </a:accent3>
      <a:accent4>
        <a:srgbClr val="004192"/>
      </a:accent4>
      <a:accent5>
        <a:srgbClr val="8D003A"/>
      </a:accent5>
      <a:accent6>
        <a:srgbClr val="4D4D4F"/>
      </a:accent6>
      <a:hlink>
        <a:srgbClr val="E30056"/>
      </a:hlink>
      <a:folHlink>
        <a:srgbClr val="E30056"/>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lIns="36000" tIns="0" rIns="36000" bIns="0" rtlCol="0">
        <a:spAutoFit/>
      </a:bodyPr>
      <a:lstStyle>
        <a:defPPr>
          <a:defRPr sz="1300" smtClean="0">
            <a:solidFill>
              <a:schemeClr val="accent6"/>
            </a:solidFill>
          </a:defRPr>
        </a:defPPr>
      </a:lstStyle>
    </a:txDef>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9868</TotalTime>
  <Words>6134</Words>
  <Application>Microsoft Office PowerPoint</Application>
  <PresentationFormat>Affichage à l'écran (4:3)</PresentationFormat>
  <Paragraphs>972</Paragraphs>
  <Slides>104</Slides>
  <Notes>31</Notes>
  <HiddenSlides>0</HiddenSlides>
  <MMClips>0</MMClips>
  <ScaleCrop>false</ScaleCrop>
  <HeadingPairs>
    <vt:vector size="4" baseType="variant">
      <vt:variant>
        <vt:lpstr>Thème</vt:lpstr>
      </vt:variant>
      <vt:variant>
        <vt:i4>2</vt:i4>
      </vt:variant>
      <vt:variant>
        <vt:lpstr>Titres des diapositives</vt:lpstr>
      </vt:variant>
      <vt:variant>
        <vt:i4>104</vt:i4>
      </vt:variant>
    </vt:vector>
  </HeadingPairs>
  <TitlesOfParts>
    <vt:vector size="106" baseType="lpstr">
      <vt:lpstr>SPF_PPT_Test-v3</vt:lpstr>
      <vt:lpstr>1_SPF_PPT_Test-v3</vt:lpstr>
      <vt:lpstr>  ENP 2024  Enquête nationale de prévalence des infections associées aux soins et des traitements anti-infectieux en établissements d’hébergement pour personnes âgées dépendantes</vt:lpstr>
      <vt:lpstr>Contexte et objectifs          Méthode d’enquête Organisation de l’enquête Questionnaire établissement Questionnaire résident Application PrevIAS</vt:lpstr>
      <vt:lpstr>Contexte et objectifs </vt:lpstr>
      <vt:lpstr>Contexte</vt:lpstr>
      <vt:lpstr>Pilotage</vt:lpstr>
      <vt:lpstr>Objectifs</vt:lpstr>
      <vt:lpstr>Méthode d'enquête</vt:lpstr>
      <vt:lpstr>Indicateurs de prévalence</vt:lpstr>
      <vt:lpstr>Population d’étude</vt:lpstr>
      <vt:lpstr>Population d’étude</vt:lpstr>
      <vt:lpstr>ORGANISATION DE L’ENQUÊTE </vt:lpstr>
      <vt:lpstr>période d’étude</vt:lpstr>
      <vt:lpstr>En amont du recueil de données</vt:lpstr>
      <vt:lpstr>En amont du recueil de données</vt:lpstr>
      <vt:lpstr>En amont du recueil de données</vt:lpstr>
      <vt:lpstr>Information des résidents</vt:lpstr>
      <vt:lpstr>Présentation PowerPoint</vt:lpstr>
      <vt:lpstr>Information des résidents</vt:lpstr>
      <vt:lpstr>En amont du recueil de données</vt:lpstr>
      <vt:lpstr>Le jour de l’enquête</vt:lpstr>
      <vt:lpstr>Le jour de l’enquête</vt:lpstr>
      <vt:lpstr>Le jour de l’enquête</vt:lpstr>
      <vt:lpstr>Le jour de l’enquête</vt:lpstr>
      <vt:lpstr>Le jour de l’enquête</vt:lpstr>
      <vt:lpstr>Le jour de l’enquête</vt:lpstr>
      <vt:lpstr>Le jour de l’enquête</vt:lpstr>
      <vt:lpstr>Le plus proche du jour de l’enquête</vt:lpstr>
      <vt:lpstr>Le plus proche du jour de l’enquête</vt:lpstr>
      <vt:lpstr>Le plus proche du jour de l’enquête</vt:lpstr>
      <vt:lpstr>Le plus proche du jour de l’enquête</vt:lpstr>
      <vt:lpstr>Équipe en charge de l’enquête</vt:lpstr>
      <vt:lpstr>Rôle du référent</vt:lpstr>
      <vt:lpstr>Rôle du référent</vt:lpstr>
      <vt:lpstr>Rôle de l’enquêteur</vt:lpstr>
      <vt:lpstr>Rôle du correspondant médical</vt:lpstr>
      <vt:lpstr>Outils d’enquête</vt:lpstr>
      <vt:lpstr>Questionnaire établissement </vt:lpstr>
      <vt:lpstr>Questionnaire établissement</vt:lpstr>
      <vt:lpstr>Données administratives</vt:lpstr>
      <vt:lpstr>Données administratives</vt:lpstr>
      <vt:lpstr>Données administratives</vt:lpstr>
      <vt:lpstr>Données administratives</vt:lpstr>
      <vt:lpstr>Questionnaire établissement</vt:lpstr>
      <vt:lpstr>Périmètre de l’enquête</vt:lpstr>
      <vt:lpstr>Périmètre de l’enquête</vt:lpstr>
      <vt:lpstr>Questionnaire établissement</vt:lpstr>
      <vt:lpstr>Capacité et charge en soins</vt:lpstr>
      <vt:lpstr>Capacité et charge en soins</vt:lpstr>
      <vt:lpstr>Capacité et charge en soins</vt:lpstr>
      <vt:lpstr>                               Questionnaire                                établissement</vt:lpstr>
      <vt:lpstr>Organisation des soins</vt:lpstr>
      <vt:lpstr>Organisation des soins</vt:lpstr>
      <vt:lpstr>Organisation des soins</vt:lpstr>
      <vt:lpstr>Organisation des soins</vt:lpstr>
      <vt:lpstr>Organisation des soins</vt:lpstr>
      <vt:lpstr>Organisation des soins</vt:lpstr>
      <vt:lpstr>Organisation des soins</vt:lpstr>
      <vt:lpstr>Organisation des soins</vt:lpstr>
      <vt:lpstr>Questionnaire résident </vt:lpstr>
      <vt:lpstr>Questionnaire résident</vt:lpstr>
      <vt:lpstr>Questionnaire résident</vt:lpstr>
      <vt:lpstr>Identification du résident</vt:lpstr>
      <vt:lpstr>Identification du résident</vt:lpstr>
      <vt:lpstr>Identification du résident</vt:lpstr>
      <vt:lpstr>Questionnaire résident</vt:lpstr>
      <vt:lpstr>questionnaire résident</vt:lpstr>
      <vt:lpstr>Caractéristiques du résident</vt:lpstr>
      <vt:lpstr>Caractéristiques du résident</vt:lpstr>
      <vt:lpstr>Caractéristiques du résident</vt:lpstr>
      <vt:lpstr>Caractéristiques du résident</vt:lpstr>
      <vt:lpstr>Caractéristiques du résident</vt:lpstr>
      <vt:lpstr>Caractéristiques du résident</vt:lpstr>
      <vt:lpstr>Caractéristiques du résident</vt:lpstr>
      <vt:lpstr>Caractéristiques du résident</vt:lpstr>
      <vt:lpstr>Questionnaire résident</vt:lpstr>
      <vt:lpstr>Dispositifs invasifs</vt:lpstr>
      <vt:lpstr>Dispositifs invasifs</vt:lpstr>
      <vt:lpstr>Dispositifs invasifs</vt:lpstr>
      <vt:lpstr>Questionnaire résident</vt:lpstr>
      <vt:lpstr>Traitement(s) anti-infectieux</vt:lpstr>
      <vt:lpstr>Traitement(s) anti-infectieux</vt:lpstr>
      <vt:lpstr>Traitement(s) anti-infectieux</vt:lpstr>
      <vt:lpstr>Traitement(s) anti-infectieux</vt:lpstr>
      <vt:lpstr>Traitement(s) anti-infectieux</vt:lpstr>
      <vt:lpstr>Traitement(s) anti-infectieux</vt:lpstr>
      <vt:lpstr>Traitement(s) anti-infectieux</vt:lpstr>
      <vt:lpstr>Traitement(s) anti-infectieux</vt:lpstr>
      <vt:lpstr>Traitement(s) anti-infectieux</vt:lpstr>
      <vt:lpstr>Traitement(s) anti-infectieux</vt:lpstr>
      <vt:lpstr>                           Questionnaire résident</vt:lpstr>
      <vt:lpstr>Infection(s) associée(s) aux soins</vt:lpstr>
      <vt:lpstr>Infection(s) associée(s) aux soins</vt:lpstr>
      <vt:lpstr>Infection(s) associée(s) aux soins</vt:lpstr>
      <vt:lpstr>Infection(s) associée(s) aux soins</vt:lpstr>
      <vt:lpstr>Infection(s) associée(s) aux soins</vt:lpstr>
      <vt:lpstr>Infection(s) associée(s) aux soins</vt:lpstr>
      <vt:lpstr>Infection(s) associée(s) aux soins</vt:lpstr>
      <vt:lpstr>Infection(s) associée(s) aux soins</vt:lpstr>
      <vt:lpstr>Infection(s) associée(s) aux soins</vt:lpstr>
      <vt:lpstr>Sensibilité des micro-organismes</vt:lpstr>
      <vt:lpstr>Application PrevIAS </vt:lpstr>
      <vt:lpstr>Accès à PrevIAS</vt:lpstr>
      <vt:lpstr>Contacts EN CAS DE QUESTIONS</vt:lpstr>
      <vt:lpstr>Présentation PowerPoint</vt:lpstr>
    </vt:vector>
  </TitlesOfParts>
  <Company>InVS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Titre principal de la présentation sur 2 ou 3 lignes</dc:title>
  <dc:creator>SOUMAH-MIS Catherine</dc:creator>
  <cp:lastModifiedBy>DIH31643</cp:lastModifiedBy>
  <cp:revision>600</cp:revision>
  <cp:lastPrinted>2024-04-12T09:45:54Z</cp:lastPrinted>
  <dcterms:created xsi:type="dcterms:W3CDTF">2016-06-03T12:31:51Z</dcterms:created>
  <dcterms:modified xsi:type="dcterms:W3CDTF">2024-04-18T10:06:26Z</dcterms:modified>
</cp:coreProperties>
</file>